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Light" panose="020B0306030504020204" pitchFamily="34" charset="0"/>
      <p:regular r:id="rId14"/>
      <p:italic r:id="rId15"/>
    </p:embeddedFont>
    <p:embeddedFont>
      <p:font typeface="Open Sans Light Bold" panose="020B0806030504020204" pitchFamily="34" charset="0"/>
      <p:regular r:id="rId16"/>
      <p:bold r:id="rId17"/>
    </p:embeddedFont>
    <p:embeddedFont>
      <p:font typeface="Quicksand" pitchFamily="2" charset="77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7" autoAdjust="0"/>
  </p:normalViewPr>
  <p:slideViewPr>
    <p:cSldViewPr>
      <p:cViewPr varScale="1">
        <p:scale>
          <a:sx n="74" d="100"/>
          <a:sy n="74" d="100"/>
        </p:scale>
        <p:origin x="6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customXml" Target="../customXml/item1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Looking at the images what comes into your mind? only use one word at a time.</a:t>
            </a:r>
          </a:p>
          <a:p>
            <a:endParaRPr lang="en-US"/>
          </a:p>
          <a:p>
            <a:r>
              <a:rPr lang="en-US"/>
              <a:t>This task is to bring out empathy skills.</a:t>
            </a:r>
          </a:p>
          <a:p>
            <a:endParaRPr lang="en-US"/>
          </a:p>
          <a:p>
            <a:r>
              <a:rPr lang="en-US"/>
              <a:t>recognise emotions in others,</a:t>
            </a:r>
          </a:p>
          <a:p>
            <a:r>
              <a:rPr lang="en-US"/>
              <a:t> </a:t>
            </a:r>
          </a:p>
          <a:p>
            <a:r>
              <a:rPr lang="en-US"/>
              <a:t>to understand other people's perspectives on a situation</a:t>
            </a:r>
          </a:p>
          <a:p>
            <a:r>
              <a:rPr lang="en-US"/>
              <a:t>cognitive empathy, </a:t>
            </a:r>
          </a:p>
          <a:p>
            <a:r>
              <a:rPr lang="en-US"/>
              <a:t>emotional empathy and compassionate empathy.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2444" y="450641"/>
            <a:ext cx="17003112" cy="9385718"/>
          </a:xfrm>
          <a:custGeom>
            <a:avLst/>
            <a:gdLst/>
            <a:ahLst/>
            <a:cxnLst/>
            <a:rect l="l" t="t" r="r" b="b"/>
            <a:pathLst>
              <a:path w="17003112" h="9385718">
                <a:moveTo>
                  <a:pt x="0" y="0"/>
                </a:moveTo>
                <a:lnTo>
                  <a:pt x="17003112" y="0"/>
                </a:lnTo>
                <a:lnTo>
                  <a:pt x="17003112" y="9385718"/>
                </a:lnTo>
                <a:lnTo>
                  <a:pt x="0" y="9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1998623">
            <a:off x="15243319" y="-13084"/>
            <a:ext cx="3567715" cy="2451863"/>
            <a:chOff x="0" y="0"/>
            <a:chExt cx="4756953" cy="3269151"/>
          </a:xfrm>
        </p:grpSpPr>
        <p:sp>
          <p:nvSpPr>
            <p:cNvPr id="8" name="Freeform 8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1998623">
            <a:off x="75573" y="7418306"/>
            <a:ext cx="3567715" cy="2451863"/>
            <a:chOff x="0" y="0"/>
            <a:chExt cx="4756953" cy="3269151"/>
          </a:xfrm>
        </p:grpSpPr>
        <p:sp>
          <p:nvSpPr>
            <p:cNvPr id="11" name="Freeform 11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5622216" y="2881823"/>
            <a:ext cx="5948159" cy="8412245"/>
          </a:xfrm>
          <a:custGeom>
            <a:avLst/>
            <a:gdLst/>
            <a:ahLst/>
            <a:cxnLst/>
            <a:rect l="l" t="t" r="r" b="b"/>
            <a:pathLst>
              <a:path w="5948159" h="8412245">
                <a:moveTo>
                  <a:pt x="0" y="0"/>
                </a:moveTo>
                <a:lnTo>
                  <a:pt x="5948159" y="0"/>
                </a:lnTo>
                <a:lnTo>
                  <a:pt x="5948159" y="8412246"/>
                </a:lnTo>
                <a:lnTo>
                  <a:pt x="0" y="8412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15618" y="736391"/>
            <a:ext cx="17080938" cy="3526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52"/>
              </a:lnSpc>
            </a:pPr>
            <a:r>
              <a:rPr lang="en-US" sz="10058" spc="-20">
                <a:solidFill>
                  <a:srgbClr val="000000"/>
                </a:solidFill>
                <a:latin typeface="Quicksand"/>
              </a:rPr>
              <a:t> Evaluate the letter Marcus Rashford Wrote to the Prime Minister.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1998623">
            <a:off x="15243319" y="-13084"/>
            <a:ext cx="3567715" cy="2451863"/>
            <a:chOff x="0" y="0"/>
            <a:chExt cx="4756953" cy="3269151"/>
          </a:xfrm>
        </p:grpSpPr>
        <p:sp>
          <p:nvSpPr>
            <p:cNvPr id="7" name="Freeform 7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1998623">
            <a:off x="-1328644" y="5688230"/>
            <a:ext cx="3567715" cy="2451863"/>
            <a:chOff x="0" y="0"/>
            <a:chExt cx="4756953" cy="3269151"/>
          </a:xfrm>
        </p:grpSpPr>
        <p:sp>
          <p:nvSpPr>
            <p:cNvPr id="10" name="Freeform 10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595449" y="6421828"/>
          <a:ext cx="17190342" cy="2104494"/>
        </p:xfrm>
        <a:graphic>
          <a:graphicData uri="http://schemas.openxmlformats.org/drawingml/2006/table">
            <a:tbl>
              <a:tblPr/>
              <a:tblGrid>
                <a:gridCol w="592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1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4494">
                <a:tc>
                  <a:txBody>
                    <a:bodyPr/>
                    <a:lstStyle/>
                    <a:p>
                      <a:pPr algn="l">
                        <a:lnSpc>
                          <a:spcPts val="4619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4619"/>
                        </a:lnSpc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Open Sans Light Bold"/>
                        </a:rPr>
                        <a:t>National Curriculum: </a:t>
                      </a:r>
                      <a:r>
                        <a:rPr lang="en-US" sz="3299">
                          <a:solidFill>
                            <a:srgbClr val="000000"/>
                          </a:solidFill>
                          <a:latin typeface="Open Sans Light"/>
                        </a:rPr>
                        <a:t>English 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455213" y="1212848"/>
          <a:ext cx="17165875" cy="4758368"/>
        </p:xfrm>
        <a:graphic>
          <a:graphicData uri="http://schemas.openxmlformats.org/drawingml/2006/table">
            <a:tbl>
              <a:tblPr/>
              <a:tblGrid>
                <a:gridCol w="7864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0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9125">
                <a:tc>
                  <a:txBody>
                    <a:bodyPr/>
                    <a:lstStyle/>
                    <a:p>
                      <a:pPr algn="l">
                        <a:lnSpc>
                          <a:spcPts val="7285"/>
                        </a:lnSpc>
                        <a:defRPr/>
                      </a:pPr>
                      <a:r>
                        <a:rPr lang="en-US" sz="5203">
                          <a:solidFill>
                            <a:srgbClr val="000000"/>
                          </a:solidFill>
                          <a:latin typeface="Open Sans Light Bold"/>
                        </a:rPr>
                        <a:t>Lesson Objective 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285"/>
                        </a:lnSpc>
                        <a:defRPr/>
                      </a:pPr>
                      <a:r>
                        <a:rPr lang="en-US" sz="5203">
                          <a:solidFill>
                            <a:srgbClr val="000000"/>
                          </a:solidFill>
                          <a:latin typeface="Open Sans Light Bold"/>
                        </a:rPr>
                        <a:t>Skills Objective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5470">
                <a:tc>
                  <a:txBody>
                    <a:bodyPr/>
                    <a:lstStyle/>
                    <a:p>
                      <a:pPr marL="1123533" lvl="1" indent="-561766" algn="l">
                        <a:lnSpc>
                          <a:spcPts val="7285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5203">
                          <a:solidFill>
                            <a:srgbClr val="000000"/>
                          </a:solidFill>
                          <a:latin typeface="Open Sans Light"/>
                        </a:rPr>
                        <a:t>To understand the use of language to make a point. 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3533" lvl="1" indent="-561766" algn="l">
                        <a:lnSpc>
                          <a:spcPts val="7285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5203">
                          <a:solidFill>
                            <a:srgbClr val="000000"/>
                          </a:solidFill>
                          <a:latin typeface="Open Sans Light"/>
                        </a:rPr>
                        <a:t>I can articulate how I feel using language. 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4" name="Group 14"/>
          <p:cNvGrpSpPr/>
          <p:nvPr/>
        </p:nvGrpSpPr>
        <p:grpSpPr>
          <a:xfrm>
            <a:off x="1028700" y="6592437"/>
            <a:ext cx="5205585" cy="1611437"/>
            <a:chOff x="0" y="0"/>
            <a:chExt cx="6940780" cy="2148583"/>
          </a:xfrm>
        </p:grpSpPr>
        <p:sp>
          <p:nvSpPr>
            <p:cNvPr id="15" name="Freeform 15"/>
            <p:cNvSpPr/>
            <p:nvPr/>
          </p:nvSpPr>
          <p:spPr>
            <a:xfrm>
              <a:off x="5161957" y="108715"/>
              <a:ext cx="1778823" cy="1886630"/>
            </a:xfrm>
            <a:custGeom>
              <a:avLst/>
              <a:gdLst/>
              <a:ahLst/>
              <a:cxnLst/>
              <a:rect l="l" t="t" r="r" b="b"/>
              <a:pathLst>
                <a:path w="1778823" h="1886630">
                  <a:moveTo>
                    <a:pt x="0" y="0"/>
                  </a:moveTo>
                  <a:lnTo>
                    <a:pt x="1778823" y="0"/>
                  </a:lnTo>
                  <a:lnTo>
                    <a:pt x="1778823" y="1886630"/>
                  </a:lnTo>
                  <a:lnTo>
                    <a:pt x="0" y="1886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570" t="-31802" r="-10762" b="-25987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108715"/>
              <a:ext cx="1917374" cy="2039868"/>
            </a:xfrm>
            <a:custGeom>
              <a:avLst/>
              <a:gdLst/>
              <a:ahLst/>
              <a:cxnLst/>
              <a:rect l="l" t="t" r="r" b="b"/>
              <a:pathLst>
                <a:path w="1917374" h="2039868">
                  <a:moveTo>
                    <a:pt x="0" y="0"/>
                  </a:moveTo>
                  <a:lnTo>
                    <a:pt x="1917374" y="0"/>
                  </a:lnTo>
                  <a:lnTo>
                    <a:pt x="1917374" y="2039868"/>
                  </a:lnTo>
                  <a:lnTo>
                    <a:pt x="0" y="2039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563" t="-33986" r="-7392" b="-20158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398893" y="0"/>
              <a:ext cx="1895175" cy="2148583"/>
            </a:xfrm>
            <a:custGeom>
              <a:avLst/>
              <a:gdLst/>
              <a:ahLst/>
              <a:cxnLst/>
              <a:rect l="l" t="t" r="r" b="b"/>
              <a:pathLst>
                <a:path w="1895175" h="2148583">
                  <a:moveTo>
                    <a:pt x="0" y="0"/>
                  </a:moveTo>
                  <a:lnTo>
                    <a:pt x="1895175" y="0"/>
                  </a:lnTo>
                  <a:lnTo>
                    <a:pt x="1895175" y="2148583"/>
                  </a:lnTo>
                  <a:lnTo>
                    <a:pt x="0" y="2148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0377" t="-20788" r="-5039" b="-23189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0972" y="1028700"/>
            <a:ext cx="5784291" cy="3045560"/>
          </a:xfrm>
          <a:custGeom>
            <a:avLst/>
            <a:gdLst/>
            <a:ahLst/>
            <a:cxnLst/>
            <a:rect l="l" t="t" r="r" b="b"/>
            <a:pathLst>
              <a:path w="5784291" h="3045560">
                <a:moveTo>
                  <a:pt x="0" y="0"/>
                </a:moveTo>
                <a:lnTo>
                  <a:pt x="5784291" y="0"/>
                </a:lnTo>
                <a:lnTo>
                  <a:pt x="5784291" y="3045560"/>
                </a:lnTo>
                <a:lnTo>
                  <a:pt x="0" y="3045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77125" y="523927"/>
            <a:ext cx="8887740" cy="5506305"/>
          </a:xfrm>
          <a:custGeom>
            <a:avLst/>
            <a:gdLst/>
            <a:ahLst/>
            <a:cxnLst/>
            <a:rect l="l" t="t" r="r" b="b"/>
            <a:pathLst>
              <a:path w="8887740" h="5506305">
                <a:moveTo>
                  <a:pt x="0" y="0"/>
                </a:moveTo>
                <a:lnTo>
                  <a:pt x="8887741" y="0"/>
                </a:lnTo>
                <a:lnTo>
                  <a:pt x="8887741" y="5506305"/>
                </a:lnTo>
                <a:lnTo>
                  <a:pt x="0" y="55063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542818" y="5671943"/>
            <a:ext cx="4862136" cy="4178641"/>
          </a:xfrm>
          <a:custGeom>
            <a:avLst/>
            <a:gdLst/>
            <a:ahLst/>
            <a:cxnLst/>
            <a:rect l="l" t="t" r="r" b="b"/>
            <a:pathLst>
              <a:path w="4862136" h="4178641">
                <a:moveTo>
                  <a:pt x="0" y="0"/>
                </a:moveTo>
                <a:lnTo>
                  <a:pt x="4862136" y="0"/>
                </a:lnTo>
                <a:lnTo>
                  <a:pt x="4862136" y="4178640"/>
                </a:lnTo>
                <a:lnTo>
                  <a:pt x="0" y="41786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5398680"/>
            <a:ext cx="4953651" cy="3228068"/>
          </a:xfrm>
          <a:custGeom>
            <a:avLst/>
            <a:gdLst/>
            <a:ahLst/>
            <a:cxnLst/>
            <a:rect l="l" t="t" r="r" b="b"/>
            <a:pathLst>
              <a:path w="4953651" h="3228068">
                <a:moveTo>
                  <a:pt x="0" y="0"/>
                </a:moveTo>
                <a:lnTo>
                  <a:pt x="4953651" y="0"/>
                </a:lnTo>
                <a:lnTo>
                  <a:pt x="4953651" y="3228068"/>
                </a:lnTo>
                <a:lnTo>
                  <a:pt x="0" y="32280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2444" y="450641"/>
            <a:ext cx="17003112" cy="9385718"/>
          </a:xfrm>
          <a:custGeom>
            <a:avLst/>
            <a:gdLst/>
            <a:ahLst/>
            <a:cxnLst/>
            <a:rect l="l" t="t" r="r" b="b"/>
            <a:pathLst>
              <a:path w="17003112" h="9385718">
                <a:moveTo>
                  <a:pt x="0" y="0"/>
                </a:moveTo>
                <a:lnTo>
                  <a:pt x="17003112" y="0"/>
                </a:lnTo>
                <a:lnTo>
                  <a:pt x="17003112" y="9385718"/>
                </a:lnTo>
                <a:lnTo>
                  <a:pt x="0" y="9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1998623">
            <a:off x="15243319" y="-13084"/>
            <a:ext cx="3567715" cy="2451863"/>
            <a:chOff x="0" y="0"/>
            <a:chExt cx="4756953" cy="3269151"/>
          </a:xfrm>
        </p:grpSpPr>
        <p:sp>
          <p:nvSpPr>
            <p:cNvPr id="8" name="Freeform 8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1998623">
            <a:off x="75573" y="7418306"/>
            <a:ext cx="3567715" cy="2451863"/>
            <a:chOff x="0" y="0"/>
            <a:chExt cx="4756953" cy="3269151"/>
          </a:xfrm>
        </p:grpSpPr>
        <p:sp>
          <p:nvSpPr>
            <p:cNvPr id="11" name="Freeform 11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838107" y="3249893"/>
            <a:ext cx="16611786" cy="2206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47"/>
              </a:lnSpc>
              <a:spcBef>
                <a:spcPct val="0"/>
              </a:spcBef>
            </a:pPr>
            <a:r>
              <a:rPr lang="en-US" sz="12891" spc="-25">
                <a:solidFill>
                  <a:srgbClr val="000000"/>
                </a:solidFill>
                <a:latin typeface="Open Sans Light Bold"/>
              </a:rPr>
              <a:t>Let's read the letter.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16627" y="2162954"/>
            <a:ext cx="8026305" cy="722367"/>
          </a:xfrm>
          <a:custGeom>
            <a:avLst/>
            <a:gdLst/>
            <a:ahLst/>
            <a:cxnLst/>
            <a:rect l="l" t="t" r="r" b="b"/>
            <a:pathLst>
              <a:path w="8026305" h="722367">
                <a:moveTo>
                  <a:pt x="0" y="0"/>
                </a:moveTo>
                <a:lnTo>
                  <a:pt x="8026305" y="0"/>
                </a:lnTo>
                <a:lnTo>
                  <a:pt x="8026305" y="722367"/>
                </a:lnTo>
                <a:lnTo>
                  <a:pt x="0" y="722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71629" y="279604"/>
            <a:ext cx="9554835" cy="10100114"/>
          </a:xfrm>
          <a:custGeom>
            <a:avLst/>
            <a:gdLst/>
            <a:ahLst/>
            <a:cxnLst/>
            <a:rect l="l" t="t" r="r" b="b"/>
            <a:pathLst>
              <a:path w="9554835" h="10100114">
                <a:moveTo>
                  <a:pt x="0" y="0"/>
                </a:moveTo>
                <a:lnTo>
                  <a:pt x="9554835" y="0"/>
                </a:lnTo>
                <a:lnTo>
                  <a:pt x="9554835" y="10100114"/>
                </a:lnTo>
                <a:lnTo>
                  <a:pt x="0" y="101001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746" b="-1746"/>
            </a:stretch>
          </a:blip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54530" y="1327729"/>
            <a:ext cx="3137125" cy="1866589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405810" y="8813692"/>
            <a:ext cx="3659650" cy="1084587"/>
          </a:xfrm>
          <a:custGeom>
            <a:avLst/>
            <a:gdLst/>
            <a:ahLst/>
            <a:cxnLst/>
            <a:rect l="l" t="t" r="r" b="b"/>
            <a:pathLst>
              <a:path w="3659650" h="1084587">
                <a:moveTo>
                  <a:pt x="0" y="0"/>
                </a:moveTo>
                <a:lnTo>
                  <a:pt x="3659650" y="0"/>
                </a:lnTo>
                <a:lnTo>
                  <a:pt x="3659650" y="1084587"/>
                </a:lnTo>
                <a:lnTo>
                  <a:pt x="0" y="10845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7604" y="725183"/>
            <a:ext cx="4176062" cy="1237633"/>
          </a:xfrm>
          <a:custGeom>
            <a:avLst/>
            <a:gdLst/>
            <a:ahLst/>
            <a:cxnLst/>
            <a:rect l="l" t="t" r="r" b="b"/>
            <a:pathLst>
              <a:path w="4176062" h="1237633">
                <a:moveTo>
                  <a:pt x="0" y="0"/>
                </a:moveTo>
                <a:lnTo>
                  <a:pt x="4176062" y="0"/>
                </a:lnTo>
                <a:lnTo>
                  <a:pt x="4176062" y="1237633"/>
                </a:lnTo>
                <a:lnTo>
                  <a:pt x="0" y="12376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11363" y="1009650"/>
            <a:ext cx="4123830" cy="61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 Light Bold"/>
              </a:rPr>
              <a:t>Without the kindness and generosity of the community I had around me, there wouldn't be the Marcus  Rashford you see today.</a:t>
            </a:r>
          </a:p>
        </p:txBody>
      </p:sp>
      <p:sp>
        <p:nvSpPr>
          <p:cNvPr id="8" name="Freeform 8"/>
          <p:cNvSpPr/>
          <p:nvPr/>
        </p:nvSpPr>
        <p:spPr>
          <a:xfrm>
            <a:off x="13442932" y="1962816"/>
            <a:ext cx="3368611" cy="998334"/>
          </a:xfrm>
          <a:custGeom>
            <a:avLst/>
            <a:gdLst/>
            <a:ahLst/>
            <a:cxnLst/>
            <a:rect l="l" t="t" r="r" b="b"/>
            <a:pathLst>
              <a:path w="3368611" h="998334">
                <a:moveTo>
                  <a:pt x="0" y="0"/>
                </a:moveTo>
                <a:lnTo>
                  <a:pt x="3368611" y="0"/>
                </a:lnTo>
                <a:lnTo>
                  <a:pt x="3368611" y="998334"/>
                </a:lnTo>
                <a:lnTo>
                  <a:pt x="0" y="9983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646306" y="2143904"/>
            <a:ext cx="2689790" cy="61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 Light Bold"/>
              </a:rPr>
              <a:t>My mum worked full time, earning minimum wage to ensure we had a good evening meal on the table.</a:t>
            </a:r>
          </a:p>
        </p:txBody>
      </p:sp>
      <p:sp>
        <p:nvSpPr>
          <p:cNvPr id="10" name="Freeform 10"/>
          <p:cNvSpPr/>
          <p:nvPr/>
        </p:nvSpPr>
        <p:spPr>
          <a:xfrm>
            <a:off x="503752" y="3426065"/>
            <a:ext cx="3819914" cy="1132084"/>
          </a:xfrm>
          <a:custGeom>
            <a:avLst/>
            <a:gdLst/>
            <a:ahLst/>
            <a:cxnLst/>
            <a:rect l="l" t="t" r="r" b="b"/>
            <a:pathLst>
              <a:path w="3819914" h="1132084">
                <a:moveTo>
                  <a:pt x="0" y="0"/>
                </a:moveTo>
                <a:lnTo>
                  <a:pt x="3819914" y="0"/>
                </a:lnTo>
                <a:lnTo>
                  <a:pt x="3819914" y="1132084"/>
                </a:lnTo>
                <a:lnTo>
                  <a:pt x="0" y="11320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52772" y="3674028"/>
            <a:ext cx="3582420" cy="61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 Light Bold"/>
              </a:rPr>
              <a:t>We relied on breakfast clubs, free school meals, and kind actions of neighbours and coaches, food banks and soup kitchens. </a:t>
            </a:r>
          </a:p>
        </p:txBody>
      </p:sp>
      <p:sp>
        <p:nvSpPr>
          <p:cNvPr id="12" name="Freeform 12"/>
          <p:cNvSpPr/>
          <p:nvPr/>
        </p:nvSpPr>
        <p:spPr>
          <a:xfrm>
            <a:off x="330790" y="4818859"/>
            <a:ext cx="4365596" cy="1293804"/>
          </a:xfrm>
          <a:custGeom>
            <a:avLst/>
            <a:gdLst/>
            <a:ahLst/>
            <a:cxnLst/>
            <a:rect l="l" t="t" r="r" b="b"/>
            <a:pathLst>
              <a:path w="4365596" h="1293804">
                <a:moveTo>
                  <a:pt x="0" y="0"/>
                </a:moveTo>
                <a:lnTo>
                  <a:pt x="4365596" y="0"/>
                </a:lnTo>
                <a:lnTo>
                  <a:pt x="4365596" y="1293804"/>
                </a:lnTo>
                <a:lnTo>
                  <a:pt x="0" y="12938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98052" y="5076825"/>
            <a:ext cx="4170504" cy="826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 Light Bold"/>
              </a:rPr>
              <a:t>As their stomachs grumble, I wonder if 200,000 children will ever be proud of their country to pull on the England national team shirt and sing the national anthem from the stand. </a:t>
            </a:r>
          </a:p>
        </p:txBody>
      </p:sp>
      <p:sp>
        <p:nvSpPr>
          <p:cNvPr id="14" name="Freeform 14"/>
          <p:cNvSpPr/>
          <p:nvPr/>
        </p:nvSpPr>
        <p:spPr>
          <a:xfrm rot="-820038">
            <a:off x="2898138" y="5422867"/>
            <a:ext cx="2518489" cy="610734"/>
          </a:xfrm>
          <a:custGeom>
            <a:avLst/>
            <a:gdLst/>
            <a:ahLst/>
            <a:cxnLst/>
            <a:rect l="l" t="t" r="r" b="b"/>
            <a:pathLst>
              <a:path w="2518489" h="610734">
                <a:moveTo>
                  <a:pt x="0" y="0"/>
                </a:moveTo>
                <a:lnTo>
                  <a:pt x="2518489" y="0"/>
                </a:lnTo>
                <a:lnTo>
                  <a:pt x="2518489" y="610734"/>
                </a:lnTo>
                <a:lnTo>
                  <a:pt x="0" y="6107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161376" y="6583216"/>
            <a:ext cx="2524173" cy="748073"/>
          </a:xfrm>
          <a:custGeom>
            <a:avLst/>
            <a:gdLst/>
            <a:ahLst/>
            <a:cxnLst/>
            <a:rect l="l" t="t" r="r" b="b"/>
            <a:pathLst>
              <a:path w="2524173" h="748073">
                <a:moveTo>
                  <a:pt x="0" y="0"/>
                </a:moveTo>
                <a:lnTo>
                  <a:pt x="2524173" y="0"/>
                </a:lnTo>
                <a:lnTo>
                  <a:pt x="2524173" y="748074"/>
                </a:lnTo>
                <a:lnTo>
                  <a:pt x="0" y="748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3442932" y="6769946"/>
            <a:ext cx="1778459" cy="198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 Light Bold"/>
              </a:rPr>
              <a:t>This is about humanity</a:t>
            </a:r>
            <a:r>
              <a:rPr lang="en-US" sz="1200">
                <a:solidFill>
                  <a:srgbClr val="000000"/>
                </a:solidFill>
                <a:latin typeface="Open Sans Light"/>
              </a:rPr>
              <a:t>.</a:t>
            </a:r>
          </a:p>
        </p:txBody>
      </p:sp>
      <p:sp>
        <p:nvSpPr>
          <p:cNvPr id="17" name="Freeform 17"/>
          <p:cNvSpPr/>
          <p:nvPr/>
        </p:nvSpPr>
        <p:spPr>
          <a:xfrm>
            <a:off x="13161376" y="7434280"/>
            <a:ext cx="3498133" cy="1036719"/>
          </a:xfrm>
          <a:custGeom>
            <a:avLst/>
            <a:gdLst/>
            <a:ahLst/>
            <a:cxnLst/>
            <a:rect l="l" t="t" r="r" b="b"/>
            <a:pathLst>
              <a:path w="3498133" h="1036719">
                <a:moveTo>
                  <a:pt x="0" y="0"/>
                </a:moveTo>
                <a:lnTo>
                  <a:pt x="3498133" y="0"/>
                </a:lnTo>
                <a:lnTo>
                  <a:pt x="3498133" y="1036719"/>
                </a:lnTo>
                <a:lnTo>
                  <a:pt x="0" y="10367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304984" y="7789266"/>
            <a:ext cx="2912864" cy="198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 Light Bold"/>
              </a:rPr>
              <a:t>Food poverty in England is a pandemic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8052" y="9044977"/>
            <a:ext cx="3392388" cy="407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 Light Bold"/>
              </a:rPr>
              <a:t>This is a system failure - we are encouraging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 Light Bold"/>
              </a:rPr>
              <a:t>this cycle of hardship to continue.</a:t>
            </a:r>
          </a:p>
        </p:txBody>
      </p:sp>
      <p:sp>
        <p:nvSpPr>
          <p:cNvPr id="20" name="Freeform 20"/>
          <p:cNvSpPr/>
          <p:nvPr/>
        </p:nvSpPr>
        <p:spPr>
          <a:xfrm>
            <a:off x="13161376" y="8571124"/>
            <a:ext cx="3578892" cy="1060653"/>
          </a:xfrm>
          <a:custGeom>
            <a:avLst/>
            <a:gdLst/>
            <a:ahLst/>
            <a:cxnLst/>
            <a:rect l="l" t="t" r="r" b="b"/>
            <a:pathLst>
              <a:path w="3578892" h="1060653">
                <a:moveTo>
                  <a:pt x="0" y="0"/>
                </a:moveTo>
                <a:lnTo>
                  <a:pt x="3578892" y="0"/>
                </a:lnTo>
                <a:lnTo>
                  <a:pt x="3578892" y="1060653"/>
                </a:lnTo>
                <a:lnTo>
                  <a:pt x="0" y="10606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3473064" y="8678615"/>
            <a:ext cx="2874758" cy="826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 Light Bold"/>
              </a:rPr>
              <a:t>Jobs evaporate during Covid-19</a:t>
            </a:r>
          </a:p>
          <a:p>
            <a:pPr algn="ctr">
              <a:lnSpc>
                <a:spcPts val="1679"/>
              </a:lnSpc>
            </a:pPr>
            <a:endParaRPr lang="en-US" sz="1200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 Light Bold"/>
              </a:rPr>
              <a:t>From 2018-2019  out of 30 </a:t>
            </a:r>
          </a:p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 Light Bold"/>
              </a:rPr>
              <a:t>children were living in poverty.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29094" y="0"/>
            <a:ext cx="9273175" cy="11096365"/>
          </a:xfrm>
          <a:custGeom>
            <a:avLst/>
            <a:gdLst/>
            <a:ahLst/>
            <a:cxnLst/>
            <a:rect l="l" t="t" r="r" b="b"/>
            <a:pathLst>
              <a:path w="9273175" h="11096365">
                <a:moveTo>
                  <a:pt x="0" y="0"/>
                </a:moveTo>
                <a:lnTo>
                  <a:pt x="9273175" y="0"/>
                </a:lnTo>
                <a:lnTo>
                  <a:pt x="9273175" y="11096365"/>
                </a:lnTo>
                <a:lnTo>
                  <a:pt x="0" y="1109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4" b="-24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97460" y="71581"/>
            <a:ext cx="3659650" cy="1084587"/>
          </a:xfrm>
          <a:custGeom>
            <a:avLst/>
            <a:gdLst/>
            <a:ahLst/>
            <a:cxnLst/>
            <a:rect l="l" t="t" r="r" b="b"/>
            <a:pathLst>
              <a:path w="3659650" h="1084587">
                <a:moveTo>
                  <a:pt x="0" y="0"/>
                </a:moveTo>
                <a:lnTo>
                  <a:pt x="3659650" y="0"/>
                </a:lnTo>
                <a:lnTo>
                  <a:pt x="3659650" y="1084587"/>
                </a:lnTo>
                <a:lnTo>
                  <a:pt x="0" y="10845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82089" y="400552"/>
            <a:ext cx="3490392" cy="407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 Light Bold"/>
              </a:rPr>
              <a:t>This figure is expected to rise by an additional</a:t>
            </a:r>
          </a:p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 Light Bold"/>
              </a:rPr>
              <a:t> 1 million by 2022</a:t>
            </a:r>
          </a:p>
        </p:txBody>
      </p:sp>
      <p:sp>
        <p:nvSpPr>
          <p:cNvPr id="5" name="Freeform 5"/>
          <p:cNvSpPr/>
          <p:nvPr/>
        </p:nvSpPr>
        <p:spPr>
          <a:xfrm>
            <a:off x="13509219" y="396890"/>
            <a:ext cx="3659650" cy="1084587"/>
          </a:xfrm>
          <a:custGeom>
            <a:avLst/>
            <a:gdLst/>
            <a:ahLst/>
            <a:cxnLst/>
            <a:rect l="l" t="t" r="r" b="b"/>
            <a:pathLst>
              <a:path w="3659650" h="1084587">
                <a:moveTo>
                  <a:pt x="0" y="0"/>
                </a:moveTo>
                <a:lnTo>
                  <a:pt x="3659650" y="0"/>
                </a:lnTo>
                <a:lnTo>
                  <a:pt x="3659650" y="1084587"/>
                </a:lnTo>
                <a:lnTo>
                  <a:pt x="0" y="10845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340944" y="830617"/>
            <a:ext cx="1506215" cy="198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 Light Bold"/>
              </a:rPr>
              <a:t>This is England 2022</a:t>
            </a:r>
          </a:p>
        </p:txBody>
      </p:sp>
      <p:sp>
        <p:nvSpPr>
          <p:cNvPr id="7" name="Freeform 7"/>
          <p:cNvSpPr/>
          <p:nvPr/>
        </p:nvSpPr>
        <p:spPr>
          <a:xfrm>
            <a:off x="911748" y="1349015"/>
            <a:ext cx="3659650" cy="1084587"/>
          </a:xfrm>
          <a:custGeom>
            <a:avLst/>
            <a:gdLst/>
            <a:ahLst/>
            <a:cxnLst/>
            <a:rect l="l" t="t" r="r" b="b"/>
            <a:pathLst>
              <a:path w="3659650" h="1084587">
                <a:moveTo>
                  <a:pt x="0" y="0"/>
                </a:moveTo>
                <a:lnTo>
                  <a:pt x="3659650" y="0"/>
                </a:lnTo>
                <a:lnTo>
                  <a:pt x="3659650" y="1084587"/>
                </a:lnTo>
                <a:lnTo>
                  <a:pt x="0" y="10845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82089" y="1773217"/>
            <a:ext cx="3659650" cy="264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Open Sans Light Bold"/>
              </a:rPr>
              <a:t>I am asking  </a:t>
            </a:r>
            <a:r>
              <a:rPr lang="en-US" sz="1599" u="sng">
                <a:solidFill>
                  <a:srgbClr val="000000"/>
                </a:solidFill>
                <a:latin typeface="Open Sans Light Bold"/>
              </a:rPr>
              <a:t>you to listen...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2444" y="450641"/>
            <a:ext cx="17003112" cy="9385718"/>
          </a:xfrm>
          <a:custGeom>
            <a:avLst/>
            <a:gdLst/>
            <a:ahLst/>
            <a:cxnLst/>
            <a:rect l="l" t="t" r="r" b="b"/>
            <a:pathLst>
              <a:path w="17003112" h="9385718">
                <a:moveTo>
                  <a:pt x="0" y="0"/>
                </a:moveTo>
                <a:lnTo>
                  <a:pt x="17003112" y="0"/>
                </a:lnTo>
                <a:lnTo>
                  <a:pt x="17003112" y="9385718"/>
                </a:lnTo>
                <a:lnTo>
                  <a:pt x="0" y="9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1998623">
            <a:off x="15243319" y="-13084"/>
            <a:ext cx="3567715" cy="2451863"/>
            <a:chOff x="0" y="0"/>
            <a:chExt cx="4756953" cy="3269151"/>
          </a:xfrm>
        </p:grpSpPr>
        <p:sp>
          <p:nvSpPr>
            <p:cNvPr id="8" name="Freeform 8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1998623">
            <a:off x="75573" y="7418306"/>
            <a:ext cx="3567715" cy="2451863"/>
            <a:chOff x="0" y="0"/>
            <a:chExt cx="4756953" cy="3269151"/>
          </a:xfrm>
        </p:grpSpPr>
        <p:sp>
          <p:nvSpPr>
            <p:cNvPr id="11" name="Freeform 11"/>
            <p:cNvSpPr/>
            <p:nvPr/>
          </p:nvSpPr>
          <p:spPr>
            <a:xfrm rot="-7455969">
              <a:off x="1922785" y="555424"/>
              <a:ext cx="2485318" cy="2158303"/>
            </a:xfrm>
            <a:custGeom>
              <a:avLst/>
              <a:gdLst/>
              <a:ahLst/>
              <a:cxnLst/>
              <a:rect l="l" t="t" r="r" b="b"/>
              <a:pathLst>
                <a:path w="2485318" h="2158303">
                  <a:moveTo>
                    <a:pt x="0" y="0"/>
                  </a:moveTo>
                  <a:lnTo>
                    <a:pt x="2485319" y="0"/>
                  </a:lnTo>
                  <a:lnTo>
                    <a:pt x="2485319" y="2158303"/>
                  </a:lnTo>
                  <a:lnTo>
                    <a:pt x="0" y="215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96098" t="-91028" r="-106201" b="-116607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-10226872">
              <a:off x="159021" y="810798"/>
              <a:ext cx="1373654" cy="2031323"/>
            </a:xfrm>
            <a:custGeom>
              <a:avLst/>
              <a:gdLst/>
              <a:ahLst/>
              <a:cxnLst/>
              <a:rect l="l" t="t" r="r" b="b"/>
              <a:pathLst>
                <a:path w="1373654" h="2031323">
                  <a:moveTo>
                    <a:pt x="0" y="0"/>
                  </a:moveTo>
                  <a:lnTo>
                    <a:pt x="1373654" y="0"/>
                  </a:lnTo>
                  <a:lnTo>
                    <a:pt x="1373654" y="2031323"/>
                  </a:lnTo>
                  <a:lnTo>
                    <a:pt x="0" y="2031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43600" t="-96718" r="-203342" b="-130147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3153840" y="866775"/>
            <a:ext cx="11709303" cy="1516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</a:pPr>
            <a:r>
              <a:rPr lang="en-US" sz="8899">
                <a:solidFill>
                  <a:srgbClr val="000000"/>
                </a:solidFill>
                <a:latin typeface="Open Sans Light Bold"/>
              </a:rPr>
              <a:t>Your task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26449" y="3553549"/>
            <a:ext cx="15732851" cy="3416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84"/>
              </a:lnSpc>
              <a:spcBef>
                <a:spcPct val="0"/>
              </a:spcBef>
            </a:pPr>
            <a:r>
              <a:rPr lang="en-US" sz="6489" spc="-12">
                <a:solidFill>
                  <a:srgbClr val="000000"/>
                </a:solidFill>
                <a:latin typeface="Quicksand"/>
              </a:rPr>
              <a:t>Using key emotive words, write a letter to your MP on how you would like them to take to support.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CEFDF5F80834282EED071285A58F5" ma:contentTypeVersion="3" ma:contentTypeDescription="Create a new document." ma:contentTypeScope="" ma:versionID="1ac6df1c1196c590e4ddc7112812f5f5">
  <xsd:schema xmlns:xsd="http://www.w3.org/2001/XMLSchema" xmlns:xs="http://www.w3.org/2001/XMLSchema" xmlns:p="http://schemas.microsoft.com/office/2006/metadata/properties" xmlns:ns2="8a9b9e0f-b707-4069-b1c6-a6e1cf6c7e7e" targetNamespace="http://schemas.microsoft.com/office/2006/metadata/properties" ma:root="true" ma:fieldsID="adcbf8e080c23f82357b7e602b1f79fd" ns2:_="">
    <xsd:import namespace="8a9b9e0f-b707-4069-b1c6-a6e1cf6c7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b9e0f-b707-4069-b1c6-a6e1cf6c7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099C33-B817-4CCE-A080-95DE00E78E92}"/>
</file>

<file path=customXml/itemProps2.xml><?xml version="1.0" encoding="utf-8"?>
<ds:datastoreItem xmlns:ds="http://schemas.openxmlformats.org/officeDocument/2006/customXml" ds:itemID="{B45B0C95-1D65-44E0-9028-9823017BB3F9}"/>
</file>

<file path=customXml/itemProps3.xml><?xml version="1.0" encoding="utf-8"?>
<ds:datastoreItem xmlns:ds="http://schemas.openxmlformats.org/officeDocument/2006/customXml" ds:itemID="{644D7503-41A4-42BC-9EDD-A88D053B3A5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</Words>
  <Application>Microsoft Macintosh PowerPoint</Application>
  <PresentationFormat>Custom</PresentationFormat>
  <Paragraphs>104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Quicksand</vt:lpstr>
      <vt:lpstr>Arial</vt:lpstr>
      <vt:lpstr>Open Sans Light</vt:lpstr>
      <vt:lpstr>Open Sans Light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L7 KS3&amp;4 Poverty</dc:title>
  <cp:lastModifiedBy>Samia Akram</cp:lastModifiedBy>
  <cp:revision>1</cp:revision>
  <dcterms:created xsi:type="dcterms:W3CDTF">2006-08-16T00:00:00Z</dcterms:created>
  <dcterms:modified xsi:type="dcterms:W3CDTF">2023-09-19T11:01:09Z</dcterms:modified>
  <dc:identifier>DAE8MLnQaIg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0x010100231CEFDF5F80834282EED071285A58F5</vt:lpwstr>
  </property>
  <property fmtid="{D5CDD505-2E9C-101B-9397-08002B2CF9AE}" pid="3" name="Order">
    <vt:r8>8376000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