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Bold" panose="020B0806030504020204" pitchFamily="34" charset="0"/>
      <p:regular r:id="rId13"/>
      <p:bold r:id="rId14"/>
    </p:embeddedFont>
    <p:embeddedFont>
      <p:font typeface="Open Sans Extra Bold" panose="020B0906030804020204" pitchFamily="34" charset="0"/>
      <p:regular r:id="rId15"/>
      <p:bold r:id="rId16"/>
    </p:embeddedFont>
    <p:embeddedFont>
      <p:font typeface="Open Sans Light" panose="020B0306030504020204" pitchFamily="34" charset="0"/>
      <p:regular r:id="rId17"/>
      <p:italic r:id="rId18"/>
    </p:embeddedFont>
    <p:embeddedFont>
      <p:font typeface="Open Sans Light Bold" panose="020B0806030504020204" pitchFamily="34" charset="0"/>
      <p:regular r:id="rId19"/>
      <p:bold r:id="rId20"/>
    </p:embeddedFont>
    <p:embeddedFont>
      <p:font typeface="Quicksand" pitchFamily="2" charset="77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Watch the video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watch?v=3mG1CwdYqok" TargetMode="External"/><Relationship Id="rId1" Type="http://schemas.openxmlformats.org/officeDocument/2006/relationships/video" Target="https://www.youtube.com/watch?v=vyHZ8rbJQUQ" TargetMode="Externa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08006" y="-1659937"/>
            <a:ext cx="9621193" cy="13606873"/>
          </a:xfrm>
          <a:custGeom>
            <a:avLst/>
            <a:gdLst/>
            <a:ahLst/>
            <a:cxnLst/>
            <a:rect l="l" t="t" r="r" b="b"/>
            <a:pathLst>
              <a:path w="9621193" h="13606873">
                <a:moveTo>
                  <a:pt x="0" y="0"/>
                </a:moveTo>
                <a:lnTo>
                  <a:pt x="9621193" y="0"/>
                </a:lnTo>
                <a:lnTo>
                  <a:pt x="9621193" y="13606874"/>
                </a:lnTo>
                <a:lnTo>
                  <a:pt x="0" y="136068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261319" y="985358"/>
            <a:ext cx="8997981" cy="8075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35"/>
              </a:lnSpc>
            </a:pPr>
            <a:r>
              <a:rPr lang="en-US" sz="13927" spc="-27">
                <a:solidFill>
                  <a:srgbClr val="000000"/>
                </a:solidFill>
                <a:latin typeface="Quicksand"/>
              </a:rPr>
              <a:t> Why is Marcus Rashford a Role Model?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48852" y="7483684"/>
          <a:ext cx="17614471" cy="2261432"/>
        </p:xfrm>
        <a:graphic>
          <a:graphicData uri="http://schemas.openxmlformats.org/drawingml/2006/table">
            <a:tbl>
              <a:tblPr/>
              <a:tblGrid>
                <a:gridCol w="878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1432">
                <a:tc>
                  <a:txBody>
                    <a:bodyPr/>
                    <a:lstStyle/>
                    <a:p>
                      <a:pPr algn="l">
                        <a:lnSpc>
                          <a:spcPts val="5319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5319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Open Sans Light Bold"/>
                        </a:rPr>
                        <a:t>National Curriculum: </a:t>
                      </a:r>
                      <a:r>
                        <a:rPr lang="en-US" sz="3799">
                          <a:solidFill>
                            <a:srgbClr val="000000"/>
                          </a:solidFill>
                          <a:latin typeface="Open Sans Light"/>
                        </a:rPr>
                        <a:t>English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697115" y="756000"/>
          <a:ext cx="17040975" cy="5753100"/>
        </p:xfrm>
        <a:graphic>
          <a:graphicData uri="http://schemas.openxmlformats.org/drawingml/2006/table">
            <a:tbl>
              <a:tblPr/>
              <a:tblGrid>
                <a:gridCol w="763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6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0763">
                <a:tc>
                  <a:txBody>
                    <a:bodyPr/>
                    <a:lstStyle/>
                    <a:p>
                      <a:pPr algn="l">
                        <a:lnSpc>
                          <a:spcPts val="7005"/>
                        </a:lnSpc>
                        <a:defRPr/>
                      </a:pPr>
                      <a:r>
                        <a:rPr lang="en-US" sz="5003">
                          <a:solidFill>
                            <a:srgbClr val="000000"/>
                          </a:solidFill>
                          <a:latin typeface="Open Sans Light Bold"/>
                        </a:rPr>
                        <a:t>Lesson Objective 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005"/>
                        </a:lnSpc>
                        <a:defRPr/>
                      </a:pPr>
                      <a:r>
                        <a:rPr lang="en-US" sz="5003">
                          <a:solidFill>
                            <a:srgbClr val="000000"/>
                          </a:solidFill>
                          <a:latin typeface="Open Sans Light Bold"/>
                        </a:rPr>
                        <a:t>Skills Objective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2337">
                <a:tc>
                  <a:txBody>
                    <a:bodyPr/>
                    <a:lstStyle/>
                    <a:p>
                      <a:pPr marL="734923" lvl="1" indent="-367461" algn="l">
                        <a:lnSpc>
                          <a:spcPts val="476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403">
                          <a:solidFill>
                            <a:srgbClr val="000000"/>
                          </a:solidFill>
                          <a:latin typeface="Open Sans Light"/>
                        </a:rPr>
                        <a:t>To understand how change can be made when passionate about Social Action.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4923" lvl="1" indent="-367461" algn="just">
                        <a:lnSpc>
                          <a:spcPts val="476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403">
                          <a:solidFill>
                            <a:srgbClr val="000000"/>
                          </a:solidFill>
                          <a:latin typeface="Open Sans Light"/>
                        </a:rPr>
                        <a:t>I can play an active part in creating positive energy and atmosphere during the project</a:t>
                      </a:r>
                      <a:endParaRPr lang="en-US" sz="1100"/>
                    </a:p>
                    <a:p>
                      <a:pPr marL="734923" lvl="1" indent="-367461" algn="just">
                        <a:lnSpc>
                          <a:spcPts val="4765"/>
                        </a:lnSpc>
                        <a:buFont typeface="Arial"/>
                        <a:buChar char="•"/>
                      </a:pPr>
                      <a:r>
                        <a:rPr lang="en-US" sz="3403">
                          <a:solidFill>
                            <a:srgbClr val="000000"/>
                          </a:solidFill>
                          <a:latin typeface="Open Sans Light"/>
                        </a:rPr>
                        <a:t>I can solve a problem as part of a team and independently when required.</a:t>
                      </a:r>
                    </a:p>
                    <a:p>
                      <a:pPr marL="734923" lvl="1" indent="-367461" algn="just">
                        <a:lnSpc>
                          <a:spcPts val="4765"/>
                        </a:lnSpc>
                        <a:buFont typeface="Arial"/>
                        <a:buChar char="•"/>
                      </a:pPr>
                      <a:r>
                        <a:rPr lang="en-US" sz="3403">
                          <a:solidFill>
                            <a:srgbClr val="000000"/>
                          </a:solidFill>
                          <a:latin typeface="Open Sans Light"/>
                        </a:rPr>
                        <a:t>I can produce professional presentations while keeping in mind the pitfalls of poorly prepared and presented presentations. 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510267" y="7805139"/>
            <a:ext cx="8375605" cy="1618523"/>
            <a:chOff x="0" y="0"/>
            <a:chExt cx="11167473" cy="2158030"/>
          </a:xfrm>
        </p:grpSpPr>
        <p:sp>
          <p:nvSpPr>
            <p:cNvPr id="9" name="Freeform 9"/>
            <p:cNvSpPr/>
            <p:nvPr/>
          </p:nvSpPr>
          <p:spPr>
            <a:xfrm>
              <a:off x="9064077" y="0"/>
              <a:ext cx="2103397" cy="2158030"/>
            </a:xfrm>
            <a:custGeom>
              <a:avLst/>
              <a:gdLst/>
              <a:ahLst/>
              <a:cxnLst/>
              <a:rect l="l" t="t" r="r" b="b"/>
              <a:pathLst>
                <a:path w="2103397" h="2158030">
                  <a:moveTo>
                    <a:pt x="0" y="0"/>
                  </a:moveTo>
                  <a:lnTo>
                    <a:pt x="2103396" y="0"/>
                  </a:lnTo>
                  <a:lnTo>
                    <a:pt x="2103396" y="2158030"/>
                  </a:lnTo>
                  <a:lnTo>
                    <a:pt x="0" y="2158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157" t="-30070" r="-2816" b="-18766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46407"/>
              <a:ext cx="2319551" cy="2111623"/>
            </a:xfrm>
            <a:custGeom>
              <a:avLst/>
              <a:gdLst/>
              <a:ahLst/>
              <a:cxnLst/>
              <a:rect l="l" t="t" r="r" b="b"/>
              <a:pathLst>
                <a:path w="2319551" h="2111623">
                  <a:moveTo>
                    <a:pt x="0" y="0"/>
                  </a:moveTo>
                  <a:lnTo>
                    <a:pt x="2319551" y="0"/>
                  </a:lnTo>
                  <a:lnTo>
                    <a:pt x="2319551" y="2111623"/>
                  </a:lnTo>
                  <a:lnTo>
                    <a:pt x="0" y="2111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687" t="-37508" r="-1603" b="-26062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868744" y="0"/>
              <a:ext cx="1837933" cy="2118994"/>
            </a:xfrm>
            <a:custGeom>
              <a:avLst/>
              <a:gdLst/>
              <a:ahLst/>
              <a:cxnLst/>
              <a:rect l="l" t="t" r="r" b="b"/>
              <a:pathLst>
                <a:path w="1837933" h="2118994">
                  <a:moveTo>
                    <a:pt x="0" y="0"/>
                  </a:moveTo>
                  <a:lnTo>
                    <a:pt x="1837933" y="0"/>
                  </a:lnTo>
                  <a:lnTo>
                    <a:pt x="1837933" y="2118994"/>
                  </a:lnTo>
                  <a:lnTo>
                    <a:pt x="0" y="211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075" t="-29300" r="-8189" b="-13318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882996" y="0"/>
              <a:ext cx="2035338" cy="2118994"/>
            </a:xfrm>
            <a:custGeom>
              <a:avLst/>
              <a:gdLst/>
              <a:ahLst/>
              <a:cxnLst/>
              <a:rect l="l" t="t" r="r" b="b"/>
              <a:pathLst>
                <a:path w="2035338" h="2118994">
                  <a:moveTo>
                    <a:pt x="0" y="0"/>
                  </a:moveTo>
                  <a:lnTo>
                    <a:pt x="2035338" y="0"/>
                  </a:lnTo>
                  <a:lnTo>
                    <a:pt x="2035338" y="2118994"/>
                  </a:lnTo>
                  <a:lnTo>
                    <a:pt x="0" y="211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841" t="-29347" r="-6899" b="-26519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048238" y="488622"/>
            <a:ext cx="8465469" cy="47618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1085801" y="5347974"/>
            <a:ext cx="6672005" cy="37530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940965" y="1895475"/>
            <a:ext cx="14016552" cy="633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Research into Marcus Rashford's journey into raising awareness of poverty.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217780" y="296242"/>
            <a:ext cx="12678194" cy="9694517"/>
            <a:chOff x="0" y="0"/>
            <a:chExt cx="2045949" cy="1564457"/>
          </a:xfrm>
        </p:grpSpPr>
        <p:sp>
          <p:nvSpPr>
            <p:cNvPr id="8" name="Freeform 8"/>
            <p:cNvSpPr/>
            <p:nvPr/>
          </p:nvSpPr>
          <p:spPr>
            <a:xfrm>
              <a:off x="0" y="-1270"/>
              <a:ext cx="2047219" cy="1563187"/>
            </a:xfrm>
            <a:custGeom>
              <a:avLst/>
              <a:gdLst/>
              <a:ahLst/>
              <a:cxnLst/>
              <a:rect l="l" t="t" r="r" b="b"/>
              <a:pathLst>
                <a:path w="2047219" h="1563187">
                  <a:moveTo>
                    <a:pt x="2035789" y="27940"/>
                  </a:moveTo>
                  <a:cubicBezTo>
                    <a:pt x="2026899" y="24130"/>
                    <a:pt x="2018009" y="21590"/>
                    <a:pt x="2009119" y="21590"/>
                  </a:cubicBezTo>
                  <a:cubicBezTo>
                    <a:pt x="1982449" y="20320"/>
                    <a:pt x="1952018" y="20320"/>
                    <a:pt x="1919556" y="17780"/>
                  </a:cubicBezTo>
                  <a:cubicBezTo>
                    <a:pt x="1845359" y="12700"/>
                    <a:pt x="1772707" y="6350"/>
                    <a:pt x="1698509" y="3810"/>
                  </a:cubicBezTo>
                  <a:cubicBezTo>
                    <a:pt x="1638223" y="1270"/>
                    <a:pt x="1579483" y="3810"/>
                    <a:pt x="1519197" y="2540"/>
                  </a:cubicBezTo>
                  <a:cubicBezTo>
                    <a:pt x="1492919" y="2540"/>
                    <a:pt x="1466640" y="0"/>
                    <a:pt x="1440362" y="2540"/>
                  </a:cubicBezTo>
                  <a:cubicBezTo>
                    <a:pt x="1376985" y="10160"/>
                    <a:pt x="1313607" y="11430"/>
                    <a:pt x="1248684" y="8890"/>
                  </a:cubicBezTo>
                  <a:cubicBezTo>
                    <a:pt x="1216223" y="7620"/>
                    <a:pt x="1183761" y="7620"/>
                    <a:pt x="1151299" y="7620"/>
                  </a:cubicBezTo>
                  <a:cubicBezTo>
                    <a:pt x="1092559" y="7620"/>
                    <a:pt x="1033820" y="7620"/>
                    <a:pt x="975080" y="6350"/>
                  </a:cubicBezTo>
                  <a:cubicBezTo>
                    <a:pt x="913248" y="5080"/>
                    <a:pt x="304207" y="2540"/>
                    <a:pt x="243922" y="1270"/>
                  </a:cubicBezTo>
                  <a:cubicBezTo>
                    <a:pt x="194456" y="0"/>
                    <a:pt x="146537" y="1270"/>
                    <a:pt x="97072" y="1270"/>
                  </a:cubicBezTo>
                  <a:cubicBezTo>
                    <a:pt x="63064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3316"/>
                    <a:pt x="16510" y="179060"/>
                    <a:pt x="17780" y="243651"/>
                  </a:cubicBezTo>
                  <a:cubicBezTo>
                    <a:pt x="19050" y="309395"/>
                    <a:pt x="17780" y="375138"/>
                    <a:pt x="16510" y="442036"/>
                  </a:cubicBezTo>
                  <a:cubicBezTo>
                    <a:pt x="15240" y="510086"/>
                    <a:pt x="2540" y="1224042"/>
                    <a:pt x="2540" y="1292093"/>
                  </a:cubicBezTo>
                  <a:cubicBezTo>
                    <a:pt x="2540" y="1358990"/>
                    <a:pt x="1270" y="1425887"/>
                    <a:pt x="0" y="1492784"/>
                  </a:cubicBezTo>
                  <a:cubicBezTo>
                    <a:pt x="0" y="1508577"/>
                    <a:pt x="3810" y="1518737"/>
                    <a:pt x="15240" y="1523817"/>
                  </a:cubicBezTo>
                  <a:cubicBezTo>
                    <a:pt x="22860" y="1527627"/>
                    <a:pt x="31750" y="1530167"/>
                    <a:pt x="40640" y="1531437"/>
                  </a:cubicBezTo>
                  <a:cubicBezTo>
                    <a:pt x="95526" y="1536517"/>
                    <a:pt x="154266" y="1540327"/>
                    <a:pt x="213006" y="1545407"/>
                  </a:cubicBezTo>
                  <a:cubicBezTo>
                    <a:pt x="245467" y="1547947"/>
                    <a:pt x="277929" y="1553027"/>
                    <a:pt x="310390" y="1554297"/>
                  </a:cubicBezTo>
                  <a:cubicBezTo>
                    <a:pt x="364493" y="1556837"/>
                    <a:pt x="967351" y="1558107"/>
                    <a:pt x="1021453" y="1559377"/>
                  </a:cubicBezTo>
                  <a:cubicBezTo>
                    <a:pt x="1029182" y="1559377"/>
                    <a:pt x="1036911" y="1559377"/>
                    <a:pt x="1044640" y="1559377"/>
                  </a:cubicBezTo>
                  <a:cubicBezTo>
                    <a:pt x="1081739" y="1559377"/>
                    <a:pt x="1120384" y="1558107"/>
                    <a:pt x="1157483" y="1558107"/>
                  </a:cubicBezTo>
                  <a:cubicBezTo>
                    <a:pt x="1200765" y="1558107"/>
                    <a:pt x="1242501" y="1559377"/>
                    <a:pt x="1285783" y="1559377"/>
                  </a:cubicBezTo>
                  <a:cubicBezTo>
                    <a:pt x="1349160" y="1559377"/>
                    <a:pt x="1414084" y="1559377"/>
                    <a:pt x="1477461" y="1559377"/>
                  </a:cubicBezTo>
                  <a:cubicBezTo>
                    <a:pt x="1536201" y="1559377"/>
                    <a:pt x="1594941" y="1560647"/>
                    <a:pt x="1653681" y="1561917"/>
                  </a:cubicBezTo>
                  <a:cubicBezTo>
                    <a:pt x="1679959" y="1561917"/>
                    <a:pt x="1707783" y="1563187"/>
                    <a:pt x="1734062" y="1563187"/>
                  </a:cubicBezTo>
                  <a:cubicBezTo>
                    <a:pt x="1819080" y="1561917"/>
                    <a:pt x="1902553" y="1555567"/>
                    <a:pt x="1986259" y="1555567"/>
                  </a:cubicBezTo>
                  <a:cubicBezTo>
                    <a:pt x="1990069" y="1555567"/>
                    <a:pt x="1995149" y="1553027"/>
                    <a:pt x="1998959" y="1550487"/>
                  </a:cubicBezTo>
                  <a:cubicBezTo>
                    <a:pt x="2004039" y="1546677"/>
                    <a:pt x="2006579" y="1540327"/>
                    <a:pt x="2009119" y="1537787"/>
                  </a:cubicBezTo>
                  <a:cubicBezTo>
                    <a:pt x="2010389" y="1484710"/>
                    <a:pt x="2011659" y="1436268"/>
                    <a:pt x="2012929" y="1387825"/>
                  </a:cubicBezTo>
                  <a:cubicBezTo>
                    <a:pt x="2014199" y="1312854"/>
                    <a:pt x="2024359" y="593131"/>
                    <a:pt x="2025629" y="518160"/>
                  </a:cubicBezTo>
                  <a:cubicBezTo>
                    <a:pt x="2025629" y="473177"/>
                    <a:pt x="2026899" y="428195"/>
                    <a:pt x="2028169" y="383212"/>
                  </a:cubicBezTo>
                  <a:cubicBezTo>
                    <a:pt x="2029439" y="334769"/>
                    <a:pt x="2030709" y="286326"/>
                    <a:pt x="2033249" y="237884"/>
                  </a:cubicBezTo>
                  <a:cubicBezTo>
                    <a:pt x="2034519" y="209049"/>
                    <a:pt x="2034519" y="179060"/>
                    <a:pt x="2039599" y="150225"/>
                  </a:cubicBezTo>
                  <a:cubicBezTo>
                    <a:pt x="2044679" y="115623"/>
                    <a:pt x="2047219" y="82174"/>
                    <a:pt x="2045949" y="44450"/>
                  </a:cubicBezTo>
                  <a:cubicBezTo>
                    <a:pt x="2045949" y="38100"/>
                    <a:pt x="2042139" y="30480"/>
                    <a:pt x="2035789" y="27940"/>
                  </a:cubicBezTo>
                  <a:close/>
                </a:path>
              </a:pathLst>
            </a:custGeom>
            <a:solidFill>
              <a:srgbClr val="00436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702226" y="2136317"/>
            <a:ext cx="11709303" cy="6507920"/>
            <a:chOff x="0" y="0"/>
            <a:chExt cx="2045949" cy="1137119"/>
          </a:xfrm>
        </p:grpSpPr>
        <p:sp>
          <p:nvSpPr>
            <p:cNvPr id="10" name="Freeform 10"/>
            <p:cNvSpPr/>
            <p:nvPr/>
          </p:nvSpPr>
          <p:spPr>
            <a:xfrm>
              <a:off x="0" y="-1270"/>
              <a:ext cx="2047219" cy="1135849"/>
            </a:xfrm>
            <a:custGeom>
              <a:avLst/>
              <a:gdLst/>
              <a:ahLst/>
              <a:cxnLst/>
              <a:rect l="l" t="t" r="r" b="b"/>
              <a:pathLst>
                <a:path w="2047219" h="1135849">
                  <a:moveTo>
                    <a:pt x="2035789" y="27940"/>
                  </a:moveTo>
                  <a:cubicBezTo>
                    <a:pt x="2026899" y="24130"/>
                    <a:pt x="2018009" y="21590"/>
                    <a:pt x="2009119" y="21590"/>
                  </a:cubicBezTo>
                  <a:cubicBezTo>
                    <a:pt x="1982449" y="20320"/>
                    <a:pt x="1952018" y="20320"/>
                    <a:pt x="1919556" y="17780"/>
                  </a:cubicBezTo>
                  <a:cubicBezTo>
                    <a:pt x="1845359" y="12700"/>
                    <a:pt x="1772707" y="6350"/>
                    <a:pt x="1698509" y="3810"/>
                  </a:cubicBezTo>
                  <a:cubicBezTo>
                    <a:pt x="1638223" y="1270"/>
                    <a:pt x="1579483" y="3810"/>
                    <a:pt x="1519197" y="2540"/>
                  </a:cubicBezTo>
                  <a:cubicBezTo>
                    <a:pt x="1492919" y="2540"/>
                    <a:pt x="1466640" y="0"/>
                    <a:pt x="1440362" y="2540"/>
                  </a:cubicBezTo>
                  <a:cubicBezTo>
                    <a:pt x="1376985" y="10160"/>
                    <a:pt x="1313607" y="11430"/>
                    <a:pt x="1248684" y="8890"/>
                  </a:cubicBezTo>
                  <a:cubicBezTo>
                    <a:pt x="1216223" y="7620"/>
                    <a:pt x="1183761" y="7620"/>
                    <a:pt x="1151299" y="7620"/>
                  </a:cubicBezTo>
                  <a:cubicBezTo>
                    <a:pt x="1092559" y="7620"/>
                    <a:pt x="1033820" y="7620"/>
                    <a:pt x="975080" y="6350"/>
                  </a:cubicBezTo>
                  <a:cubicBezTo>
                    <a:pt x="913248" y="5080"/>
                    <a:pt x="304207" y="2540"/>
                    <a:pt x="243922" y="1270"/>
                  </a:cubicBezTo>
                  <a:cubicBezTo>
                    <a:pt x="194456" y="0"/>
                    <a:pt x="146537" y="1270"/>
                    <a:pt x="97072" y="1270"/>
                  </a:cubicBezTo>
                  <a:cubicBezTo>
                    <a:pt x="63064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99185"/>
                    <a:pt x="16510" y="145337"/>
                    <a:pt x="17780" y="190679"/>
                  </a:cubicBezTo>
                  <a:cubicBezTo>
                    <a:pt x="19050" y="236831"/>
                    <a:pt x="17780" y="282982"/>
                    <a:pt x="16510" y="329944"/>
                  </a:cubicBezTo>
                  <a:cubicBezTo>
                    <a:pt x="15240" y="377715"/>
                    <a:pt x="2540" y="878907"/>
                    <a:pt x="2540" y="926678"/>
                  </a:cubicBezTo>
                  <a:cubicBezTo>
                    <a:pt x="2540" y="973639"/>
                    <a:pt x="1270" y="1020601"/>
                    <a:pt x="0" y="1067562"/>
                  </a:cubicBezTo>
                  <a:cubicBezTo>
                    <a:pt x="0" y="1081239"/>
                    <a:pt x="3810" y="1091399"/>
                    <a:pt x="15240" y="1096479"/>
                  </a:cubicBezTo>
                  <a:cubicBezTo>
                    <a:pt x="22860" y="1100289"/>
                    <a:pt x="31750" y="1102829"/>
                    <a:pt x="40640" y="1104099"/>
                  </a:cubicBezTo>
                  <a:cubicBezTo>
                    <a:pt x="95526" y="1109179"/>
                    <a:pt x="154266" y="1112989"/>
                    <a:pt x="213006" y="1118069"/>
                  </a:cubicBezTo>
                  <a:cubicBezTo>
                    <a:pt x="245467" y="1120609"/>
                    <a:pt x="277929" y="1125689"/>
                    <a:pt x="310390" y="1126959"/>
                  </a:cubicBezTo>
                  <a:cubicBezTo>
                    <a:pt x="364493" y="1129499"/>
                    <a:pt x="967351" y="1130769"/>
                    <a:pt x="1021453" y="1132039"/>
                  </a:cubicBezTo>
                  <a:cubicBezTo>
                    <a:pt x="1029182" y="1132039"/>
                    <a:pt x="1036911" y="1132039"/>
                    <a:pt x="1044640" y="1132039"/>
                  </a:cubicBezTo>
                  <a:cubicBezTo>
                    <a:pt x="1081739" y="1132039"/>
                    <a:pt x="1120384" y="1130769"/>
                    <a:pt x="1157483" y="1130769"/>
                  </a:cubicBezTo>
                  <a:cubicBezTo>
                    <a:pt x="1200765" y="1130769"/>
                    <a:pt x="1242501" y="1132039"/>
                    <a:pt x="1285783" y="1132039"/>
                  </a:cubicBezTo>
                  <a:cubicBezTo>
                    <a:pt x="1349160" y="1132039"/>
                    <a:pt x="1414084" y="1132039"/>
                    <a:pt x="1477461" y="1132039"/>
                  </a:cubicBezTo>
                  <a:cubicBezTo>
                    <a:pt x="1536201" y="1132039"/>
                    <a:pt x="1594941" y="1133309"/>
                    <a:pt x="1653681" y="1134579"/>
                  </a:cubicBezTo>
                  <a:cubicBezTo>
                    <a:pt x="1679959" y="1134579"/>
                    <a:pt x="1707783" y="1135849"/>
                    <a:pt x="1734062" y="1135849"/>
                  </a:cubicBezTo>
                  <a:cubicBezTo>
                    <a:pt x="1819080" y="1134579"/>
                    <a:pt x="1902553" y="1128229"/>
                    <a:pt x="1986259" y="1128229"/>
                  </a:cubicBezTo>
                  <a:cubicBezTo>
                    <a:pt x="1990069" y="1128229"/>
                    <a:pt x="1995149" y="1125689"/>
                    <a:pt x="1998959" y="1123149"/>
                  </a:cubicBezTo>
                  <a:cubicBezTo>
                    <a:pt x="2004039" y="1119339"/>
                    <a:pt x="2006579" y="1112989"/>
                    <a:pt x="2009119" y="1110449"/>
                  </a:cubicBezTo>
                  <a:cubicBezTo>
                    <a:pt x="2010389" y="1061894"/>
                    <a:pt x="2011659" y="1027888"/>
                    <a:pt x="2012929" y="993881"/>
                  </a:cubicBezTo>
                  <a:cubicBezTo>
                    <a:pt x="2014199" y="941252"/>
                    <a:pt x="2024359" y="436012"/>
                    <a:pt x="2025629" y="383383"/>
                  </a:cubicBezTo>
                  <a:cubicBezTo>
                    <a:pt x="2025629" y="351805"/>
                    <a:pt x="2026899" y="320228"/>
                    <a:pt x="2028169" y="288650"/>
                  </a:cubicBezTo>
                  <a:cubicBezTo>
                    <a:pt x="2029439" y="254643"/>
                    <a:pt x="2030709" y="220637"/>
                    <a:pt x="2033249" y="186630"/>
                  </a:cubicBezTo>
                  <a:cubicBezTo>
                    <a:pt x="2034519" y="166388"/>
                    <a:pt x="2034519" y="145337"/>
                    <a:pt x="2039599" y="125095"/>
                  </a:cubicBezTo>
                  <a:cubicBezTo>
                    <a:pt x="2044679" y="100804"/>
                    <a:pt x="2047219" y="77324"/>
                    <a:pt x="2045949" y="44450"/>
                  </a:cubicBezTo>
                  <a:cubicBezTo>
                    <a:pt x="2045949" y="38100"/>
                    <a:pt x="2042139" y="30480"/>
                    <a:pt x="2035789" y="27940"/>
                  </a:cubicBezTo>
                  <a:close/>
                </a:path>
              </a:pathLst>
            </a:custGeom>
            <a:solidFill>
              <a:srgbClr val="EDCC9A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702226" y="3916753"/>
            <a:ext cx="11709303" cy="122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Open Sans Bold"/>
              </a:rPr>
              <a:t>Present your findings </a:t>
            </a:r>
          </a:p>
        </p:txBody>
      </p:sp>
      <p:grpSp>
        <p:nvGrpSpPr>
          <p:cNvPr id="12" name="Group 12"/>
          <p:cNvGrpSpPr/>
          <p:nvPr/>
        </p:nvGrpSpPr>
        <p:grpSpPr>
          <a:xfrm rot="1998623">
            <a:off x="15243319" y="-13084"/>
            <a:ext cx="3567715" cy="2451863"/>
            <a:chOff x="0" y="0"/>
            <a:chExt cx="4756953" cy="3269151"/>
          </a:xfrm>
        </p:grpSpPr>
        <p:sp>
          <p:nvSpPr>
            <p:cNvPr id="13" name="Freeform 13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1998623">
            <a:off x="75573" y="7418306"/>
            <a:ext cx="3567715" cy="2451863"/>
            <a:chOff x="0" y="0"/>
            <a:chExt cx="4756953" cy="3269151"/>
          </a:xfrm>
        </p:grpSpPr>
        <p:sp>
          <p:nvSpPr>
            <p:cNvPr id="16" name="Freeform 16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1998623">
            <a:off x="15243319" y="-13084"/>
            <a:ext cx="3567715" cy="2451863"/>
            <a:chOff x="0" y="0"/>
            <a:chExt cx="4756953" cy="3269151"/>
          </a:xfrm>
        </p:grpSpPr>
        <p:sp>
          <p:nvSpPr>
            <p:cNvPr id="8" name="Freeform 8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1998623">
            <a:off x="75573" y="7418306"/>
            <a:ext cx="3567715" cy="2451863"/>
            <a:chOff x="0" y="0"/>
            <a:chExt cx="4756953" cy="3269151"/>
          </a:xfrm>
        </p:grpSpPr>
        <p:sp>
          <p:nvSpPr>
            <p:cNvPr id="11" name="Freeform 11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8AE6B4-7DE3-4AF9-8DD0-E8824A81331F}"/>
</file>

<file path=customXml/itemProps2.xml><?xml version="1.0" encoding="utf-8"?>
<ds:datastoreItem xmlns:ds="http://schemas.openxmlformats.org/officeDocument/2006/customXml" ds:itemID="{3010CB97-88A7-4C4E-8BBD-9BD6155D7E21}"/>
</file>

<file path=customXml/itemProps3.xml><?xml version="1.0" encoding="utf-8"?>
<ds:datastoreItem xmlns:ds="http://schemas.openxmlformats.org/officeDocument/2006/customXml" ds:itemID="{FCD1903C-A733-4B9C-A10D-1021196346E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Macintosh PowerPoint</Application>
  <PresentationFormat>Custom</PresentationFormat>
  <Paragraphs>98</Paragraphs>
  <Slides>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Quicksand</vt:lpstr>
      <vt:lpstr>Arial</vt:lpstr>
      <vt:lpstr>Open Sans Bold</vt:lpstr>
      <vt:lpstr>Open Sans Light</vt:lpstr>
      <vt:lpstr>Open Sans Light Bold</vt:lpstr>
      <vt:lpstr>Calibri</vt:lpstr>
      <vt:lpstr>Open Sans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L6 KS3&amp;4 Poverty</dc:title>
  <cp:lastModifiedBy>Samia Akram</cp:lastModifiedBy>
  <cp:revision>1</cp:revision>
  <dcterms:created xsi:type="dcterms:W3CDTF">2006-08-16T00:00:00Z</dcterms:created>
  <dcterms:modified xsi:type="dcterms:W3CDTF">2023-09-19T11:01:56Z</dcterms:modified>
  <dc:identifier>DAE8MMSqngk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8375800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