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Open Sans Bold" panose="020B0806030504020204" pitchFamily="34" charset="0"/>
      <p:regular r:id="rId14"/>
      <p:bold r:id="rId15"/>
    </p:embeddedFont>
    <p:embeddedFont>
      <p:font typeface="Open Sans Light" panose="020B0306030504020204" pitchFamily="34" charset="0"/>
      <p:regular r:id="rId16"/>
      <p:italic r:id="rId17"/>
    </p:embeddedFont>
    <p:embeddedFont>
      <p:font typeface="Open Sans Light Bold" panose="020B0806030504020204" pitchFamily="34" charset="0"/>
      <p:regular r:id="rId18"/>
      <p:bold r:id="rId19"/>
    </p:embeddedFont>
    <p:embeddedFont>
      <p:font typeface="Open Sans Light Bold Italics" panose="020B0806030504020204" pitchFamily="34" charset="0"/>
      <p:regular r:id="rId20"/>
      <p:bold r:id="rId21"/>
      <p:italic r:id="rId22"/>
      <p:boldItalic r:id="rId23"/>
    </p:embeddedFont>
    <p:embeddedFont>
      <p:font typeface="Open Sans Light Italics" panose="020B030603050402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explore how Day and Night were different and how by working together they produced the best results. Use Day and Night Venn diagram to compare and contrast themes.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made Juliane and Hamid feel safe and included when they arrived in the UK? Explore the theme of basic needs of warmth, food and shelter and what else we need, as human beings, to thrive – feeling a sense of belonging and love.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Start the session by watching a short video about two contrasting characters: day and night.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Create a welcome pack for somebody arriving at our school. This may be a written leaflet, a letter, an information pack or a video explaining all the things they would need to know about how the school day works. The aim is to make them feel welcomed into our school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5jyPurNNx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JrqCqaGNc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2480253" y="866775"/>
            <a:ext cx="13351669" cy="7934325"/>
          </a:xfrm>
          <a:prstGeom prst="rect">
            <a:avLst/>
          </a:prstGeom>
        </p:spPr>
        <p:txBody>
          <a:bodyPr lIns="0" tIns="0" rIns="0" bIns="0" rtlCol="0" anchor="t">
            <a:spAutoFit/>
          </a:bodyPr>
          <a:lstStyle/>
          <a:p>
            <a:pPr algn="ctr">
              <a:lnSpc>
                <a:spcPts val="12599"/>
              </a:lnSpc>
            </a:pPr>
            <a:r>
              <a:rPr lang="en-US" sz="9000">
                <a:solidFill>
                  <a:srgbClr val="000000"/>
                </a:solidFill>
                <a:latin typeface="Open Sans Light Bold"/>
              </a:rPr>
              <a:t>Inclusion and Diversity </a:t>
            </a: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r>
              <a:rPr lang="en-US" sz="9000">
                <a:solidFill>
                  <a:srgbClr val="000000"/>
                </a:solidFill>
                <a:latin typeface="Open Sans Light Bold"/>
              </a:rPr>
              <a:t>Lesson 6</a:t>
            </a:r>
          </a:p>
        </p:txBody>
      </p:sp>
      <p:sp>
        <p:nvSpPr>
          <p:cNvPr id="7" name="Freeform 7"/>
          <p:cNvSpPr/>
          <p:nvPr/>
        </p:nvSpPr>
        <p:spPr>
          <a:xfrm>
            <a:off x="6417853" y="2319110"/>
            <a:ext cx="5452293" cy="5391007"/>
          </a:xfrm>
          <a:custGeom>
            <a:avLst/>
            <a:gdLst/>
            <a:ahLst/>
            <a:cxnLst/>
            <a:rect l="l" t="t" r="r" b="b"/>
            <a:pathLst>
              <a:path w="5452293" h="5391007">
                <a:moveTo>
                  <a:pt x="0" y="0"/>
                </a:moveTo>
                <a:lnTo>
                  <a:pt x="5452294" y="0"/>
                </a:lnTo>
                <a:lnTo>
                  <a:pt x="5452294" y="5391007"/>
                </a:lnTo>
                <a:lnTo>
                  <a:pt x="0" y="5391007"/>
                </a:lnTo>
                <a:lnTo>
                  <a:pt x="0" y="0"/>
                </a:lnTo>
                <a:close/>
              </a:path>
            </a:pathLst>
          </a:custGeom>
          <a:blipFill>
            <a:blip r:embed="rId3"/>
            <a:stretch>
              <a:fillRect t="-19126" b="-23907"/>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295340"/>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807021" y="6654486"/>
          <a:ext cx="16882951" cy="3514725"/>
        </p:xfrm>
        <a:graphic>
          <a:graphicData uri="http://schemas.openxmlformats.org/drawingml/2006/table">
            <a:tbl>
              <a:tblPr/>
              <a:tblGrid>
                <a:gridCol w="3023942">
                  <a:extLst>
                    <a:ext uri="{9D8B030D-6E8A-4147-A177-3AD203B41FA5}">
                      <a16:colId xmlns:a16="http://schemas.microsoft.com/office/drawing/2014/main" val="20000"/>
                    </a:ext>
                  </a:extLst>
                </a:gridCol>
                <a:gridCol w="13859010">
                  <a:extLst>
                    <a:ext uri="{9D8B030D-6E8A-4147-A177-3AD203B41FA5}">
                      <a16:colId xmlns:a16="http://schemas.microsoft.com/office/drawing/2014/main" val="20001"/>
                    </a:ext>
                  </a:extLst>
                </a:gridCol>
              </a:tblGrid>
              <a:tr h="3514725">
                <a:tc>
                  <a:txBody>
                    <a:bodyPr/>
                    <a:lstStyle/>
                    <a:p>
                      <a:pPr algn="l">
                        <a:lnSpc>
                          <a:spcPts val="3079"/>
                        </a:lnSpc>
                        <a:defRPr/>
                      </a:pP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220"/>
                        </a:lnSpc>
                        <a:defRPr/>
                      </a:pPr>
                      <a:r>
                        <a:rPr lang="en-US" sz="2300">
                          <a:solidFill>
                            <a:srgbClr val="000000"/>
                          </a:solidFill>
                          <a:latin typeface="Open Sans Light Bold"/>
                        </a:rPr>
                        <a:t>National Curriculum  SMSC</a:t>
                      </a:r>
                      <a:endParaRPr lang="en-US" sz="1100"/>
                    </a:p>
                    <a:p>
                      <a:pPr marL="496572" lvl="1" indent="-248286">
                        <a:lnSpc>
                          <a:spcPts val="3220"/>
                        </a:lnSpc>
                        <a:buFont typeface="Arial"/>
                        <a:buChar char="•"/>
                      </a:pPr>
                      <a:r>
                        <a:rPr lang="en-US" sz="2300">
                          <a:solidFill>
                            <a:srgbClr val="000000"/>
                          </a:solidFill>
                          <a:latin typeface="Open Sans Light"/>
                        </a:rPr>
                        <a:t>encourage students to accept responsibility for their behaviour, show initiative, and understand how they can contribute positively to the lives of those living and working in the locality of the school and to society more widely; </a:t>
                      </a:r>
                    </a:p>
                    <a:p>
                      <a:pPr>
                        <a:lnSpc>
                          <a:spcPts val="3220"/>
                        </a:lnSpc>
                      </a:pPr>
                      <a:endParaRPr lang="en-US" sz="2300">
                        <a:solidFill>
                          <a:srgbClr val="000000"/>
                        </a:solidFill>
                        <a:latin typeface="Open Sans Light"/>
                      </a:endParaRPr>
                    </a:p>
                    <a:p>
                      <a:pPr marL="496572" lvl="1" indent="-248286">
                        <a:lnSpc>
                          <a:spcPts val="3220"/>
                        </a:lnSpc>
                        <a:buFont typeface="Arial"/>
                        <a:buChar char="•"/>
                      </a:pPr>
                      <a:r>
                        <a:rPr lang="en-US" sz="2300">
                          <a:solidFill>
                            <a:srgbClr val="000000"/>
                          </a:solidFill>
                          <a:latin typeface="Open Sans Light"/>
                        </a:rPr>
                        <a:t> further tolerance and harmony between different cultural traditions by enabling students to acquire an appreciation of and respect for their own and other cultures; </a:t>
                      </a:r>
                    </a:p>
                    <a:p>
                      <a:pPr>
                        <a:lnSpc>
                          <a:spcPts val="3220"/>
                        </a:lnSpc>
                      </a:pPr>
                      <a:endParaRPr lang="en-US" sz="2300">
                        <a:solidFill>
                          <a:srgbClr val="000000"/>
                        </a:solidFill>
                        <a:latin typeface="Open Sans Light"/>
                      </a:endParaRPr>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807021" y="1592827"/>
          <a:ext cx="17023407" cy="5061658"/>
        </p:xfrm>
        <a:graphic>
          <a:graphicData uri="http://schemas.openxmlformats.org/drawingml/2006/table">
            <a:tbl>
              <a:tblPr/>
              <a:tblGrid>
                <a:gridCol w="4409789">
                  <a:extLst>
                    <a:ext uri="{9D8B030D-6E8A-4147-A177-3AD203B41FA5}">
                      <a16:colId xmlns:a16="http://schemas.microsoft.com/office/drawing/2014/main" val="20000"/>
                    </a:ext>
                  </a:extLst>
                </a:gridCol>
                <a:gridCol w="12613618">
                  <a:extLst>
                    <a:ext uri="{9D8B030D-6E8A-4147-A177-3AD203B41FA5}">
                      <a16:colId xmlns:a16="http://schemas.microsoft.com/office/drawing/2014/main" val="20001"/>
                    </a:ext>
                  </a:extLst>
                </a:gridCol>
              </a:tblGrid>
              <a:tr h="5061658">
                <a:tc>
                  <a:txBody>
                    <a:bodyPr/>
                    <a:lstStyle/>
                    <a:p>
                      <a:pPr algn="l">
                        <a:lnSpc>
                          <a:spcPts val="4479"/>
                        </a:lnSpc>
                        <a:defRPr/>
                      </a:pPr>
                      <a:r>
                        <a:rPr lang="en-US" sz="3199">
                          <a:solidFill>
                            <a:srgbClr val="000000"/>
                          </a:solidFill>
                          <a:latin typeface="Open Sans Bold"/>
                        </a:rPr>
                        <a:t>Learning Objective</a:t>
                      </a:r>
                      <a:endParaRPr lang="en-US" sz="1100"/>
                    </a:p>
                    <a:p>
                      <a:pPr>
                        <a:lnSpc>
                          <a:spcPts val="4479"/>
                        </a:lnSpc>
                      </a:pPr>
                      <a:endParaRPr lang="en-US" sz="1100"/>
                    </a:p>
                    <a:p>
                      <a:pPr>
                        <a:lnSpc>
                          <a:spcPts val="4479"/>
                        </a:lnSpc>
                      </a:pPr>
                      <a:r>
                        <a:rPr lang="en-US" sz="3199">
                          <a:solidFill>
                            <a:srgbClr val="000000"/>
                          </a:solidFill>
                          <a:latin typeface="Open Sans Light"/>
                        </a:rPr>
                        <a:t>To examine how we welcome and include others.</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4479"/>
                        </a:lnSpc>
                        <a:defRPr/>
                      </a:pPr>
                      <a:r>
                        <a:rPr lang="en-US" sz="3199">
                          <a:solidFill>
                            <a:srgbClr val="000000"/>
                          </a:solidFill>
                          <a:latin typeface="Open Sans Bold"/>
                        </a:rPr>
                        <a:t>Skills Objectives</a:t>
                      </a:r>
                      <a:endParaRPr lang="en-US" sz="1100"/>
                    </a:p>
                    <a:p>
                      <a:pPr algn="just">
                        <a:lnSpc>
                          <a:spcPts val="447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Freeform 8"/>
          <p:cNvSpPr/>
          <p:nvPr/>
        </p:nvSpPr>
        <p:spPr>
          <a:xfrm>
            <a:off x="807021" y="6654486"/>
            <a:ext cx="3030055" cy="3286125"/>
          </a:xfrm>
          <a:custGeom>
            <a:avLst/>
            <a:gdLst/>
            <a:ahLst/>
            <a:cxnLst/>
            <a:rect l="l" t="t" r="r" b="b"/>
            <a:pathLst>
              <a:path w="3030055" h="3286125">
                <a:moveTo>
                  <a:pt x="0" y="0"/>
                </a:moveTo>
                <a:lnTo>
                  <a:pt x="3030054" y="0"/>
                </a:lnTo>
                <a:lnTo>
                  <a:pt x="3030054" y="3286125"/>
                </a:lnTo>
                <a:lnTo>
                  <a:pt x="0" y="3286125"/>
                </a:lnTo>
                <a:lnTo>
                  <a:pt x="0" y="0"/>
                </a:lnTo>
                <a:close/>
              </a:path>
            </a:pathLst>
          </a:custGeom>
          <a:blipFill>
            <a:blip r:embed="rId3"/>
            <a:stretch>
              <a:fillRect l="-12565" t="-24955" b="-21836"/>
            </a:stretch>
          </a:blipFill>
        </p:spPr>
      </p:sp>
      <p:sp>
        <p:nvSpPr>
          <p:cNvPr id="9" name="Freeform 9"/>
          <p:cNvSpPr/>
          <p:nvPr/>
        </p:nvSpPr>
        <p:spPr>
          <a:xfrm>
            <a:off x="5274411" y="2811559"/>
            <a:ext cx="1307186" cy="1370838"/>
          </a:xfrm>
          <a:custGeom>
            <a:avLst/>
            <a:gdLst/>
            <a:ahLst/>
            <a:cxnLst/>
            <a:rect l="l" t="t" r="r" b="b"/>
            <a:pathLst>
              <a:path w="1307186" h="1370838">
                <a:moveTo>
                  <a:pt x="0" y="0"/>
                </a:moveTo>
                <a:lnTo>
                  <a:pt x="1307186" y="0"/>
                </a:lnTo>
                <a:lnTo>
                  <a:pt x="1307186" y="1370837"/>
                </a:lnTo>
                <a:lnTo>
                  <a:pt x="0" y="1370837"/>
                </a:lnTo>
                <a:lnTo>
                  <a:pt x="0" y="0"/>
                </a:lnTo>
                <a:close/>
              </a:path>
            </a:pathLst>
          </a:custGeom>
          <a:blipFill>
            <a:blip r:embed="rId4"/>
            <a:stretch>
              <a:fillRect l="-8675" t="-31093" r="-8016" b="-26276"/>
            </a:stretch>
          </a:blipFill>
        </p:spPr>
      </p:sp>
      <p:sp>
        <p:nvSpPr>
          <p:cNvPr id="10" name="TextBox 10"/>
          <p:cNvSpPr txBox="1"/>
          <p:nvPr/>
        </p:nvSpPr>
        <p:spPr>
          <a:xfrm>
            <a:off x="807021" y="624242"/>
            <a:ext cx="16452279" cy="537845"/>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Open Sans Light Bold"/>
              </a:rPr>
              <a:t>Activity 6: How can be inclusive towards others?</a:t>
            </a:r>
          </a:p>
        </p:txBody>
      </p:sp>
      <p:sp>
        <p:nvSpPr>
          <p:cNvPr id="11" name="TextBox 11"/>
          <p:cNvSpPr txBox="1"/>
          <p:nvPr/>
        </p:nvSpPr>
        <p:spPr>
          <a:xfrm>
            <a:off x="6823201" y="4513358"/>
            <a:ext cx="10726315" cy="183515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Open Sans Light"/>
              </a:rPr>
              <a:t>Teamwork - I can work as part of a team. I am able to Improve my communication skills, e.g. listening, taking instruction and offering support and ideas</a:t>
            </a:r>
          </a:p>
        </p:txBody>
      </p:sp>
      <p:sp>
        <p:nvSpPr>
          <p:cNvPr id="12" name="TextBox 12"/>
          <p:cNvSpPr txBox="1"/>
          <p:nvPr/>
        </p:nvSpPr>
        <p:spPr>
          <a:xfrm>
            <a:off x="6823201" y="2546065"/>
            <a:ext cx="10726315" cy="183515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Open Sans Light"/>
              </a:rPr>
              <a:t>Teamwork - I can work as part of a team. I am able to Improve my communication skills, e.g. listening, taking instruction and offering support and ideas</a:t>
            </a:r>
          </a:p>
        </p:txBody>
      </p:sp>
      <p:sp>
        <p:nvSpPr>
          <p:cNvPr id="13" name="Freeform 13"/>
          <p:cNvSpPr/>
          <p:nvPr/>
        </p:nvSpPr>
        <p:spPr>
          <a:xfrm>
            <a:off x="5274411" y="4580033"/>
            <a:ext cx="1307186" cy="1370838"/>
          </a:xfrm>
          <a:custGeom>
            <a:avLst/>
            <a:gdLst/>
            <a:ahLst/>
            <a:cxnLst/>
            <a:rect l="l" t="t" r="r" b="b"/>
            <a:pathLst>
              <a:path w="1307186" h="1370838">
                <a:moveTo>
                  <a:pt x="0" y="0"/>
                </a:moveTo>
                <a:lnTo>
                  <a:pt x="1307186" y="0"/>
                </a:lnTo>
                <a:lnTo>
                  <a:pt x="1307186" y="1370838"/>
                </a:lnTo>
                <a:lnTo>
                  <a:pt x="0" y="1370838"/>
                </a:lnTo>
                <a:lnTo>
                  <a:pt x="0" y="0"/>
                </a:lnTo>
                <a:close/>
              </a:path>
            </a:pathLst>
          </a:custGeom>
          <a:blipFill>
            <a:blip r:embed="rId4"/>
            <a:stretch>
              <a:fillRect l="-8675" t="-31093" r="-8016" b="-26276"/>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50100" y="1095375"/>
            <a:ext cx="17637900" cy="79343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Italics"/>
              </a:rPr>
              <a:t> </a:t>
            </a:r>
            <a:r>
              <a:rPr lang="en-US" sz="9000">
                <a:solidFill>
                  <a:srgbClr val="000000"/>
                </a:solidFill>
                <a:latin typeface="Open Sans Light Italics"/>
              </a:rPr>
              <a:t>“Somewhere along the way, we must learn that there is nothing greater than to do something for others”</a:t>
            </a:r>
            <a:r>
              <a:rPr lang="en-US" sz="9000">
                <a:solidFill>
                  <a:srgbClr val="000000"/>
                </a:solidFill>
                <a:latin typeface="Open Sans Light Bold Italics"/>
              </a:rPr>
              <a:t> </a:t>
            </a:r>
          </a:p>
          <a:p>
            <a:pPr algn="ctr">
              <a:lnSpc>
                <a:spcPts val="12599"/>
              </a:lnSpc>
              <a:spcBef>
                <a:spcPct val="0"/>
              </a:spcBef>
            </a:pPr>
            <a:r>
              <a:rPr lang="en-US" sz="9000">
                <a:solidFill>
                  <a:srgbClr val="000000"/>
                </a:solidFill>
                <a:latin typeface="Open Sans Light Bold"/>
              </a:rPr>
              <a:t>Martin Luther King Jr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2695575"/>
            <a:ext cx="16609200" cy="4733925"/>
          </a:xfrm>
          <a:prstGeom prst="rect">
            <a:avLst/>
          </a:prstGeom>
        </p:spPr>
        <p:txBody>
          <a:bodyPr lIns="0" tIns="0" rIns="0" bIns="0" rtlCol="0" anchor="t">
            <a:spAutoFit/>
          </a:bodyPr>
          <a:lstStyle/>
          <a:p>
            <a:pPr algn="ctr">
              <a:lnSpc>
                <a:spcPts val="12599"/>
              </a:lnSpc>
              <a:spcBef>
                <a:spcPct val="0"/>
              </a:spcBef>
            </a:pPr>
            <a:r>
              <a:rPr lang="en-US" sz="9000" u="sng">
                <a:solidFill>
                  <a:srgbClr val="000000"/>
                </a:solidFill>
                <a:latin typeface="Open Sans Light Bold"/>
                <a:hlinkClick r:id="rId3" tooltip="https://www.youtube.com/watch?v=5jyPurNNxEs"/>
              </a:rPr>
              <a:t>Hamid’s journey from Eritrea | Modern Studies - Seeking Refuge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23966"/>
            <a:ext cx="15733179" cy="6351831"/>
          </a:xfrm>
          <a:prstGeom prst="rect">
            <a:avLst/>
          </a:prstGeom>
        </p:spPr>
        <p:txBody>
          <a:bodyPr lIns="0" tIns="0" rIns="0" bIns="0" rtlCol="0" anchor="t">
            <a:spAutoFit/>
          </a:bodyPr>
          <a:lstStyle/>
          <a:p>
            <a:pPr algn="ctr">
              <a:lnSpc>
                <a:spcPts val="12599"/>
              </a:lnSpc>
              <a:spcBef>
                <a:spcPct val="0"/>
              </a:spcBef>
            </a:pPr>
            <a:endParaRPr/>
          </a:p>
          <a:p>
            <a:pPr algn="ctr">
              <a:lnSpc>
                <a:spcPts val="12599"/>
              </a:lnSpc>
              <a:spcBef>
                <a:spcPct val="0"/>
              </a:spcBef>
            </a:pPr>
            <a:endParaRPr/>
          </a:p>
          <a:p>
            <a:pPr algn="ctr">
              <a:lnSpc>
                <a:spcPts val="12739"/>
              </a:lnSpc>
              <a:spcBef>
                <a:spcPct val="0"/>
              </a:spcBef>
            </a:pPr>
            <a:r>
              <a:rPr lang="en-US" sz="9099" u="sng">
                <a:solidFill>
                  <a:srgbClr val="000000"/>
                </a:solidFill>
                <a:latin typeface="Open Sans Light Bold"/>
                <a:hlinkClick r:id="rId3" tooltip="https://www.youtube.com/watch?v=dJrqCqaGNck"/>
              </a:rPr>
              <a:t>Seeking Refuge Julianne's Story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p:nvPicPr>
        <p:blipFill>
          <a:blip r:embed="rId3"/>
          <a:srcRect/>
          <a:stretch>
            <a:fillRect/>
          </a:stretch>
        </p:blipFill>
        <p:spPr>
          <a:xfrm>
            <a:off x="1028700" y="1126427"/>
            <a:ext cx="16230600" cy="8034147"/>
          </a:xfrm>
          <a:prstGeom prst="rect">
            <a:avLst/>
          </a:prstGeom>
        </p:spPr>
      </p:pic>
      <p:sp>
        <p:nvSpPr>
          <p:cNvPr id="7" name="TextBox 7"/>
          <p:cNvSpPr txBox="1"/>
          <p:nvPr/>
        </p:nvSpPr>
        <p:spPr>
          <a:xfrm>
            <a:off x="1028700" y="2695575"/>
            <a:ext cx="16230600" cy="47339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"At the end of a dark tunnel, there is always a rainbow."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2509888" y="2726568"/>
            <a:ext cx="13292398" cy="15335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Create a Welcome Pack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79CA0B-8CE1-4C72-96E4-FC73C8167EBC}"/>
</file>

<file path=customXml/itemProps2.xml><?xml version="1.0" encoding="utf-8"?>
<ds:datastoreItem xmlns:ds="http://schemas.openxmlformats.org/officeDocument/2006/customXml" ds:itemID="{245A0F2C-D143-423C-A41D-D24BA7FFB37E}"/>
</file>

<file path=customXml/itemProps3.xml><?xml version="1.0" encoding="utf-8"?>
<ds:datastoreItem xmlns:ds="http://schemas.openxmlformats.org/officeDocument/2006/customXml" ds:itemID="{AD6A879A-9EF9-4AF9-8BA1-E1FA450F6650}"/>
</file>

<file path=docProps/app.xml><?xml version="1.0" encoding="utf-8"?>
<Properties xmlns="http://schemas.openxmlformats.org/officeDocument/2006/extended-properties" xmlns:vt="http://schemas.openxmlformats.org/officeDocument/2006/docPropsVTypes">
  <TotalTime>0</TotalTime>
  <Words>387</Words>
  <Application>Microsoft Macintosh PowerPoint</Application>
  <PresentationFormat>Custom</PresentationFormat>
  <Paragraphs>42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Open Sans Light Italics</vt:lpstr>
      <vt:lpstr>Open Sans Bold</vt:lpstr>
      <vt:lpstr>Open Sans Light</vt:lpstr>
      <vt:lpstr>Open Sans Light Bold</vt:lpstr>
      <vt:lpstr>Calibri</vt:lpstr>
      <vt:lpstr>Open Sans Light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L6 KS2 I&amp;D</dc:title>
  <cp:lastModifiedBy>Samia Akram</cp:lastModifiedBy>
  <cp:revision>1</cp:revision>
  <dcterms:created xsi:type="dcterms:W3CDTF">2006-08-16T00:00:00Z</dcterms:created>
  <dcterms:modified xsi:type="dcterms:W3CDTF">2023-09-19T09:10:07Z</dcterms:modified>
  <dc:identifier>DAFDBlDsDtI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8364000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