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" panose="020B0606030504020204" pitchFamily="34" charset="0"/>
      <p:regular r:id="rId19"/>
      <p:bold r:id="rId20"/>
      <p:italic r:id="rId21"/>
      <p:boldItalic r:id="rId22"/>
    </p:embeddedFont>
    <p:embeddedFont>
      <p:font typeface="Open Sans Bold" panose="020B0806030504020204" pitchFamily="34" charset="0"/>
      <p:regular r:id="rId23"/>
      <p:bold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Open Sans Light Bold" panose="020B0806030504020204" pitchFamily="34" charset="0"/>
      <p:regular r:id="rId27"/>
      <p:bold r:id="rId28"/>
    </p:embeddedFont>
    <p:embeddedFont>
      <p:font typeface="Open Sauce Light Bold" pitchFamily="2" charset="77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17" autoAdjust="0"/>
  </p:normalViewPr>
  <p:slideViewPr>
    <p:cSldViewPr>
      <p:cViewPr varScale="1">
        <p:scale>
          <a:sx n="74" d="100"/>
          <a:sy n="74" d="100"/>
        </p:scale>
        <p:origin x="60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2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19.09.2023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Put the pupils in groups. </a:t>
            </a:r>
          </a:p>
          <a:p>
            <a:r>
              <a:rPr lang="en-US"/>
              <a:t>A3 Sheets of paper - Pens.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The objective of this activity is for the teams to remember as many items on the two slides as they can.  </a:t>
            </a:r>
          </a:p>
          <a:p>
            <a:r>
              <a:rPr lang="en-US"/>
              <a:t>They can look at them in any order, however, they must only look at each slide twice and for a minute at a time (adjust this accordingly for your class). </a:t>
            </a:r>
          </a:p>
          <a:p>
            <a:r>
              <a:rPr lang="en-US"/>
              <a:t>The teams must not write anything down when the slides are being shown.</a:t>
            </a:r>
          </a:p>
          <a:p>
            <a:endParaRPr lang="en-US"/>
          </a:p>
          <a:p>
            <a:r>
              <a:rPr lang="en-US"/>
              <a:t>Discussion points:</a:t>
            </a:r>
          </a:p>
          <a:p>
            <a:r>
              <a:rPr lang="en-US"/>
              <a:t>After one view, encourage your teams to think strategically &amp; discuss these points:</a:t>
            </a:r>
          </a:p>
          <a:p>
            <a:r>
              <a:rPr lang="en-US"/>
              <a:t>How can we work as a team to remember all the items?</a:t>
            </a:r>
          </a:p>
          <a:p>
            <a:r>
              <a:rPr lang="en-US"/>
              <a:t>Are there any methods we can use to remember all the items?</a:t>
            </a:r>
          </a:p>
          <a:p>
            <a:r>
              <a:rPr lang="en-US"/>
              <a:t>When the activity is complete, ask them:</a:t>
            </a:r>
          </a:p>
          <a:p>
            <a:r>
              <a:rPr lang="en-US"/>
              <a:t>What type of communication was used in attempting to solve the problem?</a:t>
            </a:r>
          </a:p>
          <a:p>
            <a:r>
              <a:rPr lang="en-US"/>
              <a:t>Did we communicate well as a team? Why? Why not?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sv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4303637" y="1288019"/>
            <a:ext cx="7566509" cy="10701015"/>
          </a:xfrm>
          <a:custGeom>
            <a:avLst/>
            <a:gdLst/>
            <a:ahLst/>
            <a:cxnLst/>
            <a:rect l="l" t="t" r="r" b="b"/>
            <a:pathLst>
              <a:path w="7566509" h="10701015">
                <a:moveTo>
                  <a:pt x="0" y="0"/>
                </a:moveTo>
                <a:lnTo>
                  <a:pt x="7566510" y="0"/>
                </a:lnTo>
                <a:lnTo>
                  <a:pt x="7566510" y="10701015"/>
                </a:lnTo>
                <a:lnTo>
                  <a:pt x="0" y="107010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1219200"/>
            <a:ext cx="15848906" cy="1330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99"/>
              </a:lnSpc>
              <a:spcBef>
                <a:spcPct val="0"/>
              </a:spcBef>
            </a:pPr>
            <a:r>
              <a:rPr lang="en-US" sz="9999" spc="-49">
                <a:solidFill>
                  <a:srgbClr val="000000"/>
                </a:solidFill>
                <a:latin typeface="Open Sauce Light Bold"/>
              </a:rPr>
              <a:t>Why Does Poverty Exist?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77786" y="2903275"/>
            <a:ext cx="13769430" cy="17440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293"/>
              </a:lnSpc>
            </a:pPr>
            <a:r>
              <a:rPr lang="en-US" sz="10209">
                <a:solidFill>
                  <a:srgbClr val="000000"/>
                </a:solidFill>
                <a:latin typeface="Open Sans Bold"/>
              </a:rPr>
              <a:t>Let's Create a Pledge</a:t>
            </a:r>
            <a:r>
              <a:rPr lang="en-US" sz="10209">
                <a:solidFill>
                  <a:srgbClr val="000000"/>
                </a:solidFill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8F3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50097" y="7777040"/>
            <a:ext cx="12195478" cy="2794463"/>
            <a:chOff x="0" y="0"/>
            <a:chExt cx="16260638" cy="37259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15335" cy="2881763"/>
            </a:xfrm>
            <a:custGeom>
              <a:avLst/>
              <a:gdLst/>
              <a:ahLst/>
              <a:cxnLst/>
              <a:rect l="l" t="t" r="r" b="b"/>
              <a:pathLst>
                <a:path w="5515335" h="2881763">
                  <a:moveTo>
                    <a:pt x="0" y="0"/>
                  </a:moveTo>
                  <a:lnTo>
                    <a:pt x="5515335" y="0"/>
                  </a:lnTo>
                  <a:lnTo>
                    <a:pt x="5515335" y="2881763"/>
                  </a:lnTo>
                  <a:lnTo>
                    <a:pt x="0" y="2881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3280309" y="844188"/>
              <a:ext cx="5515335" cy="2881763"/>
            </a:xfrm>
            <a:custGeom>
              <a:avLst/>
              <a:gdLst/>
              <a:ahLst/>
              <a:cxnLst/>
              <a:rect l="l" t="t" r="r" b="b"/>
              <a:pathLst>
                <a:path w="5515335" h="2881763">
                  <a:moveTo>
                    <a:pt x="0" y="0"/>
                  </a:moveTo>
                  <a:lnTo>
                    <a:pt x="5515336" y="0"/>
                  </a:lnTo>
                  <a:lnTo>
                    <a:pt x="5515336" y="2881763"/>
                  </a:lnTo>
                  <a:lnTo>
                    <a:pt x="0" y="28817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65000"/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 flipH="1">
              <a:off x="10745302" y="345242"/>
              <a:ext cx="5515335" cy="2881763"/>
            </a:xfrm>
            <a:custGeom>
              <a:avLst/>
              <a:gdLst/>
              <a:ahLst/>
              <a:cxnLst/>
              <a:rect l="l" t="t" r="r" b="b"/>
              <a:pathLst>
                <a:path w="5515335" h="2881763">
                  <a:moveTo>
                    <a:pt x="5515336" y="0"/>
                  </a:moveTo>
                  <a:lnTo>
                    <a:pt x="0" y="0"/>
                  </a:lnTo>
                  <a:lnTo>
                    <a:pt x="0" y="2881763"/>
                  </a:lnTo>
                  <a:lnTo>
                    <a:pt x="5515336" y="2881763"/>
                  </a:lnTo>
                  <a:lnTo>
                    <a:pt x="5515336" y="0"/>
                  </a:lnTo>
                  <a:close/>
                </a:path>
              </a:pathLst>
            </a:custGeom>
            <a:blipFill>
              <a:blip r:embed="rId2">
                <a:alphaModFix amt="65000"/>
              </a:blip>
              <a:stretch>
                <a:fillRect/>
              </a:stretch>
            </a:blipFill>
          </p:spPr>
        </p:sp>
      </p:grpSp>
      <p:sp>
        <p:nvSpPr>
          <p:cNvPr id="6" name="TextBox 6"/>
          <p:cNvSpPr txBox="1"/>
          <p:nvPr/>
        </p:nvSpPr>
        <p:spPr>
          <a:xfrm>
            <a:off x="-1010745" y="411300"/>
            <a:ext cx="15217232" cy="8509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848"/>
              </a:lnSpc>
              <a:spcBef>
                <a:spcPct val="0"/>
              </a:spcBef>
            </a:pPr>
            <a:r>
              <a:rPr lang="en-US" sz="5478" u="none">
                <a:solidFill>
                  <a:srgbClr val="000000"/>
                </a:solidFill>
                <a:latin typeface="Open Sans Light Bold"/>
              </a:rPr>
              <a:t>The Climate Pledge Commitments</a:t>
            </a:r>
          </a:p>
        </p:txBody>
      </p:sp>
      <p:sp>
        <p:nvSpPr>
          <p:cNvPr id="7" name="Freeform 7"/>
          <p:cNvSpPr/>
          <p:nvPr/>
        </p:nvSpPr>
        <p:spPr>
          <a:xfrm>
            <a:off x="1122045" y="1811663"/>
            <a:ext cx="1915402" cy="1824421"/>
          </a:xfrm>
          <a:custGeom>
            <a:avLst/>
            <a:gdLst/>
            <a:ahLst/>
            <a:cxnLst/>
            <a:rect l="l" t="t" r="r" b="b"/>
            <a:pathLst>
              <a:path w="1915402" h="1824421">
                <a:moveTo>
                  <a:pt x="0" y="0"/>
                </a:moveTo>
                <a:lnTo>
                  <a:pt x="1915403" y="0"/>
                </a:lnTo>
                <a:lnTo>
                  <a:pt x="1915403" y="1824421"/>
                </a:lnTo>
                <a:lnTo>
                  <a:pt x="0" y="18244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592776" y="846325"/>
            <a:ext cx="1044366" cy="1044366"/>
          </a:xfrm>
          <a:custGeom>
            <a:avLst/>
            <a:gdLst/>
            <a:ahLst/>
            <a:cxnLst/>
            <a:rect l="l" t="t" r="r" b="b"/>
            <a:pathLst>
              <a:path w="1044366" h="1044366">
                <a:moveTo>
                  <a:pt x="0" y="0"/>
                </a:moveTo>
                <a:lnTo>
                  <a:pt x="1044366" y="0"/>
                </a:lnTo>
                <a:lnTo>
                  <a:pt x="1044366" y="1044366"/>
                </a:lnTo>
                <a:lnTo>
                  <a:pt x="0" y="10443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14959" y="3241273"/>
            <a:ext cx="833155" cy="833155"/>
          </a:xfrm>
          <a:custGeom>
            <a:avLst/>
            <a:gdLst/>
            <a:ahLst/>
            <a:cxnLst/>
            <a:rect l="l" t="t" r="r" b="b"/>
            <a:pathLst>
              <a:path w="833155" h="833155">
                <a:moveTo>
                  <a:pt x="0" y="0"/>
                </a:moveTo>
                <a:lnTo>
                  <a:pt x="833155" y="0"/>
                </a:lnTo>
                <a:lnTo>
                  <a:pt x="833155" y="833155"/>
                </a:lnTo>
                <a:lnTo>
                  <a:pt x="0" y="8331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206486" y="6359863"/>
            <a:ext cx="3816945" cy="3716750"/>
          </a:xfrm>
          <a:custGeom>
            <a:avLst/>
            <a:gdLst/>
            <a:ahLst/>
            <a:cxnLst/>
            <a:rect l="l" t="t" r="r" b="b"/>
            <a:pathLst>
              <a:path w="3816945" h="3716750">
                <a:moveTo>
                  <a:pt x="0" y="0"/>
                </a:moveTo>
                <a:lnTo>
                  <a:pt x="3816945" y="0"/>
                </a:lnTo>
                <a:lnTo>
                  <a:pt x="3816945" y="3716750"/>
                </a:lnTo>
                <a:lnTo>
                  <a:pt x="0" y="37167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0" y="8367967"/>
            <a:ext cx="6074895" cy="1612609"/>
          </a:xfrm>
          <a:custGeom>
            <a:avLst/>
            <a:gdLst/>
            <a:ahLst/>
            <a:cxnLst/>
            <a:rect l="l" t="t" r="r" b="b"/>
            <a:pathLst>
              <a:path w="6074895" h="1612609">
                <a:moveTo>
                  <a:pt x="0" y="0"/>
                </a:moveTo>
                <a:lnTo>
                  <a:pt x="6074895" y="0"/>
                </a:lnTo>
                <a:lnTo>
                  <a:pt x="6074895" y="1612609"/>
                </a:lnTo>
                <a:lnTo>
                  <a:pt x="0" y="161260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3977246" y="2981407"/>
            <a:ext cx="9459983" cy="969148"/>
            <a:chOff x="0" y="0"/>
            <a:chExt cx="7315546" cy="74945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3977246" y="4126891"/>
            <a:ext cx="9459983" cy="969148"/>
            <a:chOff x="0" y="0"/>
            <a:chExt cx="7315546" cy="74945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6" name="Freeform 16"/>
          <p:cNvSpPr/>
          <p:nvPr/>
        </p:nvSpPr>
        <p:spPr>
          <a:xfrm>
            <a:off x="15611157" y="1692650"/>
            <a:ext cx="1840759" cy="938787"/>
          </a:xfrm>
          <a:custGeom>
            <a:avLst/>
            <a:gdLst/>
            <a:ahLst/>
            <a:cxnLst/>
            <a:rect l="l" t="t" r="r" b="b"/>
            <a:pathLst>
              <a:path w="1840759" h="938787">
                <a:moveTo>
                  <a:pt x="0" y="0"/>
                </a:moveTo>
                <a:lnTo>
                  <a:pt x="1840759" y="0"/>
                </a:lnTo>
                <a:lnTo>
                  <a:pt x="1840759" y="938787"/>
                </a:lnTo>
                <a:lnTo>
                  <a:pt x="0" y="93878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3977246" y="1794973"/>
            <a:ext cx="9459983" cy="969148"/>
            <a:chOff x="0" y="0"/>
            <a:chExt cx="7315546" cy="74945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9" name="Freeform 19"/>
          <p:cNvSpPr/>
          <p:nvPr/>
        </p:nvSpPr>
        <p:spPr>
          <a:xfrm>
            <a:off x="4380245" y="3241273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80245" y="4429628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380245" y="5356181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3977246" y="6452785"/>
            <a:ext cx="9459983" cy="969148"/>
            <a:chOff x="0" y="0"/>
            <a:chExt cx="7315546" cy="74945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4" name="Group 24"/>
          <p:cNvGrpSpPr/>
          <p:nvPr/>
        </p:nvGrpSpPr>
        <p:grpSpPr>
          <a:xfrm>
            <a:off x="3977246" y="7598268"/>
            <a:ext cx="9459983" cy="969148"/>
            <a:chOff x="0" y="0"/>
            <a:chExt cx="7315546" cy="749457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26" name="Group 26"/>
          <p:cNvGrpSpPr/>
          <p:nvPr/>
        </p:nvGrpSpPr>
        <p:grpSpPr>
          <a:xfrm>
            <a:off x="3977246" y="5266351"/>
            <a:ext cx="9459983" cy="969148"/>
            <a:chOff x="0" y="0"/>
            <a:chExt cx="7315546" cy="749457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7315546" cy="749457"/>
            </a:xfrm>
            <a:custGeom>
              <a:avLst/>
              <a:gdLst/>
              <a:ahLst/>
              <a:cxnLst/>
              <a:rect l="l" t="t" r="r" b="b"/>
              <a:pathLst>
                <a:path w="7315546" h="749457">
                  <a:moveTo>
                    <a:pt x="7191086" y="749457"/>
                  </a:moveTo>
                  <a:lnTo>
                    <a:pt x="124460" y="749457"/>
                  </a:lnTo>
                  <a:cubicBezTo>
                    <a:pt x="55880" y="749457"/>
                    <a:pt x="0" y="693577"/>
                    <a:pt x="0" y="62499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7191086" y="0"/>
                  </a:lnTo>
                  <a:cubicBezTo>
                    <a:pt x="7259666" y="0"/>
                    <a:pt x="7315546" y="55880"/>
                    <a:pt x="7315546" y="124460"/>
                  </a:cubicBezTo>
                  <a:lnTo>
                    <a:pt x="7315546" y="624997"/>
                  </a:lnTo>
                  <a:cubicBezTo>
                    <a:pt x="7315546" y="693577"/>
                    <a:pt x="7259666" y="749457"/>
                    <a:pt x="7191086" y="74945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8" name="Freeform 28"/>
          <p:cNvSpPr/>
          <p:nvPr/>
        </p:nvSpPr>
        <p:spPr>
          <a:xfrm>
            <a:off x="4380245" y="2097711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380245" y="5538018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>
            <a:off x="4380245" y="6755522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4380245" y="7854564"/>
            <a:ext cx="363674" cy="363674"/>
          </a:xfrm>
          <a:custGeom>
            <a:avLst/>
            <a:gdLst/>
            <a:ahLst/>
            <a:cxnLst/>
            <a:rect l="l" t="t" r="r" b="b"/>
            <a:pathLst>
              <a:path w="363674" h="363674">
                <a:moveTo>
                  <a:pt x="0" y="0"/>
                </a:moveTo>
                <a:lnTo>
                  <a:pt x="363674" y="0"/>
                </a:lnTo>
                <a:lnTo>
                  <a:pt x="363674" y="363674"/>
                </a:lnTo>
                <a:lnTo>
                  <a:pt x="0" y="3636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5325346" y="694366"/>
            <a:ext cx="7139643" cy="8807659"/>
          </a:xfrm>
          <a:custGeom>
            <a:avLst/>
            <a:gdLst/>
            <a:ahLst/>
            <a:cxnLst/>
            <a:rect l="l" t="t" r="r" b="b"/>
            <a:pathLst>
              <a:path w="7139643" h="8807659">
                <a:moveTo>
                  <a:pt x="0" y="0"/>
                </a:moveTo>
                <a:lnTo>
                  <a:pt x="7139643" y="0"/>
                </a:lnTo>
                <a:lnTo>
                  <a:pt x="7139643" y="8807659"/>
                </a:lnTo>
                <a:lnTo>
                  <a:pt x="0" y="88076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081" b="-11679"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09164" y="231196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642444" y="7225975"/>
          <a:ext cx="16616856" cy="2032325"/>
        </p:xfrm>
        <a:graphic>
          <a:graphicData uri="http://schemas.openxmlformats.org/drawingml/2006/table">
            <a:tbl>
              <a:tblPr/>
              <a:tblGrid>
                <a:gridCol w="76369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99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32325">
                <a:tc>
                  <a:txBody>
                    <a:bodyPr/>
                    <a:lstStyle/>
                    <a:p>
                      <a:pPr algn="l">
                        <a:lnSpc>
                          <a:spcPts val="5879"/>
                        </a:lnSpc>
                        <a:defRPr/>
                      </a:pP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5879"/>
                        </a:lnSpc>
                        <a:defRPr/>
                      </a:pPr>
                      <a:r>
                        <a:rPr lang="en-US" sz="4199">
                          <a:solidFill>
                            <a:srgbClr val="000000"/>
                          </a:solidFill>
                          <a:latin typeface="Open Sans Light Bold"/>
                        </a:rPr>
                        <a:t>National Curriculum: </a:t>
                      </a:r>
                      <a:r>
                        <a:rPr lang="en-US" sz="4199">
                          <a:solidFill>
                            <a:srgbClr val="000000"/>
                          </a:solidFill>
                          <a:latin typeface="Open Sans Light"/>
                        </a:rPr>
                        <a:t>PE, English, Geography and Science</a:t>
                      </a:r>
                      <a:endParaRPr lang="en-US" sz="1100"/>
                    </a:p>
                  </a:txBody>
                  <a:tcPr marL="114300" marR="114300" marT="114300" marB="11430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" name="Table 7"/>
          <p:cNvGraphicFramePr>
            <a:graphicFrameLocks noGrp="1"/>
          </p:cNvGraphicFramePr>
          <p:nvPr/>
        </p:nvGraphicFramePr>
        <p:xfrm>
          <a:off x="397060" y="1122980"/>
          <a:ext cx="17409319" cy="4248150"/>
        </p:xfrm>
        <a:graphic>
          <a:graphicData uri="http://schemas.openxmlformats.org/drawingml/2006/table">
            <a:tbl>
              <a:tblPr/>
              <a:tblGrid>
                <a:gridCol w="79773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2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686">
                <a:tc>
                  <a:txBody>
                    <a:bodyPr/>
                    <a:lstStyle/>
                    <a:p>
                      <a:pPr algn="l">
                        <a:lnSpc>
                          <a:spcPts val="7845"/>
                        </a:lnSpc>
                        <a:defRPr/>
                      </a:pPr>
                      <a:r>
                        <a:rPr lang="en-US" sz="5603">
                          <a:solidFill>
                            <a:srgbClr val="000000"/>
                          </a:solidFill>
                          <a:latin typeface="Open Sans Light Bold"/>
                        </a:rPr>
                        <a:t>Lesson Objective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7845"/>
                        </a:lnSpc>
                        <a:defRPr/>
                      </a:pPr>
                      <a:r>
                        <a:rPr lang="en-US" sz="5603">
                          <a:solidFill>
                            <a:srgbClr val="000000"/>
                          </a:solidFill>
                          <a:latin typeface="Open Sans Light Bold"/>
                        </a:rPr>
                        <a:t>Skills Objective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51759">
                <a:tc>
                  <a:txBody>
                    <a:bodyPr/>
                    <a:lstStyle/>
                    <a:p>
                      <a:pPr marL="1037175" lvl="1" indent="-518587" algn="l">
                        <a:lnSpc>
                          <a:spcPts val="672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4803">
                          <a:solidFill>
                            <a:srgbClr val="000000"/>
                          </a:solidFill>
                          <a:latin typeface="Open Sans Light"/>
                        </a:rPr>
                        <a:t>To understand the potential causes of poverty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37175" lvl="1" indent="-518587" algn="l">
                        <a:lnSpc>
                          <a:spcPts val="6725"/>
                        </a:lnSpc>
                        <a:buFont typeface="Arial"/>
                        <a:buChar char="•"/>
                        <a:defRPr/>
                      </a:pPr>
                      <a:r>
                        <a:rPr lang="en-US" sz="4803">
                          <a:solidFill>
                            <a:srgbClr val="000000"/>
                          </a:solidFill>
                          <a:latin typeface="Open Sans Light"/>
                        </a:rPr>
                        <a:t>I understand teamwork and the importance of working together. </a:t>
                      </a:r>
                      <a:endParaRPr lang="en-US" sz="1100"/>
                    </a:p>
                  </a:txBody>
                  <a:tcPr marL="114300" marR="114300" marT="114300" marB="114300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8" name="Group 8"/>
          <p:cNvGrpSpPr/>
          <p:nvPr/>
        </p:nvGrpSpPr>
        <p:grpSpPr>
          <a:xfrm>
            <a:off x="796743" y="7443588"/>
            <a:ext cx="7411926" cy="1591809"/>
            <a:chOff x="0" y="0"/>
            <a:chExt cx="9882568" cy="2122412"/>
          </a:xfrm>
        </p:grpSpPr>
        <p:sp>
          <p:nvSpPr>
            <p:cNvPr id="9" name="Freeform 9"/>
            <p:cNvSpPr/>
            <p:nvPr/>
          </p:nvSpPr>
          <p:spPr>
            <a:xfrm>
              <a:off x="7964112" y="33771"/>
              <a:ext cx="1918456" cy="2088641"/>
            </a:xfrm>
            <a:custGeom>
              <a:avLst/>
              <a:gdLst/>
              <a:ahLst/>
              <a:cxnLst/>
              <a:rect l="l" t="t" r="r" b="b"/>
              <a:pathLst>
                <a:path w="1918456" h="2088641">
                  <a:moveTo>
                    <a:pt x="0" y="0"/>
                  </a:moveTo>
                  <a:lnTo>
                    <a:pt x="1918456" y="0"/>
                  </a:lnTo>
                  <a:lnTo>
                    <a:pt x="1918456" y="2088641"/>
                  </a:lnTo>
                  <a:lnTo>
                    <a:pt x="0" y="20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10550" t="-28553" r="-7705" b="-25064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2222167" cy="2122412"/>
            </a:xfrm>
            <a:custGeom>
              <a:avLst/>
              <a:gdLst/>
              <a:ahLst/>
              <a:cxnLst/>
              <a:rect l="l" t="t" r="r" b="b"/>
              <a:pathLst>
                <a:path w="2222167" h="2122412">
                  <a:moveTo>
                    <a:pt x="0" y="0"/>
                  </a:moveTo>
                  <a:lnTo>
                    <a:pt x="2222167" y="0"/>
                  </a:lnTo>
                  <a:lnTo>
                    <a:pt x="2222167" y="2122412"/>
                  </a:lnTo>
                  <a:lnTo>
                    <a:pt x="0" y="212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t="-26632" b="-21440"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2571717" y="126230"/>
              <a:ext cx="1970259" cy="1942775"/>
            </a:xfrm>
            <a:custGeom>
              <a:avLst/>
              <a:gdLst/>
              <a:ahLst/>
              <a:cxnLst/>
              <a:rect l="l" t="t" r="r" b="b"/>
              <a:pathLst>
                <a:path w="1970259" h="1942775">
                  <a:moveTo>
                    <a:pt x="0" y="0"/>
                  </a:moveTo>
                  <a:lnTo>
                    <a:pt x="1970259" y="0"/>
                  </a:lnTo>
                  <a:lnTo>
                    <a:pt x="1970259" y="1942775"/>
                  </a:lnTo>
                  <a:lnTo>
                    <a:pt x="0" y="194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3706" t="-35367" r="-3204" b="-32313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5314245" y="33771"/>
              <a:ext cx="1908456" cy="2088641"/>
            </a:xfrm>
            <a:custGeom>
              <a:avLst/>
              <a:gdLst/>
              <a:ahLst/>
              <a:cxnLst/>
              <a:rect l="l" t="t" r="r" b="b"/>
              <a:pathLst>
                <a:path w="1908456" h="2088641">
                  <a:moveTo>
                    <a:pt x="0" y="0"/>
                  </a:moveTo>
                  <a:lnTo>
                    <a:pt x="1908456" y="0"/>
                  </a:lnTo>
                  <a:lnTo>
                    <a:pt x="1908456" y="2088641"/>
                  </a:lnTo>
                  <a:lnTo>
                    <a:pt x="0" y="20886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2886" t="-28791" r="-6739" b="-25795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6915" y="128458"/>
            <a:ext cx="8682158" cy="5406068"/>
          </a:xfrm>
          <a:custGeom>
            <a:avLst/>
            <a:gdLst/>
            <a:ahLst/>
            <a:cxnLst/>
            <a:rect l="l" t="t" r="r" b="b"/>
            <a:pathLst>
              <a:path w="8682158" h="5406068">
                <a:moveTo>
                  <a:pt x="0" y="0"/>
                </a:moveTo>
                <a:lnTo>
                  <a:pt x="8682159" y="0"/>
                </a:lnTo>
                <a:lnTo>
                  <a:pt x="8682159" y="5406068"/>
                </a:lnTo>
                <a:lnTo>
                  <a:pt x="0" y="540606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b="-9743"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952619" y="4906759"/>
            <a:ext cx="9087146" cy="5108159"/>
          </a:xfrm>
          <a:custGeom>
            <a:avLst/>
            <a:gdLst/>
            <a:ahLst/>
            <a:cxnLst/>
            <a:rect l="l" t="t" r="r" b="b"/>
            <a:pathLst>
              <a:path w="9087146" h="5108159">
                <a:moveTo>
                  <a:pt x="0" y="0"/>
                </a:moveTo>
                <a:lnTo>
                  <a:pt x="9087147" y="0"/>
                </a:lnTo>
                <a:lnTo>
                  <a:pt x="9087147" y="5108160"/>
                </a:lnTo>
                <a:lnTo>
                  <a:pt x="0" y="510816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51048" y="540100"/>
            <a:ext cx="17497406" cy="912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All blacks are the world's most successful team, undefeated in over 75% of their international matches over the last 100 years. 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endParaRPr lang="en-US" sz="3082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The New Zealand All Blacks are known for the Haka, and it has a powerful meaning. It is about strength, power, working together. The business world uses its approach to sports and working as a team. 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endParaRPr lang="en-US" sz="3082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The Haka is a type of ceremonial Māori dance or challenge. Haka are usually performed in a group and typically represent a tribe's pride, strength, and uni y. Actions include foot-stamping, tongue protrusions and rhythmic body slapping to accompany a loud chant. 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endParaRPr lang="en-US" sz="3082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Haka is also used to challenge opponents on the sports field. The New Zealand rugby team, the All Blacks, perform the Haka before each match in a stunning show of strength and physical prowess.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endParaRPr lang="en-US" sz="3082">
              <a:solidFill>
                <a:srgbClr val="000000"/>
              </a:solidFill>
              <a:latin typeface="Open Sans Light"/>
            </a:endParaRPr>
          </a:p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https://www.newzealand.com/uk/feature/haka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r>
              <a:rPr lang="en-US" sz="3082">
                <a:solidFill>
                  <a:srgbClr val="000000"/>
                </a:solidFill>
                <a:latin typeface="Open Sans Light"/>
              </a:rPr>
              <a:t> </a:t>
            </a:r>
          </a:p>
          <a:p>
            <a:pPr algn="just">
              <a:lnSpc>
                <a:spcPts val="4314"/>
              </a:lnSpc>
              <a:spcBef>
                <a:spcPct val="0"/>
              </a:spcBef>
            </a:pPr>
            <a:endParaRPr lang="en-US" sz="3082">
              <a:solidFill>
                <a:srgbClr val="000000"/>
              </a:solidFill>
              <a:latin typeface="Open Sans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6096000" y="4387362"/>
            <a:ext cx="6096000" cy="4114800"/>
          </a:xfrm>
          <a:custGeom>
            <a:avLst/>
            <a:gdLst/>
            <a:ahLst/>
            <a:cxnLst/>
            <a:rect l="l" t="t" r="r" b="b"/>
            <a:pathLst>
              <a:path w="6096000" h="4114800">
                <a:moveTo>
                  <a:pt x="0" y="0"/>
                </a:moveTo>
                <a:lnTo>
                  <a:pt x="6096000" y="0"/>
                </a:lnTo>
                <a:lnTo>
                  <a:pt x="6096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91000" y="928321"/>
            <a:ext cx="17645556" cy="3629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84"/>
              </a:lnSpc>
              <a:spcBef>
                <a:spcPct val="0"/>
              </a:spcBef>
            </a:pPr>
            <a:r>
              <a:rPr lang="en-US" sz="9384" spc="-46">
                <a:solidFill>
                  <a:srgbClr val="000000"/>
                </a:solidFill>
                <a:latin typeface="Open Sauce Light Bold"/>
              </a:rPr>
              <a:t>Why do you think does poverty exist? </a:t>
            </a:r>
          </a:p>
          <a:p>
            <a:pPr algn="ctr">
              <a:lnSpc>
                <a:spcPts val="9384"/>
              </a:lnSpc>
              <a:spcBef>
                <a:spcPct val="0"/>
              </a:spcBef>
            </a:pPr>
            <a:endParaRPr lang="en-US" sz="9384" spc="-46">
              <a:solidFill>
                <a:srgbClr val="000000"/>
              </a:solidFill>
              <a:latin typeface="Open Sauce Ligh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735442" y="1068475"/>
            <a:ext cx="13995946" cy="73778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770"/>
              </a:lnSpc>
            </a:pPr>
            <a:r>
              <a:rPr lang="en-US" sz="8407">
                <a:solidFill>
                  <a:srgbClr val="000000"/>
                </a:solidFill>
                <a:latin typeface="Open Sans Light Bold"/>
              </a:rPr>
              <a:t>War</a:t>
            </a:r>
          </a:p>
          <a:p>
            <a:pPr algn="ctr">
              <a:lnSpc>
                <a:spcPts val="11770"/>
              </a:lnSpc>
            </a:pPr>
            <a:endParaRPr lang="en-US" sz="8407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1770"/>
              </a:lnSpc>
            </a:pPr>
            <a:r>
              <a:rPr lang="en-US" sz="8407">
                <a:solidFill>
                  <a:srgbClr val="000000"/>
                </a:solidFill>
                <a:latin typeface="Open Sans Light Bold"/>
              </a:rPr>
              <a:t>Big companies taking land</a:t>
            </a:r>
          </a:p>
          <a:p>
            <a:pPr algn="ctr">
              <a:lnSpc>
                <a:spcPts val="11770"/>
              </a:lnSpc>
            </a:pPr>
            <a:endParaRPr lang="en-US" sz="8407">
              <a:solidFill>
                <a:srgbClr val="000000"/>
              </a:solidFill>
              <a:latin typeface="Open Sans Light Bold"/>
            </a:endParaRPr>
          </a:p>
          <a:p>
            <a:pPr algn="ctr">
              <a:lnSpc>
                <a:spcPts val="11770"/>
              </a:lnSpc>
            </a:pPr>
            <a:r>
              <a:rPr lang="en-US" sz="8407">
                <a:solidFill>
                  <a:srgbClr val="000000"/>
                </a:solidFill>
                <a:latin typeface="Open Sans Light Bold"/>
              </a:rPr>
              <a:t>Climate Change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C4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4825" y="76442"/>
            <a:ext cx="18082523" cy="10043506"/>
            <a:chOff x="0" y="0"/>
            <a:chExt cx="7607621" cy="42254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607621" cy="4225472"/>
            </a:xfrm>
            <a:custGeom>
              <a:avLst/>
              <a:gdLst/>
              <a:ahLst/>
              <a:cxnLst/>
              <a:rect l="l" t="t" r="r" b="b"/>
              <a:pathLst>
                <a:path w="7607621" h="4225472">
                  <a:moveTo>
                    <a:pt x="0" y="0"/>
                  </a:moveTo>
                  <a:lnTo>
                    <a:pt x="7607621" y="0"/>
                  </a:lnTo>
                  <a:lnTo>
                    <a:pt x="7607621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D4128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251444" y="185891"/>
            <a:ext cx="17785111" cy="9824609"/>
            <a:chOff x="0" y="0"/>
            <a:chExt cx="7649208" cy="42254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649208" cy="4225472"/>
            </a:xfrm>
            <a:custGeom>
              <a:avLst/>
              <a:gdLst/>
              <a:ahLst/>
              <a:cxnLst/>
              <a:rect l="l" t="t" r="r" b="b"/>
              <a:pathLst>
                <a:path w="7649208" h="4225472">
                  <a:moveTo>
                    <a:pt x="0" y="0"/>
                  </a:moveTo>
                  <a:lnTo>
                    <a:pt x="7649208" y="0"/>
                  </a:lnTo>
                  <a:lnTo>
                    <a:pt x="7649208" y="4225472"/>
                  </a:lnTo>
                  <a:lnTo>
                    <a:pt x="0" y="4225472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6" name="Freeform 6"/>
          <p:cNvSpPr/>
          <p:nvPr/>
        </p:nvSpPr>
        <p:spPr>
          <a:xfrm>
            <a:off x="642444" y="450641"/>
            <a:ext cx="17003112" cy="9385718"/>
          </a:xfrm>
          <a:custGeom>
            <a:avLst/>
            <a:gdLst/>
            <a:ahLst/>
            <a:cxnLst/>
            <a:rect l="l" t="t" r="r" b="b"/>
            <a:pathLst>
              <a:path w="17003112" h="9385718">
                <a:moveTo>
                  <a:pt x="0" y="0"/>
                </a:moveTo>
                <a:lnTo>
                  <a:pt x="17003112" y="0"/>
                </a:lnTo>
                <a:lnTo>
                  <a:pt x="17003112" y="9385718"/>
                </a:lnTo>
                <a:lnTo>
                  <a:pt x="0" y="93857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445298" y="1133475"/>
            <a:ext cx="15814002" cy="83198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0"/>
              </a:lnSpc>
            </a:pPr>
            <a:endParaRPr/>
          </a:p>
          <a:p>
            <a:pPr algn="ctr">
              <a:lnSpc>
                <a:spcPts val="5070"/>
              </a:lnSpc>
            </a:pPr>
            <a:r>
              <a:rPr lang="en-US" sz="5070" spc="-25">
                <a:solidFill>
                  <a:srgbClr val="000000"/>
                </a:solidFill>
                <a:latin typeface="Open Sauce Light Bold"/>
              </a:rPr>
              <a:t>Pick one of these areas and Investigate how they contribute to poverty.</a:t>
            </a:r>
          </a:p>
          <a:p>
            <a:pPr algn="ctr">
              <a:lnSpc>
                <a:spcPts val="5070"/>
              </a:lnSpc>
            </a:pPr>
            <a:endParaRPr lang="en-US" sz="5070" spc="-25">
              <a:solidFill>
                <a:srgbClr val="000000"/>
              </a:solidFill>
              <a:latin typeface="Open Sauce Light Bold"/>
            </a:endParaRPr>
          </a:p>
          <a:p>
            <a:pPr algn="ctr">
              <a:lnSpc>
                <a:spcPts val="5070"/>
              </a:lnSpc>
            </a:pPr>
            <a:endParaRPr lang="en-US" sz="5070" spc="-25">
              <a:solidFill>
                <a:srgbClr val="000000"/>
              </a:solidFill>
              <a:latin typeface="Open Sauce Light Bold"/>
            </a:endParaRPr>
          </a:p>
          <a:p>
            <a:pPr algn="ctr">
              <a:lnSpc>
                <a:spcPts val="5070"/>
              </a:lnSpc>
              <a:spcBef>
                <a:spcPct val="0"/>
              </a:spcBef>
            </a:pPr>
            <a:r>
              <a:rPr lang="en-US" sz="5070" spc="-25">
                <a:solidFill>
                  <a:srgbClr val="000000"/>
                </a:solidFill>
                <a:latin typeface="Open Sauce Light Bold"/>
              </a:rPr>
              <a:t>Greenhouse Gas</a:t>
            </a:r>
          </a:p>
          <a:p>
            <a:pPr algn="ctr">
              <a:lnSpc>
                <a:spcPts val="5070"/>
              </a:lnSpc>
              <a:spcBef>
                <a:spcPct val="0"/>
              </a:spcBef>
            </a:pPr>
            <a:endParaRPr lang="en-US" sz="5070" spc="-25">
              <a:solidFill>
                <a:srgbClr val="000000"/>
              </a:solidFill>
              <a:latin typeface="Open Sauce Light Bold"/>
            </a:endParaRPr>
          </a:p>
          <a:p>
            <a:pPr algn="ctr">
              <a:lnSpc>
                <a:spcPts val="5070"/>
              </a:lnSpc>
              <a:spcBef>
                <a:spcPct val="0"/>
              </a:spcBef>
            </a:pPr>
            <a:r>
              <a:rPr lang="en-US" sz="5070" spc="-25">
                <a:solidFill>
                  <a:srgbClr val="000000"/>
                </a:solidFill>
                <a:latin typeface="Open Sauce Light Bold"/>
              </a:rPr>
              <a:t>Natural Cause</a:t>
            </a:r>
          </a:p>
          <a:p>
            <a:pPr algn="ctr">
              <a:lnSpc>
                <a:spcPts val="5070"/>
              </a:lnSpc>
              <a:spcBef>
                <a:spcPct val="0"/>
              </a:spcBef>
            </a:pPr>
            <a:endParaRPr lang="en-US" sz="5070" spc="-25">
              <a:solidFill>
                <a:srgbClr val="000000"/>
              </a:solidFill>
              <a:latin typeface="Open Sauce Light Bold"/>
            </a:endParaRPr>
          </a:p>
          <a:p>
            <a:pPr algn="ctr">
              <a:lnSpc>
                <a:spcPts val="5070"/>
              </a:lnSpc>
              <a:spcBef>
                <a:spcPct val="0"/>
              </a:spcBef>
            </a:pPr>
            <a:r>
              <a:rPr lang="en-US" sz="5070" spc="-25">
                <a:solidFill>
                  <a:srgbClr val="000000"/>
                </a:solidFill>
                <a:latin typeface="Open Sauce Light Bold"/>
              </a:rPr>
              <a:t>Man-made Cause</a:t>
            </a:r>
          </a:p>
          <a:p>
            <a:pPr algn="ctr">
              <a:lnSpc>
                <a:spcPts val="5070"/>
              </a:lnSpc>
              <a:spcBef>
                <a:spcPct val="0"/>
              </a:spcBef>
            </a:pPr>
            <a:endParaRPr lang="en-US" sz="5070" spc="-25">
              <a:solidFill>
                <a:srgbClr val="000000"/>
              </a:solidFill>
              <a:latin typeface="Open Sauce Light Bold"/>
            </a:endParaRPr>
          </a:p>
          <a:p>
            <a:pPr algn="ctr">
              <a:lnSpc>
                <a:spcPts val="5070"/>
              </a:lnSpc>
              <a:spcBef>
                <a:spcPct val="0"/>
              </a:spcBef>
            </a:pPr>
            <a:r>
              <a:rPr lang="en-US" sz="5070" spc="-25">
                <a:solidFill>
                  <a:srgbClr val="000000"/>
                </a:solidFill>
                <a:latin typeface="Open Sauce Light Bold"/>
              </a:rPr>
              <a:t>What can you do to make a difference share one action with the group?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363458" y="1559049"/>
            <a:ext cx="4789809" cy="3903392"/>
          </a:xfrm>
          <a:custGeom>
            <a:avLst/>
            <a:gdLst/>
            <a:ahLst/>
            <a:cxnLst/>
            <a:rect l="l" t="t" r="r" b="b"/>
            <a:pathLst>
              <a:path w="4789809" h="3903392">
                <a:moveTo>
                  <a:pt x="0" y="0"/>
                </a:moveTo>
                <a:lnTo>
                  <a:pt x="4789809" y="0"/>
                </a:lnTo>
                <a:lnTo>
                  <a:pt x="4789809" y="3903392"/>
                </a:lnTo>
                <a:lnTo>
                  <a:pt x="0" y="39033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34733" y="1508031"/>
            <a:ext cx="4602821" cy="3811002"/>
          </a:xfrm>
          <a:custGeom>
            <a:avLst/>
            <a:gdLst/>
            <a:ahLst/>
            <a:cxnLst/>
            <a:rect l="l" t="t" r="r" b="b"/>
            <a:pathLst>
              <a:path w="4602821" h="3811002">
                <a:moveTo>
                  <a:pt x="0" y="0"/>
                </a:moveTo>
                <a:lnTo>
                  <a:pt x="4602821" y="0"/>
                </a:lnTo>
                <a:lnTo>
                  <a:pt x="4602821" y="3811003"/>
                </a:lnTo>
                <a:lnTo>
                  <a:pt x="0" y="38110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218" r="-4218" b="-932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1CEFDF5F80834282EED071285A58F5" ma:contentTypeVersion="3" ma:contentTypeDescription="Create a new document." ma:contentTypeScope="" ma:versionID="1ac6df1c1196c590e4ddc7112812f5f5">
  <xsd:schema xmlns:xsd="http://www.w3.org/2001/XMLSchema" xmlns:xs="http://www.w3.org/2001/XMLSchema" xmlns:p="http://schemas.microsoft.com/office/2006/metadata/properties" xmlns:ns2="8a9b9e0f-b707-4069-b1c6-a6e1cf6c7e7e" targetNamespace="http://schemas.microsoft.com/office/2006/metadata/properties" ma:root="true" ma:fieldsID="adcbf8e080c23f82357b7e602b1f79fd" ns2:_="">
    <xsd:import namespace="8a9b9e0f-b707-4069-b1c6-a6e1cf6c7e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9b9e0f-b707-4069-b1c6-a6e1cf6c7e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B75AD75-40F5-4D22-B101-8DAB630AEF6E}"/>
</file>

<file path=customXml/itemProps2.xml><?xml version="1.0" encoding="utf-8"?>
<ds:datastoreItem xmlns:ds="http://schemas.openxmlformats.org/officeDocument/2006/customXml" ds:itemID="{00C73D18-C0CD-4D39-A67A-6B5B5F78400F}"/>
</file>

<file path=customXml/itemProps3.xml><?xml version="1.0" encoding="utf-8"?>
<ds:datastoreItem xmlns:ds="http://schemas.openxmlformats.org/officeDocument/2006/customXml" ds:itemID="{F981659B-CB8E-4337-9048-9FAC1CDFB1C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1735</Words>
  <Application>Microsoft Macintosh PowerPoint</Application>
  <PresentationFormat>Custom</PresentationFormat>
  <Paragraphs>188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Open Sauce Light Bold</vt:lpstr>
      <vt:lpstr>Arial</vt:lpstr>
      <vt:lpstr>Open Sans Bold</vt:lpstr>
      <vt:lpstr>Open Sans Light</vt:lpstr>
      <vt:lpstr>Open Sans</vt:lpstr>
      <vt:lpstr>Open Sans Light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L5 KS3&amp;4 Poverty </dc:title>
  <cp:lastModifiedBy>Samia Akram</cp:lastModifiedBy>
  <cp:revision>1</cp:revision>
  <dcterms:created xsi:type="dcterms:W3CDTF">2006-08-16T00:00:00Z</dcterms:created>
  <dcterms:modified xsi:type="dcterms:W3CDTF">2023-09-19T11:02:39Z</dcterms:modified>
  <dc:identifier>DAE8MMynUNQ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0x010100231CEFDF5F80834282EED071285A58F5</vt:lpwstr>
  </property>
  <property fmtid="{D5CDD505-2E9C-101B-9397-08002B2CF9AE}" pid="3" name="Order">
    <vt:r8>8375600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