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hewy" panose="02000000000000000000" pitchFamily="2" charset="0"/>
      <p:regular r:id="rId18"/>
    </p:embeddedFont>
    <p:embeddedFont>
      <p:font typeface="Open Sans" panose="020B0606030504020204" pitchFamily="34" charset="0"/>
      <p:regular r:id="rId19"/>
      <p:bold r:id="rId20"/>
      <p:italic r:id="rId21"/>
      <p:boldItalic r:id="rId22"/>
    </p:embeddedFont>
    <p:embeddedFont>
      <p:font typeface="Open Sans Bold" panose="020B0806030504020204" pitchFamily="34" charset="0"/>
      <p:regular r:id="rId23"/>
      <p:bold r:id="rId24"/>
    </p:embeddedFont>
    <p:embeddedFont>
      <p:font typeface="Open Sans Light" panose="020B0306030504020204" pitchFamily="34" charset="0"/>
      <p:regular r:id="rId25"/>
      <p:italic r:id="rId26"/>
    </p:embeddedFont>
    <p:embeddedFont>
      <p:font typeface="Open Sans Light Bold" panose="020B0806030504020204" pitchFamily="34" charset="0"/>
      <p:regular r:id="rId27"/>
      <p:bold r:id="rId28"/>
    </p:embeddedFont>
    <p:embeddedFont>
      <p:font typeface="Open Sans Light Italics" panose="020B030603050402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watch?v=zZ7oMeEE8NM" TargetMode="Externa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watch?v=wEBlaMOmKV4" TargetMode="External"/><Relationship Id="rId1" Type="http://schemas.openxmlformats.org/officeDocument/2006/relationships/video" Target="https://www.youtube.com/watch?v=kOFu6b3w6c0" TargetMode="External"/><Relationship Id="rId5" Type="http://schemas.openxmlformats.org/officeDocument/2006/relationships/image" Target="../media/image2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627341" y="7245715"/>
            <a:ext cx="2583156" cy="2544409"/>
          </a:xfrm>
          <a:prstGeom prst="rect">
            <a:avLst/>
          </a:prstGeom>
        </p:spPr>
      </p:pic>
      <p:pic>
        <p:nvPicPr>
          <p:cNvPr id="7" name="Picture 7"/>
          <p:cNvPicPr>
            <a:picLocks noChangeAspect="1"/>
          </p:cNvPicPr>
          <p:nvPr/>
        </p:nvPicPr>
        <p:blipFill>
          <a:blip r:embed="rId4"/>
          <a:srcRect/>
          <a:stretch>
            <a:fillRect/>
          </a:stretch>
        </p:blipFill>
        <p:spPr>
          <a:xfrm>
            <a:off x="14034844" y="7008408"/>
            <a:ext cx="3747796" cy="2787389"/>
          </a:xfrm>
          <a:prstGeom prst="rect">
            <a:avLst/>
          </a:prstGeom>
        </p:spPr>
      </p:pic>
      <p:sp>
        <p:nvSpPr>
          <p:cNvPr id="8" name="Freeform 8"/>
          <p:cNvSpPr/>
          <p:nvPr/>
        </p:nvSpPr>
        <p:spPr>
          <a:xfrm>
            <a:off x="6009703" y="3356240"/>
            <a:ext cx="5897513" cy="6181492"/>
          </a:xfrm>
          <a:custGeom>
            <a:avLst/>
            <a:gdLst/>
            <a:ahLst/>
            <a:cxnLst/>
            <a:rect l="l" t="t" r="r" b="b"/>
            <a:pathLst>
              <a:path w="5897513" h="6181492">
                <a:moveTo>
                  <a:pt x="0" y="0"/>
                </a:moveTo>
                <a:lnTo>
                  <a:pt x="5897513" y="0"/>
                </a:lnTo>
                <a:lnTo>
                  <a:pt x="5897513" y="6181492"/>
                </a:lnTo>
                <a:lnTo>
                  <a:pt x="0" y="6181492"/>
                </a:lnTo>
                <a:lnTo>
                  <a:pt x="0" y="0"/>
                </a:lnTo>
                <a:close/>
              </a:path>
            </a:pathLst>
          </a:custGeom>
          <a:blipFill>
            <a:blip r:embed="rId5"/>
            <a:stretch>
              <a:fillRect t="-16085" b="-18843"/>
            </a:stretch>
          </a:blipFill>
        </p:spPr>
      </p:sp>
      <p:sp>
        <p:nvSpPr>
          <p:cNvPr id="9" name="TextBox 9"/>
          <p:cNvSpPr txBox="1"/>
          <p:nvPr/>
        </p:nvSpPr>
        <p:spPr>
          <a:xfrm>
            <a:off x="892036" y="494162"/>
            <a:ext cx="16890703" cy="2862078"/>
          </a:xfrm>
          <a:prstGeom prst="rect">
            <a:avLst/>
          </a:prstGeom>
        </p:spPr>
        <p:txBody>
          <a:bodyPr lIns="0" tIns="0" rIns="0" bIns="0" rtlCol="0" anchor="t">
            <a:spAutoFit/>
          </a:bodyPr>
          <a:lstStyle/>
          <a:p>
            <a:pPr algn="ctr">
              <a:lnSpc>
                <a:spcPts val="7622"/>
              </a:lnSpc>
              <a:spcBef>
                <a:spcPct val="0"/>
              </a:spcBef>
            </a:pPr>
            <a:r>
              <a:rPr lang="en-US" sz="5444">
                <a:solidFill>
                  <a:srgbClr val="000000"/>
                </a:solidFill>
                <a:latin typeface="Chewy Bold"/>
              </a:rPr>
              <a:t>“If you see someone without a smile, give them one of yours.”  </a:t>
            </a:r>
          </a:p>
          <a:p>
            <a:pPr algn="ctr">
              <a:lnSpc>
                <a:spcPts val="7622"/>
              </a:lnSpc>
              <a:spcBef>
                <a:spcPct val="0"/>
              </a:spcBef>
            </a:pPr>
            <a:endParaRPr lang="en-US" sz="5444">
              <a:solidFill>
                <a:srgbClr val="000000"/>
              </a:solidFill>
              <a:latin typeface="Chewy Bold"/>
            </a:endParaRPr>
          </a:p>
          <a:p>
            <a:pPr algn="ctr">
              <a:lnSpc>
                <a:spcPts val="7622"/>
              </a:lnSpc>
              <a:spcBef>
                <a:spcPct val="0"/>
              </a:spcBef>
            </a:pPr>
            <a:r>
              <a:rPr lang="en-US" sz="5444">
                <a:solidFill>
                  <a:srgbClr val="000000"/>
                </a:solidFill>
                <a:latin typeface="Chewy Bold"/>
              </a:rPr>
              <a:t>Dolly Parton.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81030" y="594842"/>
            <a:ext cx="16378270" cy="3012191"/>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a:rPr>
              <a:t>Know whom in school they should speak to if they are worried about their own or someone else’s mental wellbeing or ability to control their emotions (including issues arising online).</a:t>
            </a:r>
          </a:p>
          <a:p>
            <a:pPr algn="ctr">
              <a:lnSpc>
                <a:spcPts val="4049"/>
              </a:lnSpc>
              <a:spcBef>
                <a:spcPct val="0"/>
              </a:spcBef>
            </a:pPr>
            <a:endParaRPr lang="en-US" sz="2892">
              <a:solidFill>
                <a:srgbClr val="000000"/>
              </a:solidFill>
              <a:latin typeface="Open Sans Light"/>
            </a:endParaRPr>
          </a:p>
          <a:p>
            <a:pPr algn="ctr">
              <a:lnSpc>
                <a:spcPts val="4049"/>
              </a:lnSpc>
              <a:spcBef>
                <a:spcPct val="0"/>
              </a:spcBef>
            </a:pPr>
            <a:endParaRPr lang="en-US" sz="2892">
              <a:solidFill>
                <a:srgbClr val="000000"/>
              </a:solidFill>
              <a:latin typeface="Open Sans Light"/>
            </a:endParaRPr>
          </a:p>
          <a:p>
            <a:pPr>
              <a:lnSpc>
                <a:spcPts val="4049"/>
              </a:lnSpc>
              <a:spcBef>
                <a:spcPct val="0"/>
              </a:spcBef>
            </a:pPr>
            <a:r>
              <a:rPr lang="en-US" sz="2892">
                <a:solidFill>
                  <a:srgbClr val="000000"/>
                </a:solidFill>
                <a:latin typeface="Open Sans Light"/>
              </a:rPr>
              <a:t>Please add details of whom to contact in school if they are concerned about themselves or others.</a:t>
            </a:r>
          </a:p>
          <a:p>
            <a:pPr algn="ctr">
              <a:lnSpc>
                <a:spcPts val="4049"/>
              </a:lnSpc>
              <a:spcBef>
                <a:spcPct val="0"/>
              </a:spcBef>
            </a:pPr>
            <a:endParaRPr lang="en-US" sz="2892">
              <a:solidFill>
                <a:srgbClr val="000000"/>
              </a:solidFill>
              <a:latin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28700" y="497413"/>
            <a:ext cx="2276039" cy="1510721"/>
          </a:xfrm>
          <a:custGeom>
            <a:avLst/>
            <a:gdLst/>
            <a:ahLst/>
            <a:cxnLst/>
            <a:rect l="l" t="t" r="r" b="b"/>
            <a:pathLst>
              <a:path w="2276039" h="1510721">
                <a:moveTo>
                  <a:pt x="0" y="0"/>
                </a:moveTo>
                <a:lnTo>
                  <a:pt x="2276039" y="0"/>
                </a:lnTo>
                <a:lnTo>
                  <a:pt x="2276039" y="1510722"/>
                </a:lnTo>
                <a:lnTo>
                  <a:pt x="0" y="1510722"/>
                </a:lnTo>
                <a:lnTo>
                  <a:pt x="0" y="0"/>
                </a:lnTo>
                <a:close/>
              </a:path>
            </a:pathLst>
          </a:custGeom>
          <a:blipFill>
            <a:blip r:embed="rId3"/>
            <a:stretch>
              <a:fillRect/>
            </a:stretch>
          </a:blipFill>
        </p:spPr>
      </p:sp>
      <p:sp>
        <p:nvSpPr>
          <p:cNvPr id="7" name="TextBox 7"/>
          <p:cNvSpPr txBox="1"/>
          <p:nvPr/>
        </p:nvSpPr>
        <p:spPr>
          <a:xfrm>
            <a:off x="1028700" y="1931935"/>
            <a:ext cx="16230600" cy="5255767"/>
          </a:xfrm>
          <a:prstGeom prst="rect">
            <a:avLst/>
          </a:prstGeom>
        </p:spPr>
        <p:txBody>
          <a:bodyPr lIns="0" tIns="0" rIns="0" bIns="0" rtlCol="0" anchor="t">
            <a:spAutoFit/>
          </a:bodyPr>
          <a:lstStyle/>
          <a:p>
            <a:pPr algn="just">
              <a:lnSpc>
                <a:spcPts val="5364"/>
              </a:lnSpc>
              <a:spcBef>
                <a:spcPct val="0"/>
              </a:spcBef>
            </a:pPr>
            <a:r>
              <a:rPr lang="en-US" sz="3831">
                <a:solidFill>
                  <a:srgbClr val="000000"/>
                </a:solidFill>
                <a:latin typeface="Open Sans Light Bold"/>
              </a:rPr>
              <a:t>childline.org.uk </a:t>
            </a:r>
            <a:r>
              <a:rPr lang="en-US" sz="3831">
                <a:solidFill>
                  <a:srgbClr val="000000"/>
                </a:solidFill>
                <a:latin typeface="Open Sans Light"/>
              </a:rPr>
              <a:t>- 0800 1111 (free 24hr) confidential listening</a:t>
            </a:r>
          </a:p>
          <a:p>
            <a:pPr algn="just">
              <a:lnSpc>
                <a:spcPts val="5364"/>
              </a:lnSpc>
              <a:spcBef>
                <a:spcPct val="0"/>
              </a:spcBef>
            </a:pPr>
            <a:r>
              <a:rPr lang="en-US" sz="3831">
                <a:solidFill>
                  <a:srgbClr val="000000"/>
                </a:solidFill>
                <a:latin typeface="Open Sans Light Bold"/>
              </a:rPr>
              <a:t>samaritans.org</a:t>
            </a:r>
            <a:r>
              <a:rPr lang="en-US" sz="3831">
                <a:solidFill>
                  <a:srgbClr val="000000"/>
                </a:solidFill>
                <a:latin typeface="Open Sans Light"/>
              </a:rPr>
              <a:t> - 116 123 (free 24 hr) confidential listening</a:t>
            </a:r>
          </a:p>
          <a:p>
            <a:pPr algn="just">
              <a:lnSpc>
                <a:spcPts val="5364"/>
              </a:lnSpc>
              <a:spcBef>
                <a:spcPct val="0"/>
              </a:spcBef>
            </a:pPr>
            <a:r>
              <a:rPr lang="en-US" sz="3831">
                <a:solidFill>
                  <a:srgbClr val="000000"/>
                </a:solidFill>
                <a:latin typeface="Open Sans Light Bold"/>
              </a:rPr>
              <a:t>studentsagainstdepression.org </a:t>
            </a:r>
            <a:r>
              <a:rPr lang="en-US" sz="3831">
                <a:solidFill>
                  <a:srgbClr val="000000"/>
                </a:solidFill>
                <a:latin typeface="Open Sans Light"/>
              </a:rPr>
              <a:t>- resources to move away from depression</a:t>
            </a:r>
          </a:p>
          <a:p>
            <a:pPr algn="just">
              <a:lnSpc>
                <a:spcPts val="5364"/>
              </a:lnSpc>
              <a:spcBef>
                <a:spcPct val="0"/>
              </a:spcBef>
            </a:pPr>
            <a:r>
              <a:rPr lang="en-US" sz="3831">
                <a:solidFill>
                  <a:srgbClr val="000000"/>
                </a:solidFill>
                <a:latin typeface="Open Sans Light Bold"/>
              </a:rPr>
              <a:t>youngminds.org.uk</a:t>
            </a:r>
            <a:r>
              <a:rPr lang="en-US" sz="3831">
                <a:solidFill>
                  <a:srgbClr val="000000"/>
                </a:solidFill>
                <a:latin typeface="Open Sans Light"/>
              </a:rPr>
              <a:t> - mental health info and guidance</a:t>
            </a:r>
          </a:p>
          <a:p>
            <a:pPr algn="just">
              <a:lnSpc>
                <a:spcPts val="5364"/>
              </a:lnSpc>
              <a:spcBef>
                <a:spcPct val="0"/>
              </a:spcBef>
            </a:pPr>
            <a:r>
              <a:rPr lang="en-US" sz="3831">
                <a:solidFill>
                  <a:srgbClr val="000000"/>
                </a:solidFill>
                <a:latin typeface="Open Sans Light Bold"/>
              </a:rPr>
              <a:t>youthaccess.org.uk </a:t>
            </a:r>
            <a:r>
              <a:rPr lang="en-US" sz="3831">
                <a:solidFill>
                  <a:srgbClr val="000000"/>
                </a:solidFill>
                <a:latin typeface="Open Sans Light"/>
              </a:rPr>
              <a:t>- young people’s info, advice and counselling</a:t>
            </a:r>
          </a:p>
          <a:p>
            <a:pPr algn="just">
              <a:lnSpc>
                <a:spcPts val="5364"/>
              </a:lnSpc>
              <a:spcBef>
                <a:spcPct val="0"/>
              </a:spcBef>
            </a:pPr>
            <a:r>
              <a:rPr lang="en-US" sz="3831">
                <a:solidFill>
                  <a:srgbClr val="000000"/>
                </a:solidFill>
                <a:latin typeface="Open Sans Light Bold"/>
              </a:rPr>
              <a:t>themix.org.uk</a:t>
            </a:r>
            <a:r>
              <a:rPr lang="en-US" sz="3831">
                <a:solidFill>
                  <a:srgbClr val="000000"/>
                </a:solidFill>
                <a:latin typeface="Open Sans Light"/>
              </a:rPr>
              <a:t> - essential support for under 25s</a:t>
            </a:r>
          </a:p>
          <a:p>
            <a:pPr algn="ctr">
              <a:lnSpc>
                <a:spcPts val="4244"/>
              </a:lnSpc>
              <a:spcBef>
                <a:spcPct val="0"/>
              </a:spcBef>
            </a:pPr>
            <a:endParaRPr lang="en-US" sz="3831">
              <a:solidFill>
                <a:srgbClr val="000000"/>
              </a:solidFill>
              <a:latin typeface="Open Sans Light"/>
            </a:endParaRPr>
          </a:p>
        </p:txBody>
      </p:sp>
      <p:sp>
        <p:nvSpPr>
          <p:cNvPr id="8" name="TextBox 8"/>
          <p:cNvSpPr txBox="1"/>
          <p:nvPr/>
        </p:nvSpPr>
        <p:spPr>
          <a:xfrm>
            <a:off x="1028700" y="7278898"/>
            <a:ext cx="16230600" cy="149793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If you have </a:t>
            </a:r>
            <a:r>
              <a:rPr lang="en-US" sz="2892">
                <a:solidFill>
                  <a:srgbClr val="EB1D27"/>
                </a:solidFill>
                <a:latin typeface="Open Sans Light Bold"/>
              </a:rPr>
              <a:t>a mental health crisis and don't know whom to contact, call NHS 111.</a:t>
            </a:r>
            <a:r>
              <a:rPr lang="en-US" sz="2892">
                <a:solidFill>
                  <a:srgbClr val="000000"/>
                </a:solidFill>
                <a:latin typeface="Open Sans Light Bold"/>
              </a:rPr>
              <a:t> Call 111, free from any phone, 24 hours a day, seven days a week, and speak to a highly trained adviser supported by healthcare professionals.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7220828" y="7345049"/>
            <a:ext cx="4803301" cy="1754260"/>
          </a:xfrm>
          <a:custGeom>
            <a:avLst/>
            <a:gdLst/>
            <a:ahLst/>
            <a:cxnLst/>
            <a:rect l="l" t="t" r="r" b="b"/>
            <a:pathLst>
              <a:path w="4803301" h="1754260">
                <a:moveTo>
                  <a:pt x="0" y="0"/>
                </a:moveTo>
                <a:lnTo>
                  <a:pt x="4803301" y="0"/>
                </a:lnTo>
                <a:lnTo>
                  <a:pt x="4803301" y="1754260"/>
                </a:lnTo>
                <a:lnTo>
                  <a:pt x="0" y="1754260"/>
                </a:lnTo>
                <a:lnTo>
                  <a:pt x="0" y="0"/>
                </a:lnTo>
                <a:close/>
              </a:path>
            </a:pathLst>
          </a:custGeom>
          <a:blipFill>
            <a:blip r:embed="rId3"/>
            <a:stretch>
              <a:fillRect l="-9872" r="-9872"/>
            </a:stretch>
          </a:blipFill>
        </p:spPr>
      </p:sp>
      <p:sp>
        <p:nvSpPr>
          <p:cNvPr id="7" name="Freeform 7"/>
          <p:cNvSpPr/>
          <p:nvPr/>
        </p:nvSpPr>
        <p:spPr>
          <a:xfrm>
            <a:off x="7608999" y="7598037"/>
            <a:ext cx="1034324" cy="1200956"/>
          </a:xfrm>
          <a:custGeom>
            <a:avLst/>
            <a:gdLst/>
            <a:ahLst/>
            <a:cxnLst/>
            <a:rect l="l" t="t" r="r" b="b"/>
            <a:pathLst>
              <a:path w="1034324" h="1200956">
                <a:moveTo>
                  <a:pt x="0" y="0"/>
                </a:moveTo>
                <a:lnTo>
                  <a:pt x="1034323" y="0"/>
                </a:lnTo>
                <a:lnTo>
                  <a:pt x="1034323" y="1200956"/>
                </a:lnTo>
                <a:lnTo>
                  <a:pt x="0" y="12009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8803535" y="497912"/>
            <a:ext cx="8732562" cy="6942387"/>
          </a:xfrm>
          <a:custGeom>
            <a:avLst/>
            <a:gdLst/>
            <a:ahLst/>
            <a:cxnLst/>
            <a:rect l="l" t="t" r="r" b="b"/>
            <a:pathLst>
              <a:path w="8732562" h="6942387">
                <a:moveTo>
                  <a:pt x="0" y="0"/>
                </a:moveTo>
                <a:lnTo>
                  <a:pt x="8732563" y="0"/>
                </a:lnTo>
                <a:lnTo>
                  <a:pt x="8732563" y="6942387"/>
                </a:lnTo>
                <a:lnTo>
                  <a:pt x="0" y="69423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144000" y="5864407"/>
            <a:ext cx="1196529" cy="1313772"/>
          </a:xfrm>
          <a:custGeom>
            <a:avLst/>
            <a:gdLst/>
            <a:ahLst/>
            <a:cxnLst/>
            <a:rect l="l" t="t" r="r" b="b"/>
            <a:pathLst>
              <a:path w="1196529" h="1313772">
                <a:moveTo>
                  <a:pt x="0" y="0"/>
                </a:moveTo>
                <a:lnTo>
                  <a:pt x="1196529" y="0"/>
                </a:lnTo>
                <a:lnTo>
                  <a:pt x="1196529" y="1313772"/>
                </a:lnTo>
                <a:lnTo>
                  <a:pt x="0" y="131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0536773" y="4294760"/>
            <a:ext cx="934170" cy="1051106"/>
          </a:xfrm>
          <a:custGeom>
            <a:avLst/>
            <a:gdLst/>
            <a:ahLst/>
            <a:cxnLst/>
            <a:rect l="l" t="t" r="r" b="b"/>
            <a:pathLst>
              <a:path w="934170" h="1051106">
                <a:moveTo>
                  <a:pt x="0" y="0"/>
                </a:moveTo>
                <a:lnTo>
                  <a:pt x="934170" y="0"/>
                </a:lnTo>
                <a:lnTo>
                  <a:pt x="934170" y="1051105"/>
                </a:lnTo>
                <a:lnTo>
                  <a:pt x="0" y="105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1645158" y="2438615"/>
            <a:ext cx="1187349" cy="1280161"/>
          </a:xfrm>
          <a:custGeom>
            <a:avLst/>
            <a:gdLst/>
            <a:ahLst/>
            <a:cxnLst/>
            <a:rect l="l" t="t" r="r" b="b"/>
            <a:pathLst>
              <a:path w="1187349" h="1280161">
                <a:moveTo>
                  <a:pt x="0" y="0"/>
                </a:moveTo>
                <a:lnTo>
                  <a:pt x="1187349" y="0"/>
                </a:lnTo>
                <a:lnTo>
                  <a:pt x="1187349" y="1280160"/>
                </a:lnTo>
                <a:lnTo>
                  <a:pt x="0" y="12801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2925129" y="850587"/>
            <a:ext cx="1363413" cy="971432"/>
          </a:xfrm>
          <a:custGeom>
            <a:avLst/>
            <a:gdLst/>
            <a:ahLst/>
            <a:cxnLst/>
            <a:rect l="l" t="t" r="r" b="b"/>
            <a:pathLst>
              <a:path w="1363413" h="971432">
                <a:moveTo>
                  <a:pt x="0" y="0"/>
                </a:moveTo>
                <a:lnTo>
                  <a:pt x="1363413" y="0"/>
                </a:lnTo>
                <a:lnTo>
                  <a:pt x="1363413" y="971432"/>
                </a:lnTo>
                <a:lnTo>
                  <a:pt x="0" y="9714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TextBox 13"/>
          <p:cNvSpPr txBox="1"/>
          <p:nvPr/>
        </p:nvSpPr>
        <p:spPr>
          <a:xfrm>
            <a:off x="13092929" y="2553526"/>
            <a:ext cx="3624128" cy="99318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Being physically</a:t>
            </a:r>
          </a:p>
          <a:p>
            <a:pPr>
              <a:lnSpc>
                <a:spcPts val="4049"/>
              </a:lnSpc>
              <a:spcBef>
                <a:spcPct val="0"/>
              </a:spcBef>
            </a:pPr>
            <a:r>
              <a:rPr lang="en-US" sz="2892">
                <a:solidFill>
                  <a:srgbClr val="000000"/>
                </a:solidFill>
                <a:latin typeface="Open Sans Light Bold"/>
              </a:rPr>
              <a:t>active</a:t>
            </a:r>
          </a:p>
        </p:txBody>
      </p:sp>
      <p:sp>
        <p:nvSpPr>
          <p:cNvPr id="14" name="TextBox 14"/>
          <p:cNvSpPr txBox="1"/>
          <p:nvPr/>
        </p:nvSpPr>
        <p:spPr>
          <a:xfrm>
            <a:off x="14382432" y="635017"/>
            <a:ext cx="2970758" cy="976556"/>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Open Sans Light Bold"/>
              </a:rPr>
              <a:t>Connecting with </a:t>
            </a:r>
          </a:p>
          <a:p>
            <a:pPr algn="l">
              <a:lnSpc>
                <a:spcPts val="3919"/>
              </a:lnSpc>
              <a:spcBef>
                <a:spcPct val="0"/>
              </a:spcBef>
            </a:pPr>
            <a:r>
              <a:rPr lang="en-US" sz="2799">
                <a:solidFill>
                  <a:srgbClr val="000000"/>
                </a:solidFill>
                <a:latin typeface="Open Sans Light Bold"/>
              </a:rPr>
              <a:t>people</a:t>
            </a:r>
          </a:p>
        </p:txBody>
      </p:sp>
      <p:sp>
        <p:nvSpPr>
          <p:cNvPr id="15" name="TextBox 15"/>
          <p:cNvSpPr txBox="1"/>
          <p:nvPr/>
        </p:nvSpPr>
        <p:spPr>
          <a:xfrm>
            <a:off x="11803427" y="4150311"/>
            <a:ext cx="2579005" cy="993189"/>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Learning new </a:t>
            </a:r>
          </a:p>
          <a:p>
            <a:pPr>
              <a:lnSpc>
                <a:spcPts val="4049"/>
              </a:lnSpc>
              <a:spcBef>
                <a:spcPct val="0"/>
              </a:spcBef>
            </a:pPr>
            <a:r>
              <a:rPr lang="en-US" sz="2892">
                <a:solidFill>
                  <a:srgbClr val="000000"/>
                </a:solidFill>
                <a:latin typeface="Open Sans Light Bold"/>
              </a:rPr>
              <a:t>skills.</a:t>
            </a:r>
          </a:p>
        </p:txBody>
      </p:sp>
      <p:sp>
        <p:nvSpPr>
          <p:cNvPr id="16" name="TextBox 16"/>
          <p:cNvSpPr txBox="1"/>
          <p:nvPr/>
        </p:nvSpPr>
        <p:spPr>
          <a:xfrm>
            <a:off x="10340529" y="5860215"/>
            <a:ext cx="3024708" cy="488438"/>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Giving to others.</a:t>
            </a:r>
          </a:p>
        </p:txBody>
      </p:sp>
      <p:sp>
        <p:nvSpPr>
          <p:cNvPr id="17" name="TextBox 17"/>
          <p:cNvSpPr txBox="1"/>
          <p:nvPr/>
        </p:nvSpPr>
        <p:spPr>
          <a:xfrm>
            <a:off x="7608999" y="7710077"/>
            <a:ext cx="4803301" cy="488438"/>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Mindfulness</a:t>
            </a:r>
          </a:p>
        </p:txBody>
      </p:sp>
      <p:sp>
        <p:nvSpPr>
          <p:cNvPr id="18" name="TextBox 18"/>
          <p:cNvSpPr txBox="1"/>
          <p:nvPr/>
        </p:nvSpPr>
        <p:spPr>
          <a:xfrm>
            <a:off x="1066539" y="621987"/>
            <a:ext cx="7019069" cy="4101745"/>
          </a:xfrm>
          <a:prstGeom prst="rect">
            <a:avLst/>
          </a:prstGeom>
        </p:spPr>
        <p:txBody>
          <a:bodyPr lIns="0" tIns="0" rIns="0" bIns="0" rtlCol="0" anchor="t">
            <a:spAutoFit/>
          </a:bodyPr>
          <a:lstStyle/>
          <a:p>
            <a:pPr algn="ctr">
              <a:lnSpc>
                <a:spcPts val="16469"/>
              </a:lnSpc>
              <a:spcBef>
                <a:spcPct val="0"/>
              </a:spcBef>
            </a:pPr>
            <a:r>
              <a:rPr lang="en-US" sz="11763">
                <a:solidFill>
                  <a:srgbClr val="000000"/>
                </a:solidFill>
                <a:latin typeface="Open Sans Light Bold"/>
              </a:rPr>
              <a:t>Giving to </a:t>
            </a:r>
          </a:p>
          <a:p>
            <a:pPr algn="ctr">
              <a:lnSpc>
                <a:spcPts val="16469"/>
              </a:lnSpc>
              <a:spcBef>
                <a:spcPct val="0"/>
              </a:spcBef>
            </a:pPr>
            <a:r>
              <a:rPr lang="en-US" sz="11763">
                <a:solidFill>
                  <a:srgbClr val="000000"/>
                </a:solidFill>
                <a:latin typeface="Open Sans Light Bold"/>
              </a:rPr>
              <a:t>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1028700" y="7089162"/>
          <a:ext cx="15904349" cy="2169138"/>
        </p:xfrm>
        <a:graphic>
          <a:graphicData uri="http://schemas.openxmlformats.org/drawingml/2006/table">
            <a:tbl>
              <a:tblPr/>
              <a:tblGrid>
                <a:gridCol w="8395540">
                  <a:extLst>
                    <a:ext uri="{9D8B030D-6E8A-4147-A177-3AD203B41FA5}">
                      <a16:colId xmlns:a16="http://schemas.microsoft.com/office/drawing/2014/main" val="20000"/>
                    </a:ext>
                  </a:extLst>
                </a:gridCol>
                <a:gridCol w="7508809">
                  <a:extLst>
                    <a:ext uri="{9D8B030D-6E8A-4147-A177-3AD203B41FA5}">
                      <a16:colId xmlns:a16="http://schemas.microsoft.com/office/drawing/2014/main" val="20001"/>
                    </a:ext>
                  </a:extLst>
                </a:gridCol>
              </a:tblGrid>
              <a:tr h="2169138">
                <a:tc>
                  <a:txBody>
                    <a:bodyPr/>
                    <a:lstStyle/>
                    <a:p>
                      <a:pPr algn="l">
                        <a:lnSpc>
                          <a:spcPts val="32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6719"/>
                        </a:lnSpc>
                        <a:defRPr/>
                      </a:pPr>
                      <a:r>
                        <a:rPr lang="en-US" sz="4799">
                          <a:solidFill>
                            <a:srgbClr val="000000"/>
                          </a:solidFill>
                          <a:latin typeface="Open Sans Light Bold"/>
                        </a:rPr>
                        <a:t>Curriculum Link: </a:t>
                      </a:r>
                      <a:r>
                        <a:rPr lang="en-US" sz="4799">
                          <a:solidFill>
                            <a:srgbClr val="000000"/>
                          </a:solidFill>
                          <a:latin typeface="Open Sans Light"/>
                        </a:rPr>
                        <a:t>PSHE, Citizenship</a:t>
                      </a: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1028700"/>
          <a:ext cx="15904349" cy="5463797"/>
        </p:xfrm>
        <a:graphic>
          <a:graphicData uri="http://schemas.openxmlformats.org/drawingml/2006/table">
            <a:tbl>
              <a:tblPr/>
              <a:tblGrid>
                <a:gridCol w="15904349">
                  <a:extLst>
                    <a:ext uri="{9D8B030D-6E8A-4147-A177-3AD203B41FA5}">
                      <a16:colId xmlns:a16="http://schemas.microsoft.com/office/drawing/2014/main" val="20000"/>
                    </a:ext>
                  </a:extLst>
                </a:gridCol>
              </a:tblGrid>
              <a:tr h="1478953">
                <a:tc>
                  <a:txBody>
                    <a:bodyPr/>
                    <a:lstStyle/>
                    <a:p>
                      <a:pPr algn="l">
                        <a:lnSpc>
                          <a:spcPts val="8265"/>
                        </a:lnSpc>
                        <a:defRPr/>
                      </a:pPr>
                      <a:r>
                        <a:rPr lang="en-US" sz="5903">
                          <a:solidFill>
                            <a:srgbClr val="000000"/>
                          </a:solidFill>
                          <a:latin typeface="Open Sans Bold"/>
                        </a:rPr>
                        <a:t>Lesson Objectives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4843">
                <a:tc>
                  <a:txBody>
                    <a:bodyPr/>
                    <a:lstStyle/>
                    <a:p>
                      <a:pPr marL="1274659" lvl="1" indent="-637330" algn="l">
                        <a:lnSpc>
                          <a:spcPts val="8265"/>
                        </a:lnSpc>
                        <a:buFont typeface="Arial"/>
                        <a:buChar char="•"/>
                        <a:defRPr/>
                      </a:pPr>
                      <a:r>
                        <a:rPr lang="en-US" sz="5903">
                          <a:solidFill>
                            <a:srgbClr val="000000"/>
                          </a:solidFill>
                          <a:latin typeface="Open Sans"/>
                        </a:rPr>
                        <a:t>To demonstrate how self-care techniques through Art and Music can help when things don't feel right.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1028700" y="7208251"/>
            <a:ext cx="2033622" cy="1955211"/>
          </a:xfrm>
          <a:custGeom>
            <a:avLst/>
            <a:gdLst/>
            <a:ahLst/>
            <a:cxnLst/>
            <a:rect l="l" t="t" r="r" b="b"/>
            <a:pathLst>
              <a:path w="2033622" h="1955211">
                <a:moveTo>
                  <a:pt x="0" y="0"/>
                </a:moveTo>
                <a:lnTo>
                  <a:pt x="2033622" y="0"/>
                </a:lnTo>
                <a:lnTo>
                  <a:pt x="2033622" y="1955211"/>
                </a:lnTo>
                <a:lnTo>
                  <a:pt x="0" y="1955211"/>
                </a:lnTo>
                <a:lnTo>
                  <a:pt x="0" y="0"/>
                </a:lnTo>
                <a:close/>
              </a:path>
            </a:pathLst>
          </a:custGeom>
          <a:blipFill>
            <a:blip r:embed="rId3"/>
            <a:stretch>
              <a:fillRect t="-30563" b="-16534"/>
            </a:stretch>
          </a:blipFill>
        </p:spPr>
      </p:sp>
      <p:sp>
        <p:nvSpPr>
          <p:cNvPr id="9" name="Freeform 9"/>
          <p:cNvSpPr/>
          <p:nvPr/>
        </p:nvSpPr>
        <p:spPr>
          <a:xfrm>
            <a:off x="3155463" y="7208251"/>
            <a:ext cx="1732181" cy="1872650"/>
          </a:xfrm>
          <a:custGeom>
            <a:avLst/>
            <a:gdLst/>
            <a:ahLst/>
            <a:cxnLst/>
            <a:rect l="l" t="t" r="r" b="b"/>
            <a:pathLst>
              <a:path w="1732181" h="1872650">
                <a:moveTo>
                  <a:pt x="0" y="0"/>
                </a:moveTo>
                <a:lnTo>
                  <a:pt x="1732181" y="0"/>
                </a:lnTo>
                <a:lnTo>
                  <a:pt x="1732181" y="1872650"/>
                </a:lnTo>
                <a:lnTo>
                  <a:pt x="0" y="1872650"/>
                </a:lnTo>
                <a:lnTo>
                  <a:pt x="0" y="0"/>
                </a:lnTo>
                <a:close/>
              </a:path>
            </a:pathLst>
          </a:custGeom>
          <a:blipFill>
            <a:blip r:embed="rId4"/>
            <a:stretch>
              <a:fillRect l="-11008" t="-34300" r="-9270" b="-23045"/>
            </a:stretch>
          </a:blipFill>
        </p:spPr>
      </p:sp>
      <p:sp>
        <p:nvSpPr>
          <p:cNvPr id="10" name="Freeform 10"/>
          <p:cNvSpPr/>
          <p:nvPr/>
        </p:nvSpPr>
        <p:spPr>
          <a:xfrm>
            <a:off x="4980784" y="7208251"/>
            <a:ext cx="2160217" cy="1955211"/>
          </a:xfrm>
          <a:custGeom>
            <a:avLst/>
            <a:gdLst/>
            <a:ahLst/>
            <a:cxnLst/>
            <a:rect l="l" t="t" r="r" b="b"/>
            <a:pathLst>
              <a:path w="2160217" h="1955211">
                <a:moveTo>
                  <a:pt x="0" y="0"/>
                </a:moveTo>
                <a:lnTo>
                  <a:pt x="2160217" y="0"/>
                </a:lnTo>
                <a:lnTo>
                  <a:pt x="2160217" y="1955211"/>
                </a:lnTo>
                <a:lnTo>
                  <a:pt x="0" y="1955211"/>
                </a:lnTo>
                <a:lnTo>
                  <a:pt x="0" y="0"/>
                </a:lnTo>
                <a:close/>
              </a:path>
            </a:pathLst>
          </a:custGeom>
          <a:blipFill>
            <a:blip r:embed="rId5"/>
            <a:stretch>
              <a:fillRect t="-27143" b="-29110"/>
            </a:stretch>
          </a:blipFill>
        </p:spPr>
      </p:sp>
      <p:sp>
        <p:nvSpPr>
          <p:cNvPr id="11" name="Freeform 11"/>
          <p:cNvSpPr/>
          <p:nvPr/>
        </p:nvSpPr>
        <p:spPr>
          <a:xfrm>
            <a:off x="7041429" y="7208251"/>
            <a:ext cx="2102571" cy="1872650"/>
          </a:xfrm>
          <a:custGeom>
            <a:avLst/>
            <a:gdLst/>
            <a:ahLst/>
            <a:cxnLst/>
            <a:rect l="l" t="t" r="r" b="b"/>
            <a:pathLst>
              <a:path w="2102571" h="1872650">
                <a:moveTo>
                  <a:pt x="0" y="0"/>
                </a:moveTo>
                <a:lnTo>
                  <a:pt x="2102571" y="0"/>
                </a:lnTo>
                <a:lnTo>
                  <a:pt x="2102571" y="1872650"/>
                </a:lnTo>
                <a:lnTo>
                  <a:pt x="0" y="1872650"/>
                </a:lnTo>
                <a:lnTo>
                  <a:pt x="0" y="0"/>
                </a:lnTo>
                <a:close/>
              </a:path>
            </a:pathLst>
          </a:custGeom>
          <a:blipFill>
            <a:blip r:embed="rId6"/>
            <a:stretch>
              <a:fillRect t="-29206" b="-29583"/>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1028700" y="1232376"/>
          <a:ext cx="15904349" cy="5198102"/>
        </p:xfrm>
        <a:graphic>
          <a:graphicData uri="http://schemas.openxmlformats.org/drawingml/2006/table">
            <a:tbl>
              <a:tblPr/>
              <a:tblGrid>
                <a:gridCol w="15904349">
                  <a:extLst>
                    <a:ext uri="{9D8B030D-6E8A-4147-A177-3AD203B41FA5}">
                      <a16:colId xmlns:a16="http://schemas.microsoft.com/office/drawing/2014/main" val="20000"/>
                    </a:ext>
                  </a:extLst>
                </a:gridCol>
              </a:tblGrid>
              <a:tr h="1355033">
                <a:tc>
                  <a:txBody>
                    <a:bodyPr/>
                    <a:lstStyle/>
                    <a:p>
                      <a:pPr algn="l">
                        <a:lnSpc>
                          <a:spcPts val="7425"/>
                        </a:lnSpc>
                        <a:defRPr/>
                      </a:pPr>
                      <a:r>
                        <a:rPr lang="en-US" sz="5303">
                          <a:solidFill>
                            <a:srgbClr val="000000"/>
                          </a:solidFill>
                          <a:latin typeface="Open Sans Bold"/>
                        </a:rPr>
                        <a:t>Skills Objectives</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3069">
                <a:tc>
                  <a:txBody>
                    <a:bodyPr/>
                    <a:lstStyle/>
                    <a:p>
                      <a:pPr marL="1145122" lvl="1" indent="-572561" algn="l">
                        <a:lnSpc>
                          <a:spcPts val="7425"/>
                        </a:lnSpc>
                        <a:buFont typeface="Arial"/>
                        <a:buChar char="•"/>
                        <a:defRPr/>
                      </a:pPr>
                      <a:r>
                        <a:rPr lang="en-US" sz="5303">
                          <a:solidFill>
                            <a:srgbClr val="000000"/>
                          </a:solidFill>
                          <a:latin typeface="Open Sans"/>
                        </a:rPr>
                        <a:t>I can recognise what skills I have and what needs to be improved.</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1028700" y="7003252"/>
          <a:ext cx="15904349" cy="2255048"/>
        </p:xfrm>
        <a:graphic>
          <a:graphicData uri="http://schemas.openxmlformats.org/drawingml/2006/table">
            <a:tbl>
              <a:tblPr/>
              <a:tblGrid>
                <a:gridCol w="8395540">
                  <a:extLst>
                    <a:ext uri="{9D8B030D-6E8A-4147-A177-3AD203B41FA5}">
                      <a16:colId xmlns:a16="http://schemas.microsoft.com/office/drawing/2014/main" val="20000"/>
                    </a:ext>
                  </a:extLst>
                </a:gridCol>
                <a:gridCol w="7508809">
                  <a:extLst>
                    <a:ext uri="{9D8B030D-6E8A-4147-A177-3AD203B41FA5}">
                      <a16:colId xmlns:a16="http://schemas.microsoft.com/office/drawing/2014/main" val="20001"/>
                    </a:ext>
                  </a:extLst>
                </a:gridCol>
              </a:tblGrid>
              <a:tr h="2255048">
                <a:tc>
                  <a:txBody>
                    <a:bodyPr/>
                    <a:lstStyle/>
                    <a:p>
                      <a:pPr algn="l">
                        <a:lnSpc>
                          <a:spcPts val="32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7139"/>
                        </a:lnSpc>
                        <a:defRPr/>
                      </a:pPr>
                      <a:r>
                        <a:rPr lang="en-US" sz="5099">
                          <a:solidFill>
                            <a:srgbClr val="000000"/>
                          </a:solidFill>
                          <a:latin typeface="Open Sans Light Bold"/>
                        </a:rPr>
                        <a:t>Curriculum Link: </a:t>
                      </a:r>
                      <a:r>
                        <a:rPr lang="en-US" sz="5099">
                          <a:solidFill>
                            <a:srgbClr val="000000"/>
                          </a:solidFill>
                          <a:latin typeface="Open Sans Light"/>
                        </a:rPr>
                        <a:t>PSHE, Citizenship</a:t>
                      </a: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1121840" y="7226348"/>
            <a:ext cx="2033622" cy="1955211"/>
          </a:xfrm>
          <a:custGeom>
            <a:avLst/>
            <a:gdLst/>
            <a:ahLst/>
            <a:cxnLst/>
            <a:rect l="l" t="t" r="r" b="b"/>
            <a:pathLst>
              <a:path w="2033622" h="1955211">
                <a:moveTo>
                  <a:pt x="0" y="0"/>
                </a:moveTo>
                <a:lnTo>
                  <a:pt x="2033623" y="0"/>
                </a:lnTo>
                <a:lnTo>
                  <a:pt x="2033623" y="1955210"/>
                </a:lnTo>
                <a:lnTo>
                  <a:pt x="0" y="1955210"/>
                </a:lnTo>
                <a:lnTo>
                  <a:pt x="0" y="0"/>
                </a:lnTo>
                <a:close/>
              </a:path>
            </a:pathLst>
          </a:custGeom>
          <a:blipFill>
            <a:blip r:embed="rId3"/>
            <a:stretch>
              <a:fillRect t="-30563" b="-16534"/>
            </a:stretch>
          </a:blipFill>
        </p:spPr>
      </p:sp>
      <p:sp>
        <p:nvSpPr>
          <p:cNvPr id="9" name="Freeform 9"/>
          <p:cNvSpPr/>
          <p:nvPr/>
        </p:nvSpPr>
        <p:spPr>
          <a:xfrm>
            <a:off x="3155463" y="7208251"/>
            <a:ext cx="1732181" cy="1872650"/>
          </a:xfrm>
          <a:custGeom>
            <a:avLst/>
            <a:gdLst/>
            <a:ahLst/>
            <a:cxnLst/>
            <a:rect l="l" t="t" r="r" b="b"/>
            <a:pathLst>
              <a:path w="1732181" h="1872650">
                <a:moveTo>
                  <a:pt x="0" y="0"/>
                </a:moveTo>
                <a:lnTo>
                  <a:pt x="1732181" y="0"/>
                </a:lnTo>
                <a:lnTo>
                  <a:pt x="1732181" y="1872650"/>
                </a:lnTo>
                <a:lnTo>
                  <a:pt x="0" y="1872650"/>
                </a:lnTo>
                <a:lnTo>
                  <a:pt x="0" y="0"/>
                </a:lnTo>
                <a:close/>
              </a:path>
            </a:pathLst>
          </a:custGeom>
          <a:blipFill>
            <a:blip r:embed="rId4"/>
            <a:stretch>
              <a:fillRect l="-11008" t="-34300" r="-9270" b="-23045"/>
            </a:stretch>
          </a:blipFill>
        </p:spPr>
      </p:sp>
      <p:sp>
        <p:nvSpPr>
          <p:cNvPr id="10" name="Freeform 10"/>
          <p:cNvSpPr/>
          <p:nvPr/>
        </p:nvSpPr>
        <p:spPr>
          <a:xfrm>
            <a:off x="4980784" y="7208251"/>
            <a:ext cx="2160217" cy="1955211"/>
          </a:xfrm>
          <a:custGeom>
            <a:avLst/>
            <a:gdLst/>
            <a:ahLst/>
            <a:cxnLst/>
            <a:rect l="l" t="t" r="r" b="b"/>
            <a:pathLst>
              <a:path w="2160217" h="1955211">
                <a:moveTo>
                  <a:pt x="0" y="0"/>
                </a:moveTo>
                <a:lnTo>
                  <a:pt x="2160217" y="0"/>
                </a:lnTo>
                <a:lnTo>
                  <a:pt x="2160217" y="1955211"/>
                </a:lnTo>
                <a:lnTo>
                  <a:pt x="0" y="1955211"/>
                </a:lnTo>
                <a:lnTo>
                  <a:pt x="0" y="0"/>
                </a:lnTo>
                <a:close/>
              </a:path>
            </a:pathLst>
          </a:custGeom>
          <a:blipFill>
            <a:blip r:embed="rId5"/>
            <a:stretch>
              <a:fillRect t="-27143" b="-29110"/>
            </a:stretch>
          </a:blipFill>
        </p:spPr>
      </p:sp>
      <p:sp>
        <p:nvSpPr>
          <p:cNvPr id="11" name="Freeform 11"/>
          <p:cNvSpPr/>
          <p:nvPr/>
        </p:nvSpPr>
        <p:spPr>
          <a:xfrm>
            <a:off x="7041429" y="7208251"/>
            <a:ext cx="2102571" cy="1872650"/>
          </a:xfrm>
          <a:custGeom>
            <a:avLst/>
            <a:gdLst/>
            <a:ahLst/>
            <a:cxnLst/>
            <a:rect l="l" t="t" r="r" b="b"/>
            <a:pathLst>
              <a:path w="2102571" h="1872650">
                <a:moveTo>
                  <a:pt x="0" y="0"/>
                </a:moveTo>
                <a:lnTo>
                  <a:pt x="2102571" y="0"/>
                </a:lnTo>
                <a:lnTo>
                  <a:pt x="2102571" y="1872650"/>
                </a:lnTo>
                <a:lnTo>
                  <a:pt x="0" y="1872650"/>
                </a:lnTo>
                <a:lnTo>
                  <a:pt x="0" y="0"/>
                </a:lnTo>
                <a:close/>
              </a:path>
            </a:pathLst>
          </a:custGeom>
          <a:blipFill>
            <a:blip r:embed="rId6"/>
            <a:stretch>
              <a:fillRect t="-29206" b="-29583"/>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946491" y="523771"/>
            <a:ext cx="16312809" cy="993189"/>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Consider the following Chinese Proverb with your students:</a:t>
            </a:r>
            <a:r>
              <a:rPr lang="en-US" sz="2892">
                <a:solidFill>
                  <a:srgbClr val="000000"/>
                </a:solidFill>
                <a:latin typeface="Open Sans Light Italics"/>
              </a:rPr>
              <a:t> A journey of a thousand miles begins with a single step</a:t>
            </a:r>
          </a:p>
        </p:txBody>
      </p:sp>
      <p:pic>
        <p:nvPicPr>
          <p:cNvPr id="7" name="Picture 7"/>
          <p:cNvPicPr>
            <a:picLocks noChangeAspect="1"/>
          </p:cNvPicPr>
          <p:nvPr>
            <a:videoFile r:link="rId1"/>
          </p:nvPr>
        </p:nvPicPr>
        <p:blipFill>
          <a:blip r:embed="rId4"/>
          <a:stretch>
            <a:fillRect/>
          </a:stretch>
        </p:blipFill>
        <p:spPr>
          <a:xfrm>
            <a:off x="3616495" y="3086101"/>
            <a:ext cx="10972800" cy="61721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509410" y="-403749"/>
            <a:ext cx="17011072" cy="9328685"/>
          </a:xfrm>
          <a:prstGeom prst="rect">
            <a:avLst/>
          </a:prstGeom>
        </p:spPr>
        <p:txBody>
          <a:bodyPr lIns="0" tIns="0" rIns="0" bIns="0" rtlCol="0" anchor="t">
            <a:spAutoFit/>
          </a:bodyPr>
          <a:lstStyle/>
          <a:p>
            <a:pPr algn="ctr">
              <a:lnSpc>
                <a:spcPts val="4129"/>
              </a:lnSpc>
            </a:pPr>
            <a:endParaRPr/>
          </a:p>
          <a:p>
            <a:pPr algn="ctr">
              <a:lnSpc>
                <a:spcPts val="4129"/>
              </a:lnSpc>
            </a:pPr>
            <a:endParaRPr/>
          </a:p>
          <a:p>
            <a:pPr algn="ctr">
              <a:lnSpc>
                <a:spcPts val="7984"/>
              </a:lnSpc>
              <a:spcBef>
                <a:spcPct val="0"/>
              </a:spcBef>
            </a:pPr>
            <a:r>
              <a:rPr lang="en-US" sz="5703">
                <a:solidFill>
                  <a:srgbClr val="000000"/>
                </a:solidFill>
                <a:latin typeface="Open Sans Light Bold"/>
              </a:rPr>
              <a:t>My Changing Shapes Activity</a:t>
            </a:r>
          </a:p>
          <a:p>
            <a:pPr algn="ctr">
              <a:lnSpc>
                <a:spcPts val="3849"/>
              </a:lnSpc>
              <a:spcBef>
                <a:spcPct val="0"/>
              </a:spcBef>
            </a:pPr>
            <a:endParaRPr lang="en-US" sz="5703">
              <a:solidFill>
                <a:srgbClr val="000000"/>
              </a:solidFill>
              <a:latin typeface="Open Sans Light Bold"/>
            </a:endParaRPr>
          </a:p>
          <a:p>
            <a:pPr algn="just">
              <a:lnSpc>
                <a:spcPts val="3849"/>
              </a:lnSpc>
              <a:spcBef>
                <a:spcPct val="0"/>
              </a:spcBef>
            </a:pPr>
            <a:r>
              <a:rPr lang="en-US" sz="2749">
                <a:solidFill>
                  <a:srgbClr val="000000"/>
                </a:solidFill>
                <a:latin typeface="Open Sans Light"/>
              </a:rPr>
              <a:t>After completing the My changing Shapes activity, if the students feel comfortable, ask them to share some examples from their ‘past growth’. Think about how these things could be extended in the future. For example, if they like reading books then they could also try listening to audiobooks... and they could also write a book.</a:t>
            </a:r>
          </a:p>
          <a:p>
            <a:pPr>
              <a:lnSpc>
                <a:spcPts val="3849"/>
              </a:lnSpc>
              <a:spcBef>
                <a:spcPct val="0"/>
              </a:spcBef>
            </a:pPr>
            <a:endParaRPr lang="en-US" sz="2749">
              <a:solidFill>
                <a:srgbClr val="000000"/>
              </a:solidFill>
              <a:latin typeface="Open Sans Light"/>
            </a:endParaRPr>
          </a:p>
          <a:p>
            <a:pPr algn="just">
              <a:lnSpc>
                <a:spcPts val="3849"/>
              </a:lnSpc>
              <a:spcBef>
                <a:spcPct val="0"/>
              </a:spcBef>
            </a:pPr>
            <a:r>
              <a:rPr lang="en-US" sz="2749">
                <a:solidFill>
                  <a:srgbClr val="000000"/>
                </a:solidFill>
                <a:latin typeface="Open Sans Light"/>
              </a:rPr>
              <a:t>Again if someone is comfortable sharing, discuss what they would like to develop from their 'future growth' shape. We tend to avoid things that we're not already good at – but we might be missing out if we don't explore them. Perhaps there is an area of their life that they have neglected for some time that they would like to get back in touch with? </a:t>
            </a:r>
          </a:p>
          <a:p>
            <a:pPr algn="just">
              <a:lnSpc>
                <a:spcPts val="3849"/>
              </a:lnSpc>
              <a:spcBef>
                <a:spcPct val="0"/>
              </a:spcBef>
            </a:pPr>
            <a:endParaRPr lang="en-US" sz="2749">
              <a:solidFill>
                <a:srgbClr val="000000"/>
              </a:solidFill>
              <a:latin typeface="Open Sans Light"/>
            </a:endParaRPr>
          </a:p>
          <a:p>
            <a:pPr algn="just">
              <a:lnSpc>
                <a:spcPts val="3849"/>
              </a:lnSpc>
              <a:spcBef>
                <a:spcPct val="0"/>
              </a:spcBef>
            </a:pPr>
            <a:r>
              <a:rPr lang="en-US" sz="2749">
                <a:solidFill>
                  <a:srgbClr val="000000"/>
                </a:solidFill>
                <a:latin typeface="Open Sans Light"/>
              </a:rPr>
              <a:t>This could be in learning, emotional wellbeing, physical activities, friends or social life etc. For example, a student may say that they used to love skateboarding with friends when they were younger, but no longer do so. Invite the students to keep their Changing Shapes to revisit in the future. Remind them that growth is a life-long process. </a:t>
            </a:r>
            <a:r>
              <a:rPr lang="en-US" sz="2749">
                <a:solidFill>
                  <a:srgbClr val="000000"/>
                </a:solidFill>
                <a:latin typeface="Open Sans Light Bold"/>
              </a:rPr>
              <a:t>(https://www.childrensmentalhealthweek.org.uk/)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5"/>
          <a:stretch>
            <a:fillRect/>
          </a:stretch>
        </p:blipFill>
        <p:spPr>
          <a:xfrm>
            <a:off x="605394" y="3523856"/>
            <a:ext cx="8229600" cy="6172202"/>
          </a:xfrm>
          <a:prstGeom prst="rect">
            <a:avLst/>
          </a:prstGeom>
        </p:spPr>
      </p:pic>
      <p:sp>
        <p:nvSpPr>
          <p:cNvPr id="7" name="TextBox 7"/>
          <p:cNvSpPr txBox="1"/>
          <p:nvPr/>
        </p:nvSpPr>
        <p:spPr>
          <a:xfrm>
            <a:off x="9202978" y="884591"/>
            <a:ext cx="8565579" cy="564041"/>
          </a:xfrm>
          <a:prstGeom prst="rect">
            <a:avLst/>
          </a:prstGeom>
        </p:spPr>
        <p:txBody>
          <a:bodyPr lIns="0" tIns="0" rIns="0" bIns="0" rtlCol="0" anchor="t">
            <a:spAutoFit/>
          </a:bodyPr>
          <a:lstStyle/>
          <a:p>
            <a:pPr algn="ctr">
              <a:lnSpc>
                <a:spcPts val="4609"/>
              </a:lnSpc>
              <a:spcBef>
                <a:spcPct val="0"/>
              </a:spcBef>
            </a:pPr>
            <a:r>
              <a:rPr lang="en-US" sz="3292">
                <a:solidFill>
                  <a:srgbClr val="000000"/>
                </a:solidFill>
                <a:latin typeface="Open Sans Light Bold"/>
              </a:rPr>
              <a:t>Sam Cooke a change is gonna come lyrics</a:t>
            </a:r>
          </a:p>
        </p:txBody>
      </p:sp>
      <p:pic>
        <p:nvPicPr>
          <p:cNvPr id="8" name="Picture 8"/>
          <p:cNvPicPr>
            <a:picLocks noChangeAspect="1"/>
          </p:cNvPicPr>
          <p:nvPr>
            <a:videoFile r:link="rId2"/>
          </p:nvPr>
        </p:nvPicPr>
        <p:blipFill>
          <a:blip r:embed="rId5"/>
          <a:stretch>
            <a:fillRect/>
          </a:stretch>
        </p:blipFill>
        <p:spPr>
          <a:xfrm>
            <a:off x="9378517" y="1907714"/>
            <a:ext cx="8359543" cy="4702243"/>
          </a:xfrm>
          <a:prstGeom prst="rect">
            <a:avLst/>
          </a:prstGeom>
        </p:spPr>
      </p:pic>
      <p:sp>
        <p:nvSpPr>
          <p:cNvPr id="9" name="TextBox 9"/>
          <p:cNvSpPr txBox="1"/>
          <p:nvPr/>
        </p:nvSpPr>
        <p:spPr>
          <a:xfrm>
            <a:off x="743899" y="2595978"/>
            <a:ext cx="5438515"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Bold"/>
              </a:rPr>
              <a:t>Bob Marley - Redemption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8986870" y="790117"/>
            <a:ext cx="8552023" cy="8242012"/>
          </a:xfrm>
          <a:custGeom>
            <a:avLst/>
            <a:gdLst/>
            <a:ahLst/>
            <a:cxnLst/>
            <a:rect l="l" t="t" r="r" b="b"/>
            <a:pathLst>
              <a:path w="8552023" h="8242012">
                <a:moveTo>
                  <a:pt x="0" y="0"/>
                </a:moveTo>
                <a:lnTo>
                  <a:pt x="8552023" y="0"/>
                </a:lnTo>
                <a:lnTo>
                  <a:pt x="8552023" y="8242012"/>
                </a:lnTo>
                <a:lnTo>
                  <a:pt x="0" y="8242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89370" y="790117"/>
            <a:ext cx="8966717" cy="8706767"/>
            <a:chOff x="0" y="0"/>
            <a:chExt cx="11955622" cy="11609022"/>
          </a:xfrm>
        </p:grpSpPr>
        <p:sp>
          <p:nvSpPr>
            <p:cNvPr id="8" name="TextBox 8"/>
            <p:cNvSpPr txBox="1"/>
            <p:nvPr/>
          </p:nvSpPr>
          <p:spPr>
            <a:xfrm>
              <a:off x="0" y="304800"/>
              <a:ext cx="11955622" cy="10535824"/>
            </a:xfrm>
            <a:prstGeom prst="rect">
              <a:avLst/>
            </a:prstGeom>
          </p:spPr>
          <p:txBody>
            <a:bodyPr lIns="0" tIns="0" rIns="0" bIns="0" rtlCol="0" anchor="t">
              <a:spAutoFit/>
            </a:bodyPr>
            <a:lstStyle/>
            <a:p>
              <a:pPr algn="ctr">
                <a:lnSpc>
                  <a:spcPts val="17007"/>
                </a:lnSpc>
              </a:pPr>
              <a:r>
                <a:rPr lang="en-US" sz="17179">
                  <a:solidFill>
                    <a:srgbClr val="000000"/>
                  </a:solidFill>
                  <a:latin typeface="Chewy"/>
                </a:rPr>
                <a:t>What will you change?</a:t>
              </a:r>
            </a:p>
            <a:p>
              <a:pPr algn="ctr">
                <a:lnSpc>
                  <a:spcPts val="10296"/>
                </a:lnSpc>
              </a:pPr>
              <a:endParaRPr lang="en-US" sz="17179">
                <a:solidFill>
                  <a:srgbClr val="000000"/>
                </a:solidFill>
                <a:latin typeface="Chewy"/>
              </a:endParaRPr>
            </a:p>
          </p:txBody>
        </p:sp>
        <p:sp>
          <p:nvSpPr>
            <p:cNvPr id="9" name="TextBox 9"/>
            <p:cNvSpPr txBox="1"/>
            <p:nvPr/>
          </p:nvSpPr>
          <p:spPr>
            <a:xfrm>
              <a:off x="0" y="11118616"/>
              <a:ext cx="11955622" cy="490406"/>
            </a:xfrm>
            <a:prstGeom prst="rect">
              <a:avLst/>
            </a:prstGeom>
          </p:spPr>
          <p:txBody>
            <a:bodyPr lIns="0" tIns="0" rIns="0" bIns="0" rtlCol="0" anchor="t">
              <a:spAutoFit/>
            </a:bodyPr>
            <a:lstStyle/>
            <a:p>
              <a:pPr algn="ctr">
                <a:lnSpc>
                  <a:spcPts val="3050"/>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3532327" y="298404"/>
            <a:ext cx="10364008" cy="9599582"/>
          </a:xfrm>
          <a:custGeom>
            <a:avLst/>
            <a:gdLst/>
            <a:ahLst/>
            <a:cxnLst/>
            <a:rect l="l" t="t" r="r" b="b"/>
            <a:pathLst>
              <a:path w="10364008" h="9599582">
                <a:moveTo>
                  <a:pt x="0" y="0"/>
                </a:moveTo>
                <a:lnTo>
                  <a:pt x="10364008" y="0"/>
                </a:lnTo>
                <a:lnTo>
                  <a:pt x="10364008" y="9599583"/>
                </a:lnTo>
                <a:lnTo>
                  <a:pt x="0" y="9599583"/>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48EFD6-1E59-4F9A-9143-D763F6A00E1A}"/>
</file>

<file path=customXml/itemProps2.xml><?xml version="1.0" encoding="utf-8"?>
<ds:datastoreItem xmlns:ds="http://schemas.openxmlformats.org/officeDocument/2006/customXml" ds:itemID="{96BF5DA9-8AAF-49A4-AC59-FB1D671DC09E}"/>
</file>

<file path=customXml/itemProps3.xml><?xml version="1.0" encoding="utf-8"?>
<ds:datastoreItem xmlns:ds="http://schemas.openxmlformats.org/officeDocument/2006/customXml" ds:itemID="{A79E980C-47BB-421A-9AA1-06DA6A3BB57C}"/>
</file>

<file path=docProps/app.xml><?xml version="1.0" encoding="utf-8"?>
<Properties xmlns="http://schemas.openxmlformats.org/officeDocument/2006/extended-properties" xmlns:vt="http://schemas.openxmlformats.org/officeDocument/2006/docPropsVTypes">
  <TotalTime>0</TotalTime>
  <Words>527</Words>
  <Application>Microsoft Macintosh PowerPoint</Application>
  <PresentationFormat>Custom</PresentationFormat>
  <Paragraphs>63</Paragraphs>
  <Slides>11</Slides>
  <Notes>10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Open Sans Light Italics</vt:lpstr>
      <vt:lpstr>Open Sans Bold</vt:lpstr>
      <vt:lpstr>Open Sans Light</vt:lpstr>
      <vt:lpstr>Chewy</vt:lpstr>
      <vt:lpstr>Open Sans</vt:lpstr>
      <vt:lpstr>Chewy Bold</vt:lpstr>
      <vt:lpstr>Calibri</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L5 KS3&amp;4 MH</dc:title>
  <cp:lastModifiedBy>Samia Akram</cp:lastModifiedBy>
  <cp:revision>1</cp:revision>
  <dcterms:created xsi:type="dcterms:W3CDTF">2006-08-16T00:00:00Z</dcterms:created>
  <dcterms:modified xsi:type="dcterms:W3CDTF">2023-09-19T19:54:18Z</dcterms:modified>
  <dc:identifier>DAFClDJxlvg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8385000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