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Open Sans Bold" panose="020B0806030504020204" pitchFamily="34" charset="0"/>
      <p:regular r:id="rId29"/>
      <p:bold r:id="rId30"/>
    </p:embeddedFont>
    <p:embeddedFont>
      <p:font typeface="Open Sans Light" panose="020B0306030504020204" pitchFamily="34" charset="0"/>
      <p:regular r:id="rId31"/>
      <p:italic r:id="rId32"/>
    </p:embeddedFont>
    <p:embeddedFont>
      <p:font typeface="Open Sans Light Bold" panose="020B0806030504020204" pitchFamily="34"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90" autoAdjust="0"/>
  </p:normalViewPr>
  <p:slideViewPr>
    <p:cSldViewPr>
      <p:cViewPr varScale="1">
        <p:scale>
          <a:sx n="70" d="100"/>
          <a:sy n="70" d="100"/>
        </p:scale>
        <p:origin x="84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customXml" Target="../customXml/item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12.10.2023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sp>
        <p:nvSpPr>
          <p:cNvPr id="6" name="TextBox 6"/>
          <p:cNvSpPr txBox="1"/>
          <p:nvPr/>
        </p:nvSpPr>
        <p:spPr>
          <a:xfrm>
            <a:off x="633122" y="673367"/>
            <a:ext cx="17045930" cy="9645750"/>
          </a:xfrm>
          <a:prstGeom prst="rect">
            <a:avLst/>
          </a:prstGeom>
        </p:spPr>
        <p:txBody>
          <a:bodyPr lIns="0" tIns="0" rIns="0" bIns="0" rtlCol="0" anchor="t">
            <a:spAutoFit/>
          </a:bodyPr>
          <a:lstStyle/>
          <a:p>
            <a:pPr algn="ctr">
              <a:lnSpc>
                <a:spcPts val="7338"/>
              </a:lnSpc>
            </a:pPr>
            <a:r>
              <a:rPr lang="en-US" sz="5241">
                <a:solidFill>
                  <a:srgbClr val="000000"/>
                </a:solidFill>
                <a:latin typeface="Open Sans Bold"/>
              </a:rPr>
              <a:t>Lesson 5 - The Role of The UN In Supporting Young People to Support Change. </a:t>
            </a:r>
          </a:p>
          <a:p>
            <a:pPr>
              <a:lnSpc>
                <a:spcPts val="7338"/>
              </a:lnSpc>
            </a:pPr>
            <a:endParaRPr lang="en-US" sz="5241">
              <a:solidFill>
                <a:srgbClr val="000000"/>
              </a:solidFill>
              <a:latin typeface="Open Sans Bold"/>
            </a:endParaRPr>
          </a:p>
          <a:p>
            <a:pPr>
              <a:lnSpc>
                <a:spcPts val="7338"/>
              </a:lnSpc>
            </a:pPr>
            <a:endParaRPr lang="en-US" sz="5241">
              <a:solidFill>
                <a:srgbClr val="000000"/>
              </a:solidFill>
              <a:latin typeface="Open Sans Bold"/>
            </a:endParaRPr>
          </a:p>
          <a:p>
            <a:pPr>
              <a:lnSpc>
                <a:spcPts val="8489"/>
              </a:lnSpc>
            </a:pPr>
            <a:endParaRPr lang="en-US" sz="5241">
              <a:solidFill>
                <a:srgbClr val="000000"/>
              </a:solidFill>
              <a:latin typeface="Open Sans Bold"/>
            </a:endParaRPr>
          </a:p>
          <a:p>
            <a:pPr>
              <a:lnSpc>
                <a:spcPts val="8489"/>
              </a:lnSpc>
            </a:pPr>
            <a:endParaRPr lang="en-US" sz="5241">
              <a:solidFill>
                <a:srgbClr val="000000"/>
              </a:solidFill>
              <a:latin typeface="Open Sans Bold"/>
            </a:endParaRPr>
          </a:p>
          <a:p>
            <a:pPr>
              <a:lnSpc>
                <a:spcPts val="8489"/>
              </a:lnSpc>
            </a:pPr>
            <a:endParaRPr lang="en-US" sz="5241">
              <a:solidFill>
                <a:srgbClr val="000000"/>
              </a:solidFill>
              <a:latin typeface="Open Sans Bold"/>
            </a:endParaRPr>
          </a:p>
          <a:p>
            <a:pPr>
              <a:lnSpc>
                <a:spcPts val="8489"/>
              </a:lnSpc>
            </a:pPr>
            <a:endParaRPr lang="en-US" sz="5241">
              <a:solidFill>
                <a:srgbClr val="000000"/>
              </a:solidFill>
              <a:latin typeface="Open Sans Bold"/>
            </a:endParaRPr>
          </a:p>
          <a:p>
            <a:pPr algn="ctr">
              <a:lnSpc>
                <a:spcPts val="6650"/>
              </a:lnSpc>
            </a:pPr>
            <a:r>
              <a:rPr lang="en-US" sz="4750">
                <a:solidFill>
                  <a:srgbClr val="000000"/>
                </a:solidFill>
                <a:latin typeface="Open Sans Bold"/>
              </a:rPr>
              <a:t>Create Your Own School Agreement. </a:t>
            </a:r>
          </a:p>
          <a:p>
            <a:pPr>
              <a:lnSpc>
                <a:spcPts val="6650"/>
              </a:lnSpc>
            </a:pPr>
            <a:endParaRPr lang="en-US" sz="4750">
              <a:solidFill>
                <a:srgbClr val="000000"/>
              </a:solidFill>
              <a:latin typeface="Open Sans Bold"/>
            </a:endParaRPr>
          </a:p>
        </p:txBody>
      </p:sp>
      <p:sp>
        <p:nvSpPr>
          <p:cNvPr id="7" name="Freeform 7"/>
          <p:cNvSpPr/>
          <p:nvPr/>
        </p:nvSpPr>
        <p:spPr>
          <a:xfrm>
            <a:off x="6417853" y="1547337"/>
            <a:ext cx="5452293" cy="7710963"/>
          </a:xfrm>
          <a:custGeom>
            <a:avLst/>
            <a:gdLst/>
            <a:ahLst/>
            <a:cxnLst/>
            <a:rect l="l" t="t" r="r" b="b"/>
            <a:pathLst>
              <a:path w="5452293" h="7710963">
                <a:moveTo>
                  <a:pt x="0" y="0"/>
                </a:moveTo>
                <a:lnTo>
                  <a:pt x="5452294" y="0"/>
                </a:lnTo>
                <a:lnTo>
                  <a:pt x="5452294" y="7710963"/>
                </a:lnTo>
                <a:lnTo>
                  <a:pt x="0" y="7710963"/>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graphicFrame>
        <p:nvGraphicFramePr>
          <p:cNvPr id="6" name="Table 6"/>
          <p:cNvGraphicFramePr>
            <a:graphicFrameLocks noGrp="1"/>
          </p:cNvGraphicFramePr>
          <p:nvPr/>
        </p:nvGraphicFramePr>
        <p:xfrm>
          <a:off x="1028700" y="751566"/>
          <a:ext cx="15823047" cy="8783868"/>
        </p:xfrm>
        <a:graphic>
          <a:graphicData uri="http://schemas.openxmlformats.org/drawingml/2006/table">
            <a:tbl>
              <a:tblPr/>
              <a:tblGrid>
                <a:gridCol w="8926005">
                  <a:extLst>
                    <a:ext uri="{9D8B030D-6E8A-4147-A177-3AD203B41FA5}">
                      <a16:colId xmlns:a16="http://schemas.microsoft.com/office/drawing/2014/main" val="20000"/>
                    </a:ext>
                  </a:extLst>
                </a:gridCol>
                <a:gridCol w="6897042">
                  <a:extLst>
                    <a:ext uri="{9D8B030D-6E8A-4147-A177-3AD203B41FA5}">
                      <a16:colId xmlns:a16="http://schemas.microsoft.com/office/drawing/2014/main" val="20001"/>
                    </a:ext>
                  </a:extLst>
                </a:gridCol>
              </a:tblGrid>
              <a:tr h="2040563">
                <a:tc>
                  <a:txBody>
                    <a:bodyPr/>
                    <a:lstStyle/>
                    <a:p>
                      <a:pPr algn="l">
                        <a:lnSpc>
                          <a:spcPts val="6719"/>
                        </a:lnSpc>
                        <a:defRPr/>
                      </a:pPr>
                      <a:r>
                        <a:rPr lang="en-US" sz="4800">
                          <a:solidFill>
                            <a:srgbClr val="000000"/>
                          </a:solidFill>
                          <a:latin typeface="Open Sans Light"/>
                        </a:rPr>
                        <a:t>What was the global population in 2015?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6719"/>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9208">
                <a:tc>
                  <a:txBody>
                    <a:bodyPr/>
                    <a:lstStyle/>
                    <a:p>
                      <a:pPr algn="l">
                        <a:lnSpc>
                          <a:spcPts val="6719"/>
                        </a:lnSpc>
                        <a:defRPr/>
                      </a:pPr>
                      <a:r>
                        <a:rPr lang="en-US" sz="4800">
                          <a:solidFill>
                            <a:srgbClr val="000000"/>
                          </a:solidFill>
                          <a:latin typeface="Open Sans Light"/>
                        </a:rPr>
                        <a:t>How much has the global population increased by from 1955 to 2015?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6719"/>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54097">
                <a:tc gridSpan="2">
                  <a:txBody>
                    <a:bodyPr/>
                    <a:lstStyle/>
                    <a:p>
                      <a:pPr algn="l">
                        <a:lnSpc>
                          <a:spcPts val="6719"/>
                        </a:lnSpc>
                        <a:defRPr/>
                      </a:pPr>
                      <a:r>
                        <a:rPr lang="en-US" sz="4800">
                          <a:solidFill>
                            <a:srgbClr val="000000"/>
                          </a:solidFill>
                          <a:latin typeface="Open Sans Light"/>
                        </a:rPr>
                        <a:t>Why can having more people in the world lead to deforestation?</a:t>
                      </a:r>
                      <a:endParaRPr lang="en-US" sz="1100"/>
                    </a:p>
                    <a:p>
                      <a:pPr>
                        <a:lnSpc>
                          <a:spcPts val="6719"/>
                        </a:lnSpc>
                      </a:pPr>
                      <a:endParaRPr lang="en-US" sz="1100"/>
                    </a:p>
                    <a:p>
                      <a:pPr>
                        <a:lnSpc>
                          <a:spcPts val="6719"/>
                        </a:lnSpc>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l">
                        <a:lnSpc>
                          <a:spcPts val="6719"/>
                        </a:lnSpc>
                        <a:defRPr/>
                      </a:pPr>
                      <a:r>
                        <a:rPr lang="en-US" sz="4800">
                          <a:solidFill>
                            <a:srgbClr val="000000"/>
                          </a:solidFill>
                          <a:latin typeface="Open Sans Light"/>
                        </a:rPr>
                        <a:t>Why can having more people in the world lead to deforestation?</a:t>
                      </a:r>
                      <a:endParaRPr lang="en-US" sz="1100"/>
                    </a:p>
                    <a:p>
                      <a:pPr>
                        <a:lnSpc>
                          <a:spcPts val="6719"/>
                        </a:lnSpc>
                      </a:pPr>
                      <a:endParaRPr lang="en-US" sz="1100"/>
                    </a:p>
                    <a:p>
                      <a:pPr>
                        <a:lnSpc>
                          <a:spcPts val="6719"/>
                        </a:lnSpc>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graphicFrame>
        <p:nvGraphicFramePr>
          <p:cNvPr id="6" name="Table 6"/>
          <p:cNvGraphicFramePr>
            <a:graphicFrameLocks noGrp="1"/>
          </p:cNvGraphicFramePr>
          <p:nvPr/>
        </p:nvGraphicFramePr>
        <p:xfrm>
          <a:off x="786851" y="618484"/>
          <a:ext cx="16738471" cy="8639816"/>
        </p:xfrm>
        <a:graphic>
          <a:graphicData uri="http://schemas.openxmlformats.org/drawingml/2006/table">
            <a:tbl>
              <a:tblPr/>
              <a:tblGrid>
                <a:gridCol w="16738471">
                  <a:extLst>
                    <a:ext uri="{9D8B030D-6E8A-4147-A177-3AD203B41FA5}">
                      <a16:colId xmlns:a16="http://schemas.microsoft.com/office/drawing/2014/main" val="20000"/>
                    </a:ext>
                  </a:extLst>
                </a:gridCol>
              </a:tblGrid>
              <a:tr h="4586581">
                <a:tc>
                  <a:txBody>
                    <a:bodyPr/>
                    <a:lstStyle/>
                    <a:p>
                      <a:pPr algn="l">
                        <a:lnSpc>
                          <a:spcPts val="6719"/>
                        </a:lnSpc>
                        <a:defRPr/>
                      </a:pPr>
                      <a:r>
                        <a:rPr lang="en-US" sz="4800">
                          <a:solidFill>
                            <a:srgbClr val="000000"/>
                          </a:solidFill>
                          <a:latin typeface="Open Sans Light"/>
                        </a:rPr>
                        <a:t>Why can having more people in the world lead to higher CO2 emissions?</a:t>
                      </a:r>
                      <a:endParaRPr lang="en-US" sz="1100"/>
                    </a:p>
                    <a:p>
                      <a:pPr>
                        <a:lnSpc>
                          <a:spcPts val="6719"/>
                        </a:lnSpc>
                      </a:pPr>
                      <a:endParaRPr lang="en-US" sz="1100"/>
                    </a:p>
                    <a:p>
                      <a:pPr>
                        <a:lnSpc>
                          <a:spcPts val="6719"/>
                        </a:lnSpc>
                      </a:pPr>
                      <a:endParaRPr lang="en-US" sz="1100"/>
                    </a:p>
                    <a:p>
                      <a:pPr>
                        <a:lnSpc>
                          <a:spcPts val="6719"/>
                        </a:lnSpc>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53235">
                <a:tc>
                  <a:txBody>
                    <a:bodyPr/>
                    <a:lstStyle/>
                    <a:p>
                      <a:pPr algn="l">
                        <a:lnSpc>
                          <a:spcPts val="6719"/>
                        </a:lnSpc>
                        <a:defRPr/>
                      </a:pPr>
                      <a:r>
                        <a:rPr lang="en-US" sz="4800">
                          <a:solidFill>
                            <a:srgbClr val="000000"/>
                          </a:solidFill>
                          <a:latin typeface="Open Sans Light"/>
                        </a:rPr>
                        <a:t>How do scientists believe that CO2 emissions contribute to climate change?</a:t>
                      </a:r>
                      <a:endParaRPr lang="en-US" sz="1100"/>
                    </a:p>
                    <a:p>
                      <a:pPr>
                        <a:lnSpc>
                          <a:spcPts val="6719"/>
                        </a:lnSpc>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sp>
        <p:nvSpPr>
          <p:cNvPr id="6" name="TextBox 6"/>
          <p:cNvSpPr txBox="1"/>
          <p:nvPr/>
        </p:nvSpPr>
        <p:spPr>
          <a:xfrm>
            <a:off x="5285082" y="3578490"/>
            <a:ext cx="6860977" cy="2057400"/>
          </a:xfrm>
          <a:prstGeom prst="rect">
            <a:avLst/>
          </a:prstGeom>
        </p:spPr>
        <p:txBody>
          <a:bodyPr lIns="0" tIns="0" rIns="0" bIns="0" rtlCol="0" anchor="t">
            <a:spAutoFit/>
          </a:bodyPr>
          <a:lstStyle/>
          <a:p>
            <a:pPr algn="ctr">
              <a:lnSpc>
                <a:spcPts val="16800"/>
              </a:lnSpc>
              <a:spcBef>
                <a:spcPct val="0"/>
              </a:spcBef>
            </a:pPr>
            <a:r>
              <a:rPr lang="en-US" sz="12000">
                <a:solidFill>
                  <a:srgbClr val="000000"/>
                </a:solidFill>
                <a:latin typeface="Open Sans Light Bold"/>
              </a:rPr>
              <a:t>Answers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graphicFrame>
        <p:nvGraphicFramePr>
          <p:cNvPr id="6" name="Table 6"/>
          <p:cNvGraphicFramePr>
            <a:graphicFrameLocks noGrp="1"/>
          </p:cNvGraphicFramePr>
          <p:nvPr/>
        </p:nvGraphicFramePr>
        <p:xfrm>
          <a:off x="251444" y="723968"/>
          <a:ext cx="17785111" cy="8839065"/>
        </p:xfrm>
        <a:graphic>
          <a:graphicData uri="http://schemas.openxmlformats.org/drawingml/2006/table">
            <a:tbl>
              <a:tblPr/>
              <a:tblGrid>
                <a:gridCol w="10032833">
                  <a:extLst>
                    <a:ext uri="{9D8B030D-6E8A-4147-A177-3AD203B41FA5}">
                      <a16:colId xmlns:a16="http://schemas.microsoft.com/office/drawing/2014/main" val="20000"/>
                    </a:ext>
                  </a:extLst>
                </a:gridCol>
                <a:gridCol w="7752278">
                  <a:extLst>
                    <a:ext uri="{9D8B030D-6E8A-4147-A177-3AD203B41FA5}">
                      <a16:colId xmlns:a16="http://schemas.microsoft.com/office/drawing/2014/main" val="20001"/>
                    </a:ext>
                  </a:extLst>
                </a:gridCol>
              </a:tblGrid>
              <a:tr h="1907640">
                <a:tc>
                  <a:txBody>
                    <a:bodyPr/>
                    <a:lstStyle/>
                    <a:p>
                      <a:pPr algn="l">
                        <a:lnSpc>
                          <a:spcPts val="5880"/>
                        </a:lnSpc>
                        <a:defRPr/>
                      </a:pPr>
                      <a:r>
                        <a:rPr lang="en-US" sz="4200">
                          <a:solidFill>
                            <a:srgbClr val="000000"/>
                          </a:solidFill>
                          <a:latin typeface="Open Sans Light"/>
                        </a:rPr>
                        <a:t>What was the global population in 2015?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5880"/>
                        </a:lnSpc>
                        <a:defRPr/>
                      </a:pPr>
                      <a:r>
                        <a:rPr lang="en-US" sz="4200">
                          <a:solidFill>
                            <a:srgbClr val="000000"/>
                          </a:solidFill>
                          <a:latin typeface="Open Sans Light Bold"/>
                        </a:rPr>
                        <a:t>Approximately 7.4 billion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86676">
                <a:tc>
                  <a:txBody>
                    <a:bodyPr/>
                    <a:lstStyle/>
                    <a:p>
                      <a:pPr algn="l">
                        <a:lnSpc>
                          <a:spcPts val="5880"/>
                        </a:lnSpc>
                        <a:defRPr/>
                      </a:pPr>
                      <a:r>
                        <a:rPr lang="en-US" sz="4200">
                          <a:solidFill>
                            <a:srgbClr val="000000"/>
                          </a:solidFill>
                          <a:latin typeface="Open Sans Light"/>
                        </a:rPr>
                        <a:t>How much has the global population increased by from 1955 to 2015?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5880"/>
                        </a:lnSpc>
                        <a:defRPr/>
                      </a:pPr>
                      <a:r>
                        <a:rPr lang="en-US" sz="4200">
                          <a:solidFill>
                            <a:srgbClr val="000000"/>
                          </a:solidFill>
                          <a:latin typeface="Open Sans Light Bold"/>
                        </a:rPr>
                        <a:t>Approximately 4.6 billion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44749">
                <a:tc gridSpan="2">
                  <a:txBody>
                    <a:bodyPr/>
                    <a:lstStyle/>
                    <a:p>
                      <a:pPr algn="l">
                        <a:lnSpc>
                          <a:spcPts val="5880"/>
                        </a:lnSpc>
                        <a:defRPr/>
                      </a:pPr>
                      <a:r>
                        <a:rPr lang="en-US" sz="4200">
                          <a:solidFill>
                            <a:srgbClr val="000000"/>
                          </a:solidFill>
                          <a:latin typeface="Open Sans Light"/>
                        </a:rPr>
                        <a:t>Why can having more people in the world lead to deforestation?</a:t>
                      </a:r>
                      <a:endParaRPr lang="en-US" sz="1100"/>
                    </a:p>
                    <a:p>
                      <a:pPr>
                        <a:lnSpc>
                          <a:spcPts val="5880"/>
                        </a:lnSpc>
                      </a:pPr>
                      <a:endParaRPr lang="en-US" sz="1100"/>
                    </a:p>
                    <a:p>
                      <a:pPr>
                        <a:lnSpc>
                          <a:spcPts val="5880"/>
                        </a:lnSpc>
                      </a:pPr>
                      <a:r>
                        <a:rPr lang="en-US" sz="4200">
                          <a:solidFill>
                            <a:srgbClr val="000000"/>
                          </a:solidFill>
                          <a:latin typeface="Open Sans Light Bold"/>
                        </a:rPr>
                        <a:t>The land is needed for people to live on and to produce the things they need (eg to farm food)</a:t>
                      </a:r>
                    </a:p>
                    <a:p>
                      <a:pPr>
                        <a:lnSpc>
                          <a:spcPts val="5880"/>
                        </a:lnSpc>
                      </a:pPr>
                      <a:r>
                        <a:rPr lang="en-US" sz="4200">
                          <a:solidFill>
                            <a:srgbClr val="000000"/>
                          </a:solidFill>
                          <a:latin typeface="Open Sans Light Bold"/>
                        </a:rPr>
                        <a:t>The wood is needed as fuel or as a material to build products</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l">
                        <a:lnSpc>
                          <a:spcPts val="5880"/>
                        </a:lnSpc>
                        <a:defRPr/>
                      </a:pPr>
                      <a:r>
                        <a:rPr lang="en-US" sz="4200">
                          <a:solidFill>
                            <a:srgbClr val="000000"/>
                          </a:solidFill>
                          <a:latin typeface="Open Sans Light"/>
                        </a:rPr>
                        <a:t>Why can having more people in the world lead to deforestation?</a:t>
                      </a:r>
                      <a:endParaRPr lang="en-US" sz="1100"/>
                    </a:p>
                    <a:p>
                      <a:pPr>
                        <a:lnSpc>
                          <a:spcPts val="5880"/>
                        </a:lnSpc>
                      </a:pPr>
                      <a:endParaRPr lang="en-US" sz="1100"/>
                    </a:p>
                    <a:p>
                      <a:pPr>
                        <a:lnSpc>
                          <a:spcPts val="5880"/>
                        </a:lnSpc>
                      </a:pPr>
                      <a:r>
                        <a:rPr lang="en-US" sz="4200">
                          <a:solidFill>
                            <a:srgbClr val="000000"/>
                          </a:solidFill>
                          <a:latin typeface="Open Sans Light Bold"/>
                        </a:rPr>
                        <a:t>The land is needed for people to live on and to produce the things they need (eg to farm food)</a:t>
                      </a:r>
                    </a:p>
                    <a:p>
                      <a:pPr>
                        <a:lnSpc>
                          <a:spcPts val="5880"/>
                        </a:lnSpc>
                      </a:pPr>
                      <a:r>
                        <a:rPr lang="en-US" sz="4200">
                          <a:solidFill>
                            <a:srgbClr val="000000"/>
                          </a:solidFill>
                          <a:latin typeface="Open Sans Light Bold"/>
                        </a:rPr>
                        <a:t>The wood is needed as fuel or as a material to build products</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graphicFrame>
        <p:nvGraphicFramePr>
          <p:cNvPr id="6" name="Table 6"/>
          <p:cNvGraphicFramePr>
            <a:graphicFrameLocks noGrp="1"/>
          </p:cNvGraphicFramePr>
          <p:nvPr/>
        </p:nvGraphicFramePr>
        <p:xfrm>
          <a:off x="526437" y="618484"/>
          <a:ext cx="17226748" cy="8639816"/>
        </p:xfrm>
        <a:graphic>
          <a:graphicData uri="http://schemas.openxmlformats.org/drawingml/2006/table">
            <a:tbl>
              <a:tblPr/>
              <a:tblGrid>
                <a:gridCol w="17226748">
                  <a:extLst>
                    <a:ext uri="{9D8B030D-6E8A-4147-A177-3AD203B41FA5}">
                      <a16:colId xmlns:a16="http://schemas.microsoft.com/office/drawing/2014/main" val="20000"/>
                    </a:ext>
                  </a:extLst>
                </a:gridCol>
              </a:tblGrid>
              <a:tr h="4586581">
                <a:tc>
                  <a:txBody>
                    <a:bodyPr/>
                    <a:lstStyle/>
                    <a:p>
                      <a:pPr algn="l">
                        <a:lnSpc>
                          <a:spcPts val="6719"/>
                        </a:lnSpc>
                        <a:defRPr/>
                      </a:pPr>
                      <a:r>
                        <a:rPr lang="en-US" sz="4800">
                          <a:solidFill>
                            <a:srgbClr val="000000"/>
                          </a:solidFill>
                          <a:latin typeface="Open Sans Light"/>
                        </a:rPr>
                        <a:t>Why can having more people in the world lead to higher CO2 emissions?</a:t>
                      </a:r>
                      <a:endParaRPr lang="en-US" sz="1100"/>
                    </a:p>
                    <a:p>
                      <a:pPr marL="777246" lvl="1" indent="-388623">
                        <a:lnSpc>
                          <a:spcPts val="5040"/>
                        </a:lnSpc>
                        <a:buFont typeface="Arial"/>
                        <a:buChar char="•"/>
                      </a:pPr>
                      <a:r>
                        <a:rPr lang="en-US" sz="3600">
                          <a:solidFill>
                            <a:srgbClr val="000000"/>
                          </a:solidFill>
                          <a:latin typeface="Open Sans Light Bold"/>
                        </a:rPr>
                        <a:t>People use fuel that creates carbon dioxide</a:t>
                      </a:r>
                    </a:p>
                    <a:p>
                      <a:pPr marL="777246" lvl="1" indent="-388623">
                        <a:lnSpc>
                          <a:spcPts val="5040"/>
                        </a:lnSpc>
                        <a:buFont typeface="Arial"/>
                        <a:buChar char="•"/>
                      </a:pPr>
                      <a:r>
                        <a:rPr lang="en-US" sz="3600">
                          <a:solidFill>
                            <a:srgbClr val="000000"/>
                          </a:solidFill>
                          <a:latin typeface="Open Sans Light Bold"/>
                        </a:rPr>
                        <a:t>People also take in oxygen and breathe out carbon dioxide</a:t>
                      </a:r>
                    </a:p>
                    <a:p>
                      <a:pPr marL="777246" lvl="1" indent="-388623">
                        <a:lnSpc>
                          <a:spcPts val="5040"/>
                        </a:lnSpc>
                        <a:buFont typeface="Arial"/>
                        <a:buChar char="•"/>
                      </a:pPr>
                      <a:r>
                        <a:rPr lang="en-US" sz="3600">
                          <a:solidFill>
                            <a:srgbClr val="000000"/>
                          </a:solidFill>
                          <a:latin typeface="Open Sans Light Bold"/>
                        </a:rPr>
                        <a:t>Making food for people to eat almost always involves processes that release carbon dioxide into the atmosphere</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53235">
                <a:tc>
                  <a:txBody>
                    <a:bodyPr/>
                    <a:lstStyle/>
                    <a:p>
                      <a:pPr algn="l">
                        <a:lnSpc>
                          <a:spcPts val="6719"/>
                        </a:lnSpc>
                        <a:defRPr/>
                      </a:pPr>
                      <a:r>
                        <a:rPr lang="en-US" sz="4800">
                          <a:solidFill>
                            <a:srgbClr val="000000"/>
                          </a:solidFill>
                          <a:latin typeface="Open Sans Light"/>
                        </a:rPr>
                        <a:t>How do scientists believe that CO2 emissions contribute to climate change?</a:t>
                      </a:r>
                      <a:endParaRPr lang="en-US" sz="1100"/>
                    </a:p>
                    <a:p>
                      <a:pPr algn="just">
                        <a:lnSpc>
                          <a:spcPts val="4620"/>
                        </a:lnSpc>
                      </a:pPr>
                      <a:r>
                        <a:rPr lang="en-US" sz="3300">
                          <a:solidFill>
                            <a:srgbClr val="000000"/>
                          </a:solidFill>
                          <a:latin typeface="Open Sans Light Bold"/>
                        </a:rPr>
                        <a:t>Carbon dioxide is a greenhouse gas. This means that carbon dioxide creates a barrier in the atmosphere that traps the sun’s rays close to the Earth. This heats the Earth’s overall temperature, contributing to global warming.</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sp>
        <p:nvSpPr>
          <p:cNvPr id="6" name="TextBox 6"/>
          <p:cNvSpPr txBox="1"/>
          <p:nvPr/>
        </p:nvSpPr>
        <p:spPr>
          <a:xfrm>
            <a:off x="508061" y="502106"/>
            <a:ext cx="17271877" cy="9135030"/>
          </a:xfrm>
          <a:prstGeom prst="rect">
            <a:avLst/>
          </a:prstGeom>
        </p:spPr>
        <p:txBody>
          <a:bodyPr lIns="0" tIns="0" rIns="0" bIns="0" rtlCol="0" anchor="t">
            <a:spAutoFit/>
          </a:bodyPr>
          <a:lstStyle/>
          <a:p>
            <a:pPr>
              <a:lnSpc>
                <a:spcPts val="3644"/>
              </a:lnSpc>
              <a:spcBef>
                <a:spcPct val="0"/>
              </a:spcBef>
            </a:pPr>
            <a:r>
              <a:rPr lang="en-US" sz="2603">
                <a:solidFill>
                  <a:srgbClr val="000000"/>
                </a:solidFill>
                <a:latin typeface="Open Sans Light Bold"/>
              </a:rPr>
              <a:t>What role does the UN allow young people to play in making a change?</a:t>
            </a:r>
          </a:p>
          <a:p>
            <a:pPr>
              <a:lnSpc>
                <a:spcPts val="3644"/>
              </a:lnSpc>
              <a:spcBef>
                <a:spcPct val="0"/>
              </a:spcBef>
            </a:pPr>
            <a:endParaRPr lang="en-US" sz="2603">
              <a:solidFill>
                <a:srgbClr val="000000"/>
              </a:solidFill>
              <a:latin typeface="Open Sans Light Bold"/>
            </a:endParaRPr>
          </a:p>
          <a:p>
            <a:pPr>
              <a:lnSpc>
                <a:spcPts val="3644"/>
              </a:lnSpc>
              <a:spcBef>
                <a:spcPct val="0"/>
              </a:spcBef>
            </a:pPr>
            <a:r>
              <a:rPr lang="en-US" sz="2603">
                <a:solidFill>
                  <a:srgbClr val="000000"/>
                </a:solidFill>
                <a:latin typeface="Open Sans Light Bold"/>
              </a:rPr>
              <a:t>What is the role of the UN in supporting climate change?</a:t>
            </a:r>
          </a:p>
          <a:p>
            <a:pPr>
              <a:lnSpc>
                <a:spcPts val="3644"/>
              </a:lnSpc>
              <a:spcBef>
                <a:spcPct val="0"/>
              </a:spcBef>
            </a:pPr>
            <a:endParaRPr lang="en-US" sz="2603">
              <a:solidFill>
                <a:srgbClr val="000000"/>
              </a:solidFill>
              <a:latin typeface="Open Sans Light Bold"/>
            </a:endParaRPr>
          </a:p>
          <a:p>
            <a:pPr>
              <a:lnSpc>
                <a:spcPts val="3644"/>
              </a:lnSpc>
              <a:spcBef>
                <a:spcPct val="0"/>
              </a:spcBef>
            </a:pPr>
            <a:r>
              <a:rPr lang="en-US" sz="2603">
                <a:solidFill>
                  <a:srgbClr val="000000"/>
                </a:solidFill>
                <a:latin typeface="Open Sans Light Bold"/>
              </a:rPr>
              <a:t>Goal 13 focuses on climate action</a:t>
            </a:r>
            <a:r>
              <a:rPr lang="en-US" sz="2603">
                <a:solidFill>
                  <a:srgbClr val="000000"/>
                </a:solidFill>
                <a:latin typeface="Open Sans Light"/>
              </a:rPr>
              <a:t>. There are a number of other goals that relate. </a:t>
            </a:r>
          </a:p>
          <a:p>
            <a:pPr>
              <a:lnSpc>
                <a:spcPts val="3644"/>
              </a:lnSpc>
              <a:spcBef>
                <a:spcPct val="0"/>
              </a:spcBef>
            </a:pPr>
            <a:endParaRPr lang="en-US" sz="2603">
              <a:solidFill>
                <a:srgbClr val="000000"/>
              </a:solidFill>
              <a:latin typeface="Open Sans Light"/>
            </a:endParaRPr>
          </a:p>
          <a:p>
            <a:pPr>
              <a:lnSpc>
                <a:spcPts val="3644"/>
              </a:lnSpc>
              <a:spcBef>
                <a:spcPct val="0"/>
              </a:spcBef>
            </a:pPr>
            <a:r>
              <a:rPr lang="en-US" sz="2603">
                <a:solidFill>
                  <a:srgbClr val="000000"/>
                </a:solidFill>
                <a:latin typeface="Open Sans Light Bold"/>
              </a:rPr>
              <a:t>Sustainable Development Goal 13</a:t>
            </a:r>
            <a:r>
              <a:rPr lang="en-US" sz="2603">
                <a:solidFill>
                  <a:srgbClr val="000000"/>
                </a:solidFill>
                <a:latin typeface="Open Sans Light"/>
              </a:rPr>
              <a:t> aims to “take urgent action to combat climate change and its impact” while acknowledging that the United Nations Framework Convention on Climate Change is the primary international, intergovernmental forum for negotiating the global response to climate change.</a:t>
            </a:r>
          </a:p>
          <a:p>
            <a:pPr>
              <a:lnSpc>
                <a:spcPts val="3644"/>
              </a:lnSpc>
              <a:spcBef>
                <a:spcPct val="0"/>
              </a:spcBef>
            </a:pPr>
            <a:endParaRPr lang="en-US" sz="2603">
              <a:solidFill>
                <a:srgbClr val="000000"/>
              </a:solidFill>
              <a:latin typeface="Open Sans Light"/>
            </a:endParaRPr>
          </a:p>
          <a:p>
            <a:pPr>
              <a:lnSpc>
                <a:spcPts val="3644"/>
              </a:lnSpc>
              <a:spcBef>
                <a:spcPct val="0"/>
              </a:spcBef>
            </a:pPr>
            <a:r>
              <a:rPr lang="en-US" sz="2603">
                <a:solidFill>
                  <a:srgbClr val="000000"/>
                </a:solidFill>
                <a:latin typeface="Open Sans Light Bold"/>
              </a:rPr>
              <a:t>Target13.3</a:t>
            </a:r>
          </a:p>
          <a:p>
            <a:pPr>
              <a:lnSpc>
                <a:spcPts val="3644"/>
              </a:lnSpc>
              <a:spcBef>
                <a:spcPct val="0"/>
              </a:spcBef>
            </a:pPr>
            <a:r>
              <a:rPr lang="en-US" sz="2603">
                <a:solidFill>
                  <a:srgbClr val="000000"/>
                </a:solidFill>
                <a:latin typeface="Open Sans Light"/>
              </a:rPr>
              <a:t>Improve education, awareness-raising and human and institutional capacity on climate change mitigation, adaptation, impact reduction and early warning.</a:t>
            </a:r>
          </a:p>
          <a:p>
            <a:pPr>
              <a:lnSpc>
                <a:spcPts val="3644"/>
              </a:lnSpc>
              <a:spcBef>
                <a:spcPct val="0"/>
              </a:spcBef>
            </a:pPr>
            <a:endParaRPr lang="en-US" sz="2603">
              <a:solidFill>
                <a:srgbClr val="000000"/>
              </a:solidFill>
              <a:latin typeface="Open Sans Light"/>
            </a:endParaRPr>
          </a:p>
          <a:p>
            <a:pPr>
              <a:lnSpc>
                <a:spcPts val="3644"/>
              </a:lnSpc>
              <a:spcBef>
                <a:spcPct val="0"/>
              </a:spcBef>
            </a:pPr>
            <a:r>
              <a:rPr lang="en-US" sz="2603">
                <a:solidFill>
                  <a:srgbClr val="000000"/>
                </a:solidFill>
                <a:latin typeface="Open Sans Light Bold"/>
              </a:rPr>
              <a:t>13.3.1</a:t>
            </a:r>
          </a:p>
          <a:p>
            <a:pPr>
              <a:lnSpc>
                <a:spcPts val="3644"/>
              </a:lnSpc>
              <a:spcBef>
                <a:spcPct val="0"/>
              </a:spcBef>
            </a:pPr>
            <a:r>
              <a:rPr lang="en-US" sz="2603">
                <a:solidFill>
                  <a:srgbClr val="000000"/>
                </a:solidFill>
                <a:latin typeface="Open Sans Light"/>
              </a:rPr>
              <a:t>The extent to which (i) global citizenship education and (ii) education for sustainable development are mainstreamed in (a) national education policies; (b) curricula; (c) teacher education, and (d) student assessment</a:t>
            </a:r>
          </a:p>
          <a:p>
            <a:pPr>
              <a:lnSpc>
                <a:spcPts val="3644"/>
              </a:lnSpc>
              <a:spcBef>
                <a:spcPct val="0"/>
              </a:spcBef>
            </a:pPr>
            <a:endParaRPr lang="en-US" sz="2603">
              <a:solidFill>
                <a:srgbClr val="000000"/>
              </a:solidFill>
              <a:latin typeface="Open Sans Light"/>
            </a:endParaRPr>
          </a:p>
          <a:p>
            <a:pPr>
              <a:lnSpc>
                <a:spcPts val="3644"/>
              </a:lnSpc>
              <a:spcBef>
                <a:spcPct val="0"/>
              </a:spcBef>
            </a:pPr>
            <a:r>
              <a:rPr lang="en-US" sz="2603">
                <a:solidFill>
                  <a:srgbClr val="000000"/>
                </a:solidFill>
                <a:latin typeface="Open Sans Light"/>
              </a:rPr>
              <a:t>Pupils to investigate the agreement by all UN countries and develop their own goals for the school to enforce change supporting climate change.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sp>
        <p:nvSpPr>
          <p:cNvPr id="6" name="TextBox 6"/>
          <p:cNvSpPr txBox="1"/>
          <p:nvPr/>
        </p:nvSpPr>
        <p:spPr>
          <a:xfrm>
            <a:off x="510571" y="426719"/>
            <a:ext cx="17291032" cy="9860281"/>
          </a:xfrm>
          <a:prstGeom prst="rect">
            <a:avLst/>
          </a:prstGeom>
        </p:spPr>
        <p:txBody>
          <a:bodyPr lIns="0" tIns="0" rIns="0" bIns="0" rtlCol="0" anchor="t">
            <a:spAutoFit/>
          </a:bodyPr>
          <a:lstStyle/>
          <a:p>
            <a:pPr>
              <a:lnSpc>
                <a:spcPts val="4619"/>
              </a:lnSpc>
            </a:pPr>
            <a:r>
              <a:rPr lang="en-US" sz="3299">
                <a:solidFill>
                  <a:srgbClr val="000000"/>
                </a:solidFill>
                <a:latin typeface="Open Sans Light"/>
              </a:rPr>
              <a:t>Environmental laws and regulations. Students can research UK laws and regulations – such as</a:t>
            </a:r>
          </a:p>
          <a:p>
            <a:pPr marL="712460" lvl="1" indent="-356230">
              <a:lnSpc>
                <a:spcPts val="4619"/>
              </a:lnSpc>
              <a:buFont typeface="Arial"/>
              <a:buChar char="•"/>
            </a:pPr>
            <a:r>
              <a:rPr lang="en-US" sz="3299">
                <a:solidFill>
                  <a:srgbClr val="000000"/>
                </a:solidFill>
                <a:latin typeface="Open Sans Light"/>
              </a:rPr>
              <a:t>the Environmental Protection Act (1990)</a:t>
            </a:r>
          </a:p>
          <a:p>
            <a:pPr marL="712460" lvl="1" indent="-356230">
              <a:lnSpc>
                <a:spcPts val="4619"/>
              </a:lnSpc>
              <a:buFont typeface="Arial"/>
              <a:buChar char="•"/>
            </a:pPr>
            <a:r>
              <a:rPr lang="en-US" sz="3299">
                <a:solidFill>
                  <a:srgbClr val="000000"/>
                </a:solidFill>
                <a:latin typeface="Open Sans Light"/>
              </a:rPr>
              <a:t>the Energy Acts (2008, 2010 and 2011) </a:t>
            </a:r>
          </a:p>
          <a:p>
            <a:pPr marL="712460" lvl="1" indent="-356230">
              <a:lnSpc>
                <a:spcPts val="4619"/>
              </a:lnSpc>
              <a:buFont typeface="Arial"/>
              <a:buChar char="•"/>
            </a:pPr>
            <a:r>
              <a:rPr lang="en-US" sz="3299">
                <a:solidFill>
                  <a:srgbClr val="000000"/>
                </a:solidFill>
                <a:latin typeface="Open Sans Light"/>
              </a:rPr>
              <a:t>the Wildlife and Countryside Act (1981) </a:t>
            </a:r>
          </a:p>
          <a:p>
            <a:pPr>
              <a:lnSpc>
                <a:spcPts val="4619"/>
              </a:lnSpc>
              <a:spcBef>
                <a:spcPct val="0"/>
              </a:spcBef>
            </a:pPr>
            <a:endParaRPr lang="en-US" sz="3299">
              <a:solidFill>
                <a:srgbClr val="000000"/>
              </a:solidFill>
              <a:latin typeface="Open Sans Light"/>
            </a:endParaRPr>
          </a:p>
          <a:p>
            <a:pPr>
              <a:lnSpc>
                <a:spcPts val="4619"/>
              </a:lnSpc>
              <a:spcBef>
                <a:spcPct val="0"/>
              </a:spcBef>
            </a:pPr>
            <a:r>
              <a:rPr lang="en-US" sz="3299">
                <a:solidFill>
                  <a:srgbClr val="000000"/>
                </a:solidFill>
                <a:latin typeface="Open Sans Light"/>
              </a:rPr>
              <a:t>Pupils can investigate the environmental issues behind their development, the effects they have had and the ways that they are implemented by the Government.</a:t>
            </a:r>
          </a:p>
          <a:p>
            <a:pPr>
              <a:lnSpc>
                <a:spcPts val="4619"/>
              </a:lnSpc>
              <a:spcBef>
                <a:spcPct val="0"/>
              </a:spcBef>
            </a:pPr>
            <a:endParaRPr lang="en-US" sz="3299">
              <a:solidFill>
                <a:srgbClr val="000000"/>
              </a:solidFill>
              <a:latin typeface="Open Sans Light"/>
            </a:endParaRPr>
          </a:p>
          <a:p>
            <a:pPr>
              <a:lnSpc>
                <a:spcPts val="4619"/>
              </a:lnSpc>
              <a:spcBef>
                <a:spcPct val="0"/>
              </a:spcBef>
            </a:pPr>
            <a:r>
              <a:rPr lang="en-US" sz="3299">
                <a:solidFill>
                  <a:srgbClr val="000000"/>
                </a:solidFill>
                <a:latin typeface="Open Sans Light"/>
              </a:rPr>
              <a:t>Students can find out about environmental EU Directives:</a:t>
            </a:r>
          </a:p>
          <a:p>
            <a:pPr marL="712460" lvl="1" indent="-356230">
              <a:lnSpc>
                <a:spcPts val="4619"/>
              </a:lnSpc>
              <a:buFont typeface="Arial"/>
              <a:buChar char="•"/>
            </a:pPr>
            <a:r>
              <a:rPr lang="en-US" sz="3299">
                <a:solidFill>
                  <a:srgbClr val="000000"/>
                </a:solidFill>
                <a:latin typeface="Open Sans Light"/>
              </a:rPr>
              <a:t>the Habitats and Birds Directives,</a:t>
            </a:r>
          </a:p>
          <a:p>
            <a:pPr marL="712460" lvl="1" indent="-356230">
              <a:lnSpc>
                <a:spcPts val="4619"/>
              </a:lnSpc>
              <a:buFont typeface="Arial"/>
              <a:buChar char="•"/>
            </a:pPr>
            <a:r>
              <a:rPr lang="en-US" sz="3299">
                <a:solidFill>
                  <a:srgbClr val="000000"/>
                </a:solidFill>
                <a:latin typeface="Open Sans Light"/>
              </a:rPr>
              <a:t>the Invasive Species Directive)  </a:t>
            </a:r>
          </a:p>
          <a:p>
            <a:pPr marL="712460" lvl="1" indent="-356230">
              <a:lnSpc>
                <a:spcPts val="4619"/>
              </a:lnSpc>
              <a:buFont typeface="Arial"/>
              <a:buChar char="•"/>
            </a:pPr>
            <a:r>
              <a:rPr lang="en-US" sz="3299">
                <a:solidFill>
                  <a:srgbClr val="000000"/>
                </a:solidFill>
                <a:latin typeface="Open Sans Light"/>
              </a:rPr>
              <a:t>the International agreements  Kyoto Protocol, </a:t>
            </a:r>
          </a:p>
          <a:p>
            <a:pPr marL="712460" lvl="1" indent="-356230">
              <a:lnSpc>
                <a:spcPts val="4619"/>
              </a:lnSpc>
              <a:buFont typeface="Arial"/>
              <a:buChar char="•"/>
            </a:pPr>
            <a:r>
              <a:rPr lang="en-US" sz="3299">
                <a:solidFill>
                  <a:srgbClr val="000000"/>
                </a:solidFill>
                <a:latin typeface="Open Sans Light"/>
              </a:rPr>
              <a:t>the Paris Climate change agreement, the CITES treaty about trade in endangered species, </a:t>
            </a:r>
          </a:p>
          <a:p>
            <a:pPr marL="712460" lvl="1" indent="-356230">
              <a:lnSpc>
                <a:spcPts val="4619"/>
              </a:lnSpc>
              <a:buFont typeface="Arial"/>
              <a:buChar char="•"/>
            </a:pPr>
            <a:r>
              <a:rPr lang="en-US" sz="3299">
                <a:solidFill>
                  <a:srgbClr val="000000"/>
                </a:solidFill>
                <a:latin typeface="Open Sans Light"/>
              </a:rPr>
              <a:t>the UN Sustainable Development Goals).</a:t>
            </a:r>
          </a:p>
          <a:p>
            <a:pPr>
              <a:lnSpc>
                <a:spcPts val="4619"/>
              </a:lnSpc>
              <a:spcBef>
                <a:spcPct val="0"/>
              </a:spcBef>
            </a:pPr>
            <a:endParaRPr lang="en-US" sz="3299">
              <a:solidFill>
                <a:srgbClr val="000000"/>
              </a:solidFill>
              <a:latin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sp>
        <p:nvSpPr>
          <p:cNvPr id="6" name="TextBox 6"/>
          <p:cNvSpPr txBox="1"/>
          <p:nvPr/>
        </p:nvSpPr>
        <p:spPr>
          <a:xfrm>
            <a:off x="682910" y="942975"/>
            <a:ext cx="16922180" cy="8045154"/>
          </a:xfrm>
          <a:prstGeom prst="rect">
            <a:avLst/>
          </a:prstGeom>
        </p:spPr>
        <p:txBody>
          <a:bodyPr lIns="0" tIns="0" rIns="0" bIns="0" rtlCol="0" anchor="t">
            <a:spAutoFit/>
          </a:bodyPr>
          <a:lstStyle/>
          <a:p>
            <a:pPr algn="ctr">
              <a:lnSpc>
                <a:spcPts val="6859"/>
              </a:lnSpc>
              <a:spcBef>
                <a:spcPct val="0"/>
              </a:spcBef>
            </a:pPr>
            <a:r>
              <a:rPr lang="en-US" sz="4899">
                <a:solidFill>
                  <a:srgbClr val="000000"/>
                </a:solidFill>
                <a:latin typeface="Open Sans Light"/>
              </a:rPr>
              <a:t>Look at NGOs (non-governmental organisations, such as charities) who lobby and advise governments and companies. </a:t>
            </a:r>
          </a:p>
          <a:p>
            <a:pPr algn="ctr">
              <a:lnSpc>
                <a:spcPts val="6859"/>
              </a:lnSpc>
              <a:spcBef>
                <a:spcPct val="0"/>
              </a:spcBef>
            </a:pPr>
            <a:endParaRPr lang="en-US" sz="4899">
              <a:solidFill>
                <a:srgbClr val="000000"/>
              </a:solidFill>
              <a:latin typeface="Open Sans Light"/>
            </a:endParaRPr>
          </a:p>
          <a:p>
            <a:pPr algn="ctr">
              <a:lnSpc>
                <a:spcPts val="6859"/>
              </a:lnSpc>
              <a:spcBef>
                <a:spcPct val="0"/>
              </a:spcBef>
            </a:pPr>
            <a:r>
              <a:rPr lang="en-US" sz="4899">
                <a:solidFill>
                  <a:srgbClr val="000000"/>
                </a:solidFill>
                <a:latin typeface="Open Sans Light"/>
              </a:rPr>
              <a:t>Explore the different ways in which this is done (e.g. petitions, peaceful protests, direct action) and the pros and cons of these approaches.</a:t>
            </a:r>
          </a:p>
          <a:p>
            <a:pPr algn="ctr">
              <a:lnSpc>
                <a:spcPts val="6859"/>
              </a:lnSpc>
              <a:spcBef>
                <a:spcPct val="0"/>
              </a:spcBef>
            </a:pPr>
            <a:endParaRPr lang="en-US" sz="4899">
              <a:solidFill>
                <a:srgbClr val="000000"/>
              </a:solidFill>
              <a:latin typeface="Open Sans Light"/>
            </a:endParaRPr>
          </a:p>
          <a:p>
            <a:pPr algn="ctr">
              <a:lnSpc>
                <a:spcPts val="9239"/>
              </a:lnSpc>
              <a:spcBef>
                <a:spcPct val="0"/>
              </a:spcBef>
            </a:pPr>
            <a:r>
              <a:rPr lang="en-US" sz="6599">
                <a:solidFill>
                  <a:srgbClr val="000000"/>
                </a:solidFill>
                <a:latin typeface="Open Sans Light Bold"/>
              </a:rPr>
              <a:t>What would you like your school to do?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graphicFrame>
        <p:nvGraphicFramePr>
          <p:cNvPr id="6" name="Table 6"/>
          <p:cNvGraphicFramePr>
            <a:graphicFrameLocks noGrp="1"/>
          </p:cNvGraphicFramePr>
          <p:nvPr/>
        </p:nvGraphicFramePr>
        <p:xfrm>
          <a:off x="1028700" y="7601891"/>
          <a:ext cx="39583078" cy="4626949"/>
        </p:xfrm>
        <a:graphic>
          <a:graphicData uri="http://schemas.openxmlformats.org/drawingml/2006/table">
            <a:tbl>
              <a:tblPr/>
              <a:tblGrid>
                <a:gridCol w="5149927">
                  <a:extLst>
                    <a:ext uri="{9D8B030D-6E8A-4147-A177-3AD203B41FA5}">
                      <a16:colId xmlns:a16="http://schemas.microsoft.com/office/drawing/2014/main" val="20000"/>
                    </a:ext>
                  </a:extLst>
                </a:gridCol>
                <a:gridCol w="5149927">
                  <a:extLst>
                    <a:ext uri="{9D8B030D-6E8A-4147-A177-3AD203B41FA5}">
                      <a16:colId xmlns:a16="http://schemas.microsoft.com/office/drawing/2014/main" val="20001"/>
                    </a:ext>
                  </a:extLst>
                </a:gridCol>
                <a:gridCol w="6093639">
                  <a:extLst>
                    <a:ext uri="{9D8B030D-6E8A-4147-A177-3AD203B41FA5}">
                      <a16:colId xmlns:a16="http://schemas.microsoft.com/office/drawing/2014/main" val="20002"/>
                    </a:ext>
                  </a:extLst>
                </a:gridCol>
                <a:gridCol w="23189585">
                  <a:extLst>
                    <a:ext uri="{9D8B030D-6E8A-4147-A177-3AD203B41FA5}">
                      <a16:colId xmlns:a16="http://schemas.microsoft.com/office/drawing/2014/main" val="20003"/>
                    </a:ext>
                  </a:extLst>
                </a:gridCol>
              </a:tblGrid>
              <a:tr h="4626949">
                <a:tc gridSpan="3">
                  <a:txBody>
                    <a:bodyPr/>
                    <a:lstStyle/>
                    <a:p>
                      <a:pPr algn="l">
                        <a:lnSpc>
                          <a:spcPts val="4030"/>
                        </a:lnSpc>
                        <a:defRPr/>
                      </a:pPr>
                      <a:endParaRPr lang="en-US" sz="1100"/>
                    </a:p>
                  </a:txBody>
                  <a:tcPr marL="274203" marR="274203" marT="274203" marB="274203" anchor="ctr">
                    <a:lnL w="54817" cap="flat" cmpd="sng" algn="ctr">
                      <a:solidFill>
                        <a:srgbClr val="000000"/>
                      </a:solidFill>
                      <a:prstDash val="solid"/>
                      <a:round/>
                      <a:headEnd type="none" w="med" len="med"/>
                      <a:tailEnd type="none" w="med" len="med"/>
                    </a:lnL>
                    <a:lnR w="54817" cap="flat" cmpd="sng" algn="ctr">
                      <a:solidFill>
                        <a:srgbClr val="000000"/>
                      </a:solidFill>
                      <a:prstDash val="solid"/>
                      <a:round/>
                      <a:headEnd type="none" w="med" len="med"/>
                      <a:tailEnd type="none" w="med" len="med"/>
                    </a:lnR>
                    <a:lnT w="54817" cap="flat" cmpd="sng" algn="ctr">
                      <a:solidFill>
                        <a:srgbClr val="000000"/>
                      </a:solidFill>
                      <a:prstDash val="solid"/>
                      <a:round/>
                      <a:headEnd type="none" w="med" len="med"/>
                      <a:tailEnd type="none" w="med" len="med"/>
                    </a:lnT>
                    <a:lnB w="54817" cap="flat" cmpd="sng" algn="ctr">
                      <a:solidFill>
                        <a:srgbClr val="000000"/>
                      </a:solidFill>
                      <a:prstDash val="solid"/>
                      <a:round/>
                      <a:headEnd type="none" w="med" len="med"/>
                      <a:tailEnd type="none" w="med" len="med"/>
                    </a:lnB>
                  </a:tcPr>
                </a:tc>
                <a:tc hMerge="1">
                  <a:txBody>
                    <a:bodyPr/>
                    <a:lstStyle/>
                    <a:p>
                      <a:pPr algn="l">
                        <a:lnSpc>
                          <a:spcPts val="4030"/>
                        </a:lnSpc>
                        <a:defRPr/>
                      </a:pPr>
                      <a:endParaRPr lang="en-US" sz="1100"/>
                    </a:p>
                  </a:txBody>
                  <a:tcPr marL="274203" marR="274203" marT="274203" marB="274203" anchor="ctr">
                    <a:lnL w="54817" cap="flat" cmpd="sng" algn="ctr">
                      <a:solidFill>
                        <a:srgbClr val="000000"/>
                      </a:solidFill>
                      <a:prstDash val="solid"/>
                      <a:round/>
                      <a:headEnd type="none" w="med" len="med"/>
                      <a:tailEnd type="none" w="med" len="med"/>
                    </a:lnL>
                    <a:lnR w="54817" cap="flat" cmpd="sng" algn="ctr">
                      <a:solidFill>
                        <a:srgbClr val="000000"/>
                      </a:solidFill>
                      <a:prstDash val="solid"/>
                      <a:round/>
                      <a:headEnd type="none" w="med" len="med"/>
                      <a:tailEnd type="none" w="med" len="med"/>
                    </a:lnR>
                    <a:lnT w="54817" cap="flat" cmpd="sng" algn="ctr">
                      <a:solidFill>
                        <a:srgbClr val="000000"/>
                      </a:solidFill>
                      <a:prstDash val="solid"/>
                      <a:round/>
                      <a:headEnd type="none" w="med" len="med"/>
                      <a:tailEnd type="none" w="med" len="med"/>
                    </a:lnT>
                    <a:lnB w="54817" cap="flat" cmpd="sng" algn="ctr">
                      <a:solidFill>
                        <a:srgbClr val="000000"/>
                      </a:solidFill>
                      <a:prstDash val="solid"/>
                      <a:round/>
                      <a:headEnd type="none" w="med" len="med"/>
                      <a:tailEnd type="none" w="med" len="med"/>
                    </a:lnB>
                  </a:tcPr>
                </a:tc>
                <a:tc hMerge="1">
                  <a:txBody>
                    <a:bodyPr/>
                    <a:lstStyle/>
                    <a:p>
                      <a:pPr algn="l">
                        <a:lnSpc>
                          <a:spcPts val="4030"/>
                        </a:lnSpc>
                        <a:defRPr/>
                      </a:pPr>
                      <a:endParaRPr lang="en-US" sz="1100"/>
                    </a:p>
                  </a:txBody>
                  <a:tcPr marL="274203" marR="274203" marT="274203" marB="274203" anchor="ctr">
                    <a:lnL w="54817" cap="flat" cmpd="sng" algn="ctr">
                      <a:solidFill>
                        <a:srgbClr val="000000"/>
                      </a:solidFill>
                      <a:prstDash val="solid"/>
                      <a:round/>
                      <a:headEnd type="none" w="med" len="med"/>
                      <a:tailEnd type="none" w="med" len="med"/>
                    </a:lnL>
                    <a:lnR w="54817" cap="flat" cmpd="sng" algn="ctr">
                      <a:solidFill>
                        <a:srgbClr val="000000"/>
                      </a:solidFill>
                      <a:prstDash val="solid"/>
                      <a:round/>
                      <a:headEnd type="none" w="med" len="med"/>
                      <a:tailEnd type="none" w="med" len="med"/>
                    </a:lnR>
                    <a:lnT w="54817" cap="flat" cmpd="sng" algn="ctr">
                      <a:solidFill>
                        <a:srgbClr val="000000"/>
                      </a:solidFill>
                      <a:prstDash val="solid"/>
                      <a:round/>
                      <a:headEnd type="none" w="med" len="med"/>
                      <a:tailEnd type="none" w="med" len="med"/>
                    </a:lnT>
                    <a:lnB w="54817" cap="flat" cmpd="sng" algn="ctr">
                      <a:solidFill>
                        <a:srgbClr val="000000"/>
                      </a:solidFill>
                      <a:prstDash val="solid"/>
                      <a:round/>
                      <a:headEnd type="none" w="med" len="med"/>
                      <a:tailEnd type="none" w="med" len="med"/>
                    </a:lnB>
                  </a:tcPr>
                </a:tc>
                <a:tc>
                  <a:txBody>
                    <a:bodyPr/>
                    <a:lstStyle/>
                    <a:p>
                      <a:pPr algn="just">
                        <a:lnSpc>
                          <a:spcPts val="4030"/>
                        </a:lnSpc>
                        <a:defRPr/>
                      </a:pPr>
                      <a:r>
                        <a:rPr lang="en-US" sz="2878">
                          <a:solidFill>
                            <a:srgbClr val="000000"/>
                          </a:solidFill>
                          <a:latin typeface="Open Sans Bold"/>
                        </a:rPr>
                        <a:t>National Curriculum: </a:t>
                      </a:r>
                      <a:r>
                        <a:rPr lang="en-US" sz="2878">
                          <a:solidFill>
                            <a:srgbClr val="000000"/>
                          </a:solidFill>
                          <a:latin typeface="Open Sans Light"/>
                        </a:rPr>
                        <a:t>Careers</a:t>
                      </a:r>
                      <a:endParaRPr lang="en-US" sz="1100"/>
                    </a:p>
                  </a:txBody>
                  <a:tcPr marL="274203" marR="274203" marT="274203" marB="274203" anchor="ctr">
                    <a:lnL w="54817" cap="flat" cmpd="sng" algn="ctr">
                      <a:solidFill>
                        <a:srgbClr val="000000"/>
                      </a:solidFill>
                      <a:prstDash val="solid"/>
                      <a:round/>
                      <a:headEnd type="none" w="med" len="med"/>
                      <a:tailEnd type="none" w="med" len="med"/>
                    </a:lnL>
                    <a:lnR w="54817" cap="flat" cmpd="sng" algn="ctr">
                      <a:solidFill>
                        <a:srgbClr val="000000"/>
                      </a:solidFill>
                      <a:prstDash val="solid"/>
                      <a:round/>
                      <a:headEnd type="none" w="med" len="med"/>
                      <a:tailEnd type="none" w="med" len="med"/>
                    </a:lnR>
                    <a:lnT w="54817" cap="flat" cmpd="sng" algn="ctr">
                      <a:solidFill>
                        <a:srgbClr val="000000"/>
                      </a:solidFill>
                      <a:prstDash val="solid"/>
                      <a:round/>
                      <a:headEnd type="none" w="med" len="med"/>
                      <a:tailEnd type="none" w="med" len="med"/>
                    </a:lnT>
                    <a:lnB w="5481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884789" y="1028700"/>
          <a:ext cx="16230600" cy="4911938"/>
        </p:xfrm>
        <a:graphic>
          <a:graphicData uri="http://schemas.openxmlformats.org/drawingml/2006/table">
            <a:tbl>
              <a:tblPr/>
              <a:tblGrid>
                <a:gridCol w="4236848">
                  <a:extLst>
                    <a:ext uri="{9D8B030D-6E8A-4147-A177-3AD203B41FA5}">
                      <a16:colId xmlns:a16="http://schemas.microsoft.com/office/drawing/2014/main" val="20000"/>
                    </a:ext>
                  </a:extLst>
                </a:gridCol>
              </a:tblGrid>
              <a:tr h="1802199">
                <a:tc>
                  <a:txBody>
                    <a:bodyPr/>
                    <a:lstStyle/>
                    <a:p>
                      <a:pPr algn="just">
                        <a:lnSpc>
                          <a:spcPts val="8259"/>
                        </a:lnSpc>
                        <a:defRPr/>
                      </a:pPr>
                      <a:r>
                        <a:rPr lang="en-US" sz="5899">
                          <a:solidFill>
                            <a:srgbClr val="000000"/>
                          </a:solidFill>
                          <a:latin typeface="Open Sans Bold"/>
                        </a:rPr>
                        <a:t>Lesson Objectives </a:t>
                      </a:r>
                      <a:endParaRPr lang="en-US" sz="1100"/>
                    </a:p>
                  </a:txBody>
                  <a:tcPr marL="84464" marR="84464" marT="84464" marB="84464">
                    <a:lnL w="7039" cap="flat" cmpd="sng" algn="ctr">
                      <a:solidFill>
                        <a:srgbClr val="000000"/>
                      </a:solidFill>
                      <a:prstDash val="solid"/>
                      <a:round/>
                      <a:headEnd type="none" w="med" len="med"/>
                      <a:tailEnd type="none" w="med" len="med"/>
                    </a:lnL>
                    <a:lnR w="7039" cap="flat" cmpd="sng" algn="ctr">
                      <a:solidFill>
                        <a:srgbClr val="000000"/>
                      </a:solidFill>
                      <a:prstDash val="solid"/>
                      <a:round/>
                      <a:headEnd type="none" w="med" len="med"/>
                      <a:tailEnd type="none" w="med" len="med"/>
                    </a:lnR>
                    <a:lnT w="7039" cap="flat" cmpd="sng" algn="ctr">
                      <a:solidFill>
                        <a:srgbClr val="000000"/>
                      </a:solidFill>
                      <a:prstDash val="solid"/>
                      <a:round/>
                      <a:headEnd type="none" w="med" len="med"/>
                      <a:tailEnd type="none" w="med" len="med"/>
                    </a:lnT>
                    <a:lnB w="703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09740">
                <a:tc>
                  <a:txBody>
                    <a:bodyPr/>
                    <a:lstStyle/>
                    <a:p>
                      <a:pPr marL="1273785" lvl="1" indent="-636892" algn="just">
                        <a:lnSpc>
                          <a:spcPts val="8259"/>
                        </a:lnSpc>
                        <a:buFont typeface="Arial"/>
                        <a:buChar char="•"/>
                        <a:defRPr/>
                      </a:pPr>
                      <a:r>
                        <a:rPr lang="en-US" sz="5899">
                          <a:solidFill>
                            <a:srgbClr val="000000"/>
                          </a:solidFill>
                          <a:latin typeface="Open Sans Light"/>
                        </a:rPr>
                        <a:t>Young people to understand the role of the United Nations in supporting young people.</a:t>
                      </a:r>
                      <a:endParaRPr lang="en-US" sz="1100"/>
                    </a:p>
                  </a:txBody>
                  <a:tcPr marL="84464" marR="84464" marT="84464" marB="84464">
                    <a:lnL w="7039" cap="flat" cmpd="sng" algn="ctr">
                      <a:solidFill>
                        <a:srgbClr val="000000"/>
                      </a:solidFill>
                      <a:prstDash val="solid"/>
                      <a:round/>
                      <a:headEnd type="none" w="med" len="med"/>
                      <a:tailEnd type="none" w="med" len="med"/>
                    </a:lnL>
                    <a:lnR w="7039" cap="flat" cmpd="sng" algn="ctr">
                      <a:solidFill>
                        <a:srgbClr val="000000"/>
                      </a:solidFill>
                      <a:prstDash val="solid"/>
                      <a:round/>
                      <a:headEnd type="none" w="med" len="med"/>
                      <a:tailEnd type="none" w="med" len="med"/>
                    </a:lnR>
                    <a:lnT w="7039" cap="flat" cmpd="sng" algn="ctr">
                      <a:solidFill>
                        <a:srgbClr val="000000"/>
                      </a:solidFill>
                      <a:prstDash val="solid"/>
                      <a:round/>
                      <a:headEnd type="none" w="med" len="med"/>
                      <a:tailEnd type="none" w="med" len="med"/>
                    </a:lnT>
                    <a:lnB w="703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8" name="Group 8"/>
          <p:cNvGrpSpPr/>
          <p:nvPr/>
        </p:nvGrpSpPr>
        <p:grpSpPr>
          <a:xfrm>
            <a:off x="1301008" y="7837282"/>
            <a:ext cx="5533832" cy="1457935"/>
            <a:chOff x="0" y="0"/>
            <a:chExt cx="7378443" cy="1943914"/>
          </a:xfrm>
        </p:grpSpPr>
        <p:sp>
          <p:nvSpPr>
            <p:cNvPr id="9" name="Freeform 9"/>
            <p:cNvSpPr/>
            <p:nvPr/>
          </p:nvSpPr>
          <p:spPr>
            <a:xfrm>
              <a:off x="2895264" y="62492"/>
              <a:ext cx="1809059" cy="1881421"/>
            </a:xfrm>
            <a:custGeom>
              <a:avLst/>
              <a:gdLst/>
              <a:ahLst/>
              <a:cxnLst/>
              <a:rect l="l" t="t" r="r" b="b"/>
              <a:pathLst>
                <a:path w="1809059" h="1881421">
                  <a:moveTo>
                    <a:pt x="0" y="0"/>
                  </a:moveTo>
                  <a:lnTo>
                    <a:pt x="1809059" y="0"/>
                  </a:lnTo>
                  <a:lnTo>
                    <a:pt x="1809059" y="1881422"/>
                  </a:lnTo>
                  <a:lnTo>
                    <a:pt x="0" y="1881422"/>
                  </a:lnTo>
                  <a:lnTo>
                    <a:pt x="0" y="0"/>
                  </a:lnTo>
                  <a:close/>
                </a:path>
              </a:pathLst>
            </a:custGeom>
            <a:blipFill>
              <a:blip r:embed="rId3"/>
              <a:stretch>
                <a:fillRect l="-6281" t="-27670" r="-6180" b="-25262"/>
              </a:stretch>
            </a:blipFill>
          </p:spPr>
          <p:txBody>
            <a:bodyPr/>
            <a:lstStyle/>
            <a:p>
              <a:endParaRPr lang="en-US"/>
            </a:p>
          </p:txBody>
        </p:sp>
        <p:sp>
          <p:nvSpPr>
            <p:cNvPr id="10" name="Freeform 10"/>
            <p:cNvSpPr/>
            <p:nvPr/>
          </p:nvSpPr>
          <p:spPr>
            <a:xfrm>
              <a:off x="5615806" y="0"/>
              <a:ext cx="1762637" cy="1943914"/>
            </a:xfrm>
            <a:custGeom>
              <a:avLst/>
              <a:gdLst/>
              <a:ahLst/>
              <a:cxnLst/>
              <a:rect l="l" t="t" r="r" b="b"/>
              <a:pathLst>
                <a:path w="1762637" h="1943914">
                  <a:moveTo>
                    <a:pt x="0" y="0"/>
                  </a:moveTo>
                  <a:lnTo>
                    <a:pt x="1762637" y="0"/>
                  </a:lnTo>
                  <a:lnTo>
                    <a:pt x="1762637" y="1943914"/>
                  </a:lnTo>
                  <a:lnTo>
                    <a:pt x="0" y="1943914"/>
                  </a:lnTo>
                  <a:lnTo>
                    <a:pt x="0" y="0"/>
                  </a:lnTo>
                  <a:close/>
                </a:path>
              </a:pathLst>
            </a:custGeom>
            <a:blipFill>
              <a:blip r:embed="rId4"/>
              <a:stretch>
                <a:fillRect l="-9012" t="-27018" r="-7171" b="-21972"/>
              </a:stretch>
            </a:blipFill>
          </p:spPr>
          <p:txBody>
            <a:bodyPr/>
            <a:lstStyle/>
            <a:p>
              <a:endParaRPr lang="en-US"/>
            </a:p>
          </p:txBody>
        </p:sp>
        <p:sp>
          <p:nvSpPr>
            <p:cNvPr id="11" name="Freeform 11"/>
            <p:cNvSpPr/>
            <p:nvPr/>
          </p:nvSpPr>
          <p:spPr>
            <a:xfrm>
              <a:off x="0" y="62492"/>
              <a:ext cx="1972729" cy="1881421"/>
            </a:xfrm>
            <a:custGeom>
              <a:avLst/>
              <a:gdLst/>
              <a:ahLst/>
              <a:cxnLst/>
              <a:rect l="l" t="t" r="r" b="b"/>
              <a:pathLst>
                <a:path w="1972729" h="1881421">
                  <a:moveTo>
                    <a:pt x="0" y="0"/>
                  </a:moveTo>
                  <a:lnTo>
                    <a:pt x="1972729" y="0"/>
                  </a:lnTo>
                  <a:lnTo>
                    <a:pt x="1972729" y="1881422"/>
                  </a:lnTo>
                  <a:lnTo>
                    <a:pt x="0" y="1881422"/>
                  </a:lnTo>
                  <a:lnTo>
                    <a:pt x="0" y="0"/>
                  </a:lnTo>
                  <a:close/>
                </a:path>
              </a:pathLst>
            </a:custGeom>
            <a:blipFill>
              <a:blip r:embed="rId5"/>
              <a:stretch>
                <a:fillRect t="-30321" b="-17968"/>
              </a:stretch>
            </a:blipFill>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graphicFrame>
        <p:nvGraphicFramePr>
          <p:cNvPr id="6" name="Table 6"/>
          <p:cNvGraphicFramePr>
            <a:graphicFrameLocks noGrp="1"/>
          </p:cNvGraphicFramePr>
          <p:nvPr/>
        </p:nvGraphicFramePr>
        <p:xfrm>
          <a:off x="1028700" y="7368484"/>
          <a:ext cx="39583078" cy="4533626"/>
        </p:xfrm>
        <a:graphic>
          <a:graphicData uri="http://schemas.openxmlformats.org/drawingml/2006/table">
            <a:tbl>
              <a:tblPr/>
              <a:tblGrid>
                <a:gridCol w="5149927">
                  <a:extLst>
                    <a:ext uri="{9D8B030D-6E8A-4147-A177-3AD203B41FA5}">
                      <a16:colId xmlns:a16="http://schemas.microsoft.com/office/drawing/2014/main" val="20000"/>
                    </a:ext>
                  </a:extLst>
                </a:gridCol>
                <a:gridCol w="5149927">
                  <a:extLst>
                    <a:ext uri="{9D8B030D-6E8A-4147-A177-3AD203B41FA5}">
                      <a16:colId xmlns:a16="http://schemas.microsoft.com/office/drawing/2014/main" val="20001"/>
                    </a:ext>
                  </a:extLst>
                </a:gridCol>
                <a:gridCol w="6093639">
                  <a:extLst>
                    <a:ext uri="{9D8B030D-6E8A-4147-A177-3AD203B41FA5}">
                      <a16:colId xmlns:a16="http://schemas.microsoft.com/office/drawing/2014/main" val="20002"/>
                    </a:ext>
                  </a:extLst>
                </a:gridCol>
                <a:gridCol w="23189585">
                  <a:extLst>
                    <a:ext uri="{9D8B030D-6E8A-4147-A177-3AD203B41FA5}">
                      <a16:colId xmlns:a16="http://schemas.microsoft.com/office/drawing/2014/main" val="20003"/>
                    </a:ext>
                  </a:extLst>
                </a:gridCol>
              </a:tblGrid>
              <a:tr h="4533626">
                <a:tc gridSpan="3">
                  <a:txBody>
                    <a:bodyPr/>
                    <a:lstStyle/>
                    <a:p>
                      <a:pPr algn="l">
                        <a:lnSpc>
                          <a:spcPts val="4030"/>
                        </a:lnSpc>
                        <a:defRPr/>
                      </a:pPr>
                      <a:endParaRPr lang="en-US" sz="1100"/>
                    </a:p>
                  </a:txBody>
                  <a:tcPr marL="274203" marR="274203" marT="274203" marB="274203" anchor="ctr">
                    <a:lnL w="54817" cap="flat" cmpd="sng" algn="ctr">
                      <a:solidFill>
                        <a:srgbClr val="000000"/>
                      </a:solidFill>
                      <a:prstDash val="solid"/>
                      <a:round/>
                      <a:headEnd type="none" w="med" len="med"/>
                      <a:tailEnd type="none" w="med" len="med"/>
                    </a:lnL>
                    <a:lnR w="54817" cap="flat" cmpd="sng" algn="ctr">
                      <a:solidFill>
                        <a:srgbClr val="000000"/>
                      </a:solidFill>
                      <a:prstDash val="solid"/>
                      <a:round/>
                      <a:headEnd type="none" w="med" len="med"/>
                      <a:tailEnd type="none" w="med" len="med"/>
                    </a:lnR>
                    <a:lnT w="54817" cap="flat" cmpd="sng" algn="ctr">
                      <a:solidFill>
                        <a:srgbClr val="000000"/>
                      </a:solidFill>
                      <a:prstDash val="solid"/>
                      <a:round/>
                      <a:headEnd type="none" w="med" len="med"/>
                      <a:tailEnd type="none" w="med" len="med"/>
                    </a:lnT>
                    <a:lnB w="54817" cap="flat" cmpd="sng" algn="ctr">
                      <a:solidFill>
                        <a:srgbClr val="000000"/>
                      </a:solidFill>
                      <a:prstDash val="solid"/>
                      <a:round/>
                      <a:headEnd type="none" w="med" len="med"/>
                      <a:tailEnd type="none" w="med" len="med"/>
                    </a:lnB>
                  </a:tcPr>
                </a:tc>
                <a:tc hMerge="1">
                  <a:txBody>
                    <a:bodyPr/>
                    <a:lstStyle/>
                    <a:p>
                      <a:pPr algn="l">
                        <a:lnSpc>
                          <a:spcPts val="4030"/>
                        </a:lnSpc>
                        <a:defRPr/>
                      </a:pPr>
                      <a:endParaRPr lang="en-US" sz="1100"/>
                    </a:p>
                  </a:txBody>
                  <a:tcPr marL="274203" marR="274203" marT="274203" marB="274203" anchor="ctr">
                    <a:lnL w="54817" cap="flat" cmpd="sng" algn="ctr">
                      <a:solidFill>
                        <a:srgbClr val="000000"/>
                      </a:solidFill>
                      <a:prstDash val="solid"/>
                      <a:round/>
                      <a:headEnd type="none" w="med" len="med"/>
                      <a:tailEnd type="none" w="med" len="med"/>
                    </a:lnL>
                    <a:lnR w="54817" cap="flat" cmpd="sng" algn="ctr">
                      <a:solidFill>
                        <a:srgbClr val="000000"/>
                      </a:solidFill>
                      <a:prstDash val="solid"/>
                      <a:round/>
                      <a:headEnd type="none" w="med" len="med"/>
                      <a:tailEnd type="none" w="med" len="med"/>
                    </a:lnR>
                    <a:lnT w="54817" cap="flat" cmpd="sng" algn="ctr">
                      <a:solidFill>
                        <a:srgbClr val="000000"/>
                      </a:solidFill>
                      <a:prstDash val="solid"/>
                      <a:round/>
                      <a:headEnd type="none" w="med" len="med"/>
                      <a:tailEnd type="none" w="med" len="med"/>
                    </a:lnT>
                    <a:lnB w="54817" cap="flat" cmpd="sng" algn="ctr">
                      <a:solidFill>
                        <a:srgbClr val="000000"/>
                      </a:solidFill>
                      <a:prstDash val="solid"/>
                      <a:round/>
                      <a:headEnd type="none" w="med" len="med"/>
                      <a:tailEnd type="none" w="med" len="med"/>
                    </a:lnB>
                  </a:tcPr>
                </a:tc>
                <a:tc hMerge="1">
                  <a:txBody>
                    <a:bodyPr/>
                    <a:lstStyle/>
                    <a:p>
                      <a:pPr algn="l">
                        <a:lnSpc>
                          <a:spcPts val="4030"/>
                        </a:lnSpc>
                        <a:defRPr/>
                      </a:pPr>
                      <a:endParaRPr lang="en-US" sz="1100"/>
                    </a:p>
                  </a:txBody>
                  <a:tcPr marL="274203" marR="274203" marT="274203" marB="274203" anchor="ctr">
                    <a:lnL w="54817" cap="flat" cmpd="sng" algn="ctr">
                      <a:solidFill>
                        <a:srgbClr val="000000"/>
                      </a:solidFill>
                      <a:prstDash val="solid"/>
                      <a:round/>
                      <a:headEnd type="none" w="med" len="med"/>
                      <a:tailEnd type="none" w="med" len="med"/>
                    </a:lnL>
                    <a:lnR w="54817" cap="flat" cmpd="sng" algn="ctr">
                      <a:solidFill>
                        <a:srgbClr val="000000"/>
                      </a:solidFill>
                      <a:prstDash val="solid"/>
                      <a:round/>
                      <a:headEnd type="none" w="med" len="med"/>
                      <a:tailEnd type="none" w="med" len="med"/>
                    </a:lnR>
                    <a:lnT w="54817" cap="flat" cmpd="sng" algn="ctr">
                      <a:solidFill>
                        <a:srgbClr val="000000"/>
                      </a:solidFill>
                      <a:prstDash val="solid"/>
                      <a:round/>
                      <a:headEnd type="none" w="med" len="med"/>
                      <a:tailEnd type="none" w="med" len="med"/>
                    </a:lnT>
                    <a:lnB w="54817" cap="flat" cmpd="sng" algn="ctr">
                      <a:solidFill>
                        <a:srgbClr val="000000"/>
                      </a:solidFill>
                      <a:prstDash val="solid"/>
                      <a:round/>
                      <a:headEnd type="none" w="med" len="med"/>
                      <a:tailEnd type="none" w="med" len="med"/>
                    </a:lnB>
                  </a:tcPr>
                </a:tc>
                <a:tc>
                  <a:txBody>
                    <a:bodyPr/>
                    <a:lstStyle/>
                    <a:p>
                      <a:pPr algn="just">
                        <a:lnSpc>
                          <a:spcPts val="4030"/>
                        </a:lnSpc>
                        <a:defRPr/>
                      </a:pPr>
                      <a:r>
                        <a:rPr lang="en-US" sz="2878">
                          <a:solidFill>
                            <a:srgbClr val="000000"/>
                          </a:solidFill>
                          <a:latin typeface="Open Sans Bold"/>
                        </a:rPr>
                        <a:t>National Curriculum: </a:t>
                      </a:r>
                      <a:r>
                        <a:rPr lang="en-US" sz="2878">
                          <a:solidFill>
                            <a:srgbClr val="000000"/>
                          </a:solidFill>
                          <a:latin typeface="Open Sans Light"/>
                        </a:rPr>
                        <a:t>Careers</a:t>
                      </a:r>
                      <a:endParaRPr lang="en-US" sz="1100"/>
                    </a:p>
                  </a:txBody>
                  <a:tcPr marL="274203" marR="274203" marT="274203" marB="274203" anchor="ctr">
                    <a:lnL w="54817" cap="flat" cmpd="sng" algn="ctr">
                      <a:solidFill>
                        <a:srgbClr val="000000"/>
                      </a:solidFill>
                      <a:prstDash val="solid"/>
                      <a:round/>
                      <a:headEnd type="none" w="med" len="med"/>
                      <a:tailEnd type="none" w="med" len="med"/>
                    </a:lnL>
                    <a:lnR w="54817" cap="flat" cmpd="sng" algn="ctr">
                      <a:solidFill>
                        <a:srgbClr val="000000"/>
                      </a:solidFill>
                      <a:prstDash val="solid"/>
                      <a:round/>
                      <a:headEnd type="none" w="med" len="med"/>
                      <a:tailEnd type="none" w="med" len="med"/>
                    </a:lnR>
                    <a:lnT w="54817" cap="flat" cmpd="sng" algn="ctr">
                      <a:solidFill>
                        <a:srgbClr val="000000"/>
                      </a:solidFill>
                      <a:prstDash val="solid"/>
                      <a:round/>
                      <a:headEnd type="none" w="med" len="med"/>
                      <a:tailEnd type="none" w="med" len="med"/>
                    </a:lnT>
                    <a:lnB w="5481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1028700"/>
          <a:ext cx="16230600" cy="5821876"/>
        </p:xfrm>
        <a:graphic>
          <a:graphicData uri="http://schemas.openxmlformats.org/drawingml/2006/table">
            <a:tbl>
              <a:tblPr/>
              <a:tblGrid>
                <a:gridCol w="5836671">
                  <a:extLst>
                    <a:ext uri="{9D8B030D-6E8A-4147-A177-3AD203B41FA5}">
                      <a16:colId xmlns:a16="http://schemas.microsoft.com/office/drawing/2014/main" val="20000"/>
                    </a:ext>
                  </a:extLst>
                </a:gridCol>
              </a:tblGrid>
              <a:tr h="1444609">
                <a:tc>
                  <a:txBody>
                    <a:bodyPr/>
                    <a:lstStyle/>
                    <a:p>
                      <a:pPr algn="l">
                        <a:lnSpc>
                          <a:spcPts val="6439"/>
                        </a:lnSpc>
                        <a:defRPr/>
                      </a:pPr>
                      <a:r>
                        <a:rPr lang="en-US" sz="4599">
                          <a:solidFill>
                            <a:srgbClr val="000000"/>
                          </a:solidFill>
                          <a:latin typeface="Open Sans Bold"/>
                        </a:rPr>
                        <a:t>Skills Objectives </a:t>
                      </a:r>
                      <a:endParaRPr lang="en-US" sz="1100"/>
                    </a:p>
                  </a:txBody>
                  <a:tcPr marL="84464" marR="84464" marT="84464" marB="84464">
                    <a:lnL w="7039" cap="flat" cmpd="sng" algn="ctr">
                      <a:solidFill>
                        <a:srgbClr val="000000"/>
                      </a:solidFill>
                      <a:prstDash val="solid"/>
                      <a:round/>
                      <a:headEnd type="none" w="med" len="med"/>
                      <a:tailEnd type="none" w="med" len="med"/>
                    </a:lnL>
                    <a:lnR w="7039" cap="flat" cmpd="sng" algn="ctr">
                      <a:solidFill>
                        <a:srgbClr val="000000"/>
                      </a:solidFill>
                      <a:prstDash val="solid"/>
                      <a:round/>
                      <a:headEnd type="none" w="med" len="med"/>
                      <a:tailEnd type="none" w="med" len="med"/>
                    </a:lnR>
                    <a:lnT w="7039" cap="flat" cmpd="sng" algn="ctr">
                      <a:solidFill>
                        <a:srgbClr val="000000"/>
                      </a:solidFill>
                      <a:prstDash val="solid"/>
                      <a:round/>
                      <a:headEnd type="none" w="med" len="med"/>
                      <a:tailEnd type="none" w="med" len="med"/>
                    </a:lnT>
                    <a:lnB w="703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77267">
                <a:tc>
                  <a:txBody>
                    <a:bodyPr/>
                    <a:lstStyle/>
                    <a:p>
                      <a:pPr marL="993122" lvl="1" indent="-496561" algn="l">
                        <a:lnSpc>
                          <a:spcPts val="6439"/>
                        </a:lnSpc>
                        <a:buFont typeface="Arial"/>
                        <a:buChar char="•"/>
                        <a:defRPr/>
                      </a:pPr>
                      <a:r>
                        <a:rPr lang="en-US" sz="4599">
                          <a:solidFill>
                            <a:srgbClr val="000000"/>
                          </a:solidFill>
                          <a:latin typeface="Open Sans Bold"/>
                        </a:rPr>
                        <a:t>Communication - </a:t>
                      </a:r>
                      <a:r>
                        <a:rPr lang="en-US" sz="4599">
                          <a:solidFill>
                            <a:srgbClr val="000000"/>
                          </a:solidFill>
                          <a:latin typeface="Open Sans Light"/>
                        </a:rPr>
                        <a:t>I can produce professional presentations while keeping in mind the pitfalls of poorly prepared and presented presentations. </a:t>
                      </a:r>
                      <a:endParaRPr lang="en-US" sz="1100"/>
                    </a:p>
                    <a:p>
                      <a:pPr marL="993122" lvl="1" indent="-496561">
                        <a:lnSpc>
                          <a:spcPts val="6439"/>
                        </a:lnSpc>
                        <a:buFont typeface="Arial"/>
                        <a:buChar char="•"/>
                      </a:pPr>
                      <a:r>
                        <a:rPr lang="en-US" sz="4599">
                          <a:solidFill>
                            <a:srgbClr val="000000"/>
                          </a:solidFill>
                          <a:latin typeface="Open Sans Bold"/>
                        </a:rPr>
                        <a:t>Team Work </a:t>
                      </a:r>
                      <a:r>
                        <a:rPr lang="en-US" sz="4599">
                          <a:solidFill>
                            <a:srgbClr val="000000"/>
                          </a:solidFill>
                          <a:latin typeface="Open Sans"/>
                        </a:rPr>
                        <a:t>-I</a:t>
                      </a:r>
                      <a:r>
                        <a:rPr lang="en-US" sz="4599">
                          <a:solidFill>
                            <a:srgbClr val="000000"/>
                          </a:solidFill>
                          <a:latin typeface="Open Sans Bold"/>
                        </a:rPr>
                        <a:t> </a:t>
                      </a:r>
                      <a:r>
                        <a:rPr lang="en-US" sz="4599">
                          <a:solidFill>
                            <a:srgbClr val="000000"/>
                          </a:solidFill>
                          <a:latin typeface="Open Sans"/>
                        </a:rPr>
                        <a:t>have the confidence to work with others and adapt to the situation</a:t>
                      </a:r>
                    </a:p>
                  </a:txBody>
                  <a:tcPr marL="84464" marR="84464" marT="84464" marB="84464">
                    <a:lnL w="7039" cap="flat" cmpd="sng" algn="ctr">
                      <a:solidFill>
                        <a:srgbClr val="000000"/>
                      </a:solidFill>
                      <a:prstDash val="solid"/>
                      <a:round/>
                      <a:headEnd type="none" w="med" len="med"/>
                      <a:tailEnd type="none" w="med" len="med"/>
                    </a:lnL>
                    <a:lnR w="7039" cap="flat" cmpd="sng" algn="ctr">
                      <a:solidFill>
                        <a:srgbClr val="000000"/>
                      </a:solidFill>
                      <a:prstDash val="solid"/>
                      <a:round/>
                      <a:headEnd type="none" w="med" len="med"/>
                      <a:tailEnd type="none" w="med" len="med"/>
                    </a:lnR>
                    <a:lnT w="7039" cap="flat" cmpd="sng" algn="ctr">
                      <a:solidFill>
                        <a:srgbClr val="000000"/>
                      </a:solidFill>
                      <a:prstDash val="solid"/>
                      <a:round/>
                      <a:headEnd type="none" w="med" len="med"/>
                      <a:tailEnd type="none" w="med" len="med"/>
                    </a:lnT>
                    <a:lnB w="703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8" name="Group 8"/>
          <p:cNvGrpSpPr/>
          <p:nvPr/>
        </p:nvGrpSpPr>
        <p:grpSpPr>
          <a:xfrm>
            <a:off x="1301008" y="7584425"/>
            <a:ext cx="5533832" cy="1457935"/>
            <a:chOff x="0" y="0"/>
            <a:chExt cx="7378443" cy="1943914"/>
          </a:xfrm>
        </p:grpSpPr>
        <p:sp>
          <p:nvSpPr>
            <p:cNvPr id="9" name="Freeform 9"/>
            <p:cNvSpPr/>
            <p:nvPr/>
          </p:nvSpPr>
          <p:spPr>
            <a:xfrm>
              <a:off x="2895264" y="62492"/>
              <a:ext cx="1809059" cy="1881421"/>
            </a:xfrm>
            <a:custGeom>
              <a:avLst/>
              <a:gdLst/>
              <a:ahLst/>
              <a:cxnLst/>
              <a:rect l="l" t="t" r="r" b="b"/>
              <a:pathLst>
                <a:path w="1809059" h="1881421">
                  <a:moveTo>
                    <a:pt x="0" y="0"/>
                  </a:moveTo>
                  <a:lnTo>
                    <a:pt x="1809059" y="0"/>
                  </a:lnTo>
                  <a:lnTo>
                    <a:pt x="1809059" y="1881422"/>
                  </a:lnTo>
                  <a:lnTo>
                    <a:pt x="0" y="1881422"/>
                  </a:lnTo>
                  <a:lnTo>
                    <a:pt x="0" y="0"/>
                  </a:lnTo>
                  <a:close/>
                </a:path>
              </a:pathLst>
            </a:custGeom>
            <a:blipFill>
              <a:blip r:embed="rId3"/>
              <a:stretch>
                <a:fillRect l="-6281" t="-27670" r="-6180" b="-25262"/>
              </a:stretch>
            </a:blipFill>
          </p:spPr>
          <p:txBody>
            <a:bodyPr/>
            <a:lstStyle/>
            <a:p>
              <a:endParaRPr lang="en-US"/>
            </a:p>
          </p:txBody>
        </p:sp>
        <p:sp>
          <p:nvSpPr>
            <p:cNvPr id="10" name="Freeform 10"/>
            <p:cNvSpPr/>
            <p:nvPr/>
          </p:nvSpPr>
          <p:spPr>
            <a:xfrm>
              <a:off x="5615806" y="0"/>
              <a:ext cx="1762637" cy="1943914"/>
            </a:xfrm>
            <a:custGeom>
              <a:avLst/>
              <a:gdLst/>
              <a:ahLst/>
              <a:cxnLst/>
              <a:rect l="l" t="t" r="r" b="b"/>
              <a:pathLst>
                <a:path w="1762637" h="1943914">
                  <a:moveTo>
                    <a:pt x="0" y="0"/>
                  </a:moveTo>
                  <a:lnTo>
                    <a:pt x="1762637" y="0"/>
                  </a:lnTo>
                  <a:lnTo>
                    <a:pt x="1762637" y="1943914"/>
                  </a:lnTo>
                  <a:lnTo>
                    <a:pt x="0" y="1943914"/>
                  </a:lnTo>
                  <a:lnTo>
                    <a:pt x="0" y="0"/>
                  </a:lnTo>
                  <a:close/>
                </a:path>
              </a:pathLst>
            </a:custGeom>
            <a:blipFill>
              <a:blip r:embed="rId4"/>
              <a:stretch>
                <a:fillRect l="-9012" t="-27018" r="-7171" b="-21972"/>
              </a:stretch>
            </a:blipFill>
          </p:spPr>
          <p:txBody>
            <a:bodyPr/>
            <a:lstStyle/>
            <a:p>
              <a:endParaRPr lang="en-US"/>
            </a:p>
          </p:txBody>
        </p:sp>
        <p:sp>
          <p:nvSpPr>
            <p:cNvPr id="11" name="Freeform 11"/>
            <p:cNvSpPr/>
            <p:nvPr/>
          </p:nvSpPr>
          <p:spPr>
            <a:xfrm>
              <a:off x="0" y="62492"/>
              <a:ext cx="1972729" cy="1881421"/>
            </a:xfrm>
            <a:custGeom>
              <a:avLst/>
              <a:gdLst/>
              <a:ahLst/>
              <a:cxnLst/>
              <a:rect l="l" t="t" r="r" b="b"/>
              <a:pathLst>
                <a:path w="1972729" h="1881421">
                  <a:moveTo>
                    <a:pt x="0" y="0"/>
                  </a:moveTo>
                  <a:lnTo>
                    <a:pt x="1972729" y="0"/>
                  </a:lnTo>
                  <a:lnTo>
                    <a:pt x="1972729" y="1881422"/>
                  </a:lnTo>
                  <a:lnTo>
                    <a:pt x="0" y="1881422"/>
                  </a:lnTo>
                  <a:lnTo>
                    <a:pt x="0" y="0"/>
                  </a:lnTo>
                  <a:close/>
                </a:path>
              </a:pathLst>
            </a:custGeom>
            <a:blipFill>
              <a:blip r:embed="rId5"/>
              <a:stretch>
                <a:fillRect t="-30321" b="-17968"/>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sp>
        <p:nvSpPr>
          <p:cNvPr id="6" name="TextBox 6"/>
          <p:cNvSpPr txBox="1"/>
          <p:nvPr/>
        </p:nvSpPr>
        <p:spPr>
          <a:xfrm>
            <a:off x="1028700" y="2081108"/>
            <a:ext cx="16402441" cy="4191000"/>
          </a:xfrm>
          <a:prstGeom prst="rect">
            <a:avLst/>
          </a:prstGeom>
        </p:spPr>
        <p:txBody>
          <a:bodyPr lIns="0" tIns="0" rIns="0" bIns="0" rtlCol="0" anchor="t">
            <a:spAutoFit/>
          </a:bodyPr>
          <a:lstStyle/>
          <a:p>
            <a:pPr algn="ctr">
              <a:lnSpc>
                <a:spcPts val="16800"/>
              </a:lnSpc>
              <a:spcBef>
                <a:spcPct val="0"/>
              </a:spcBef>
            </a:pPr>
            <a:r>
              <a:rPr lang="en-US" sz="12000">
                <a:solidFill>
                  <a:srgbClr val="000000"/>
                </a:solidFill>
                <a:latin typeface="Open Sans Light Bold"/>
              </a:rPr>
              <a:t>What do these graphs tell us?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sp>
        <p:nvSpPr>
          <p:cNvPr id="6" name="Freeform 6"/>
          <p:cNvSpPr/>
          <p:nvPr/>
        </p:nvSpPr>
        <p:spPr>
          <a:xfrm>
            <a:off x="1562223" y="662154"/>
            <a:ext cx="15163554" cy="8872083"/>
          </a:xfrm>
          <a:custGeom>
            <a:avLst/>
            <a:gdLst/>
            <a:ahLst/>
            <a:cxnLst/>
            <a:rect l="l" t="t" r="r" b="b"/>
            <a:pathLst>
              <a:path w="15163554" h="8872083">
                <a:moveTo>
                  <a:pt x="0" y="0"/>
                </a:moveTo>
                <a:lnTo>
                  <a:pt x="15163554" y="0"/>
                </a:lnTo>
                <a:lnTo>
                  <a:pt x="15163554" y="8872083"/>
                </a:lnTo>
                <a:lnTo>
                  <a:pt x="0" y="8872083"/>
                </a:lnTo>
                <a:lnTo>
                  <a:pt x="0" y="0"/>
                </a:lnTo>
                <a:close/>
              </a:path>
            </a:pathLst>
          </a:custGeom>
          <a:blipFill>
            <a:blip r:embed="rId3"/>
            <a:stretch>
              <a:fillRect t="-1273" b="-1273"/>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graphicFrame>
        <p:nvGraphicFramePr>
          <p:cNvPr id="6" name="Table 6"/>
          <p:cNvGraphicFramePr>
            <a:graphicFrameLocks noGrp="1"/>
          </p:cNvGraphicFramePr>
          <p:nvPr/>
        </p:nvGraphicFramePr>
        <p:xfrm>
          <a:off x="1022591" y="1917037"/>
          <a:ext cx="16236709" cy="6124575"/>
        </p:xfrm>
        <a:graphic>
          <a:graphicData uri="http://schemas.openxmlformats.org/drawingml/2006/table">
            <a:tbl>
              <a:tblPr/>
              <a:tblGrid>
                <a:gridCol w="13495357">
                  <a:extLst>
                    <a:ext uri="{9D8B030D-6E8A-4147-A177-3AD203B41FA5}">
                      <a16:colId xmlns:a16="http://schemas.microsoft.com/office/drawing/2014/main" val="20000"/>
                    </a:ext>
                  </a:extLst>
                </a:gridCol>
                <a:gridCol w="2741352">
                  <a:extLst>
                    <a:ext uri="{9D8B030D-6E8A-4147-A177-3AD203B41FA5}">
                      <a16:colId xmlns:a16="http://schemas.microsoft.com/office/drawing/2014/main" val="20001"/>
                    </a:ext>
                  </a:extLst>
                </a:gridCol>
              </a:tblGrid>
              <a:tr h="2041525">
                <a:tc>
                  <a:txBody>
                    <a:bodyPr/>
                    <a:lstStyle/>
                    <a:p>
                      <a:pPr algn="l">
                        <a:lnSpc>
                          <a:spcPts val="6719"/>
                        </a:lnSpc>
                        <a:defRPr/>
                      </a:pPr>
                      <a:r>
                        <a:rPr lang="en-US" sz="4800">
                          <a:solidFill>
                            <a:srgbClr val="000000"/>
                          </a:solidFill>
                          <a:latin typeface="Open Sans Light"/>
                        </a:rPr>
                        <a:t>What percentage of the Earth’s land was covered with forest in 1995?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6719"/>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41525">
                <a:tc>
                  <a:txBody>
                    <a:bodyPr/>
                    <a:lstStyle/>
                    <a:p>
                      <a:pPr algn="l">
                        <a:lnSpc>
                          <a:spcPts val="6719"/>
                        </a:lnSpc>
                        <a:defRPr/>
                      </a:pPr>
                      <a:r>
                        <a:rPr lang="en-US" sz="4800">
                          <a:solidFill>
                            <a:srgbClr val="000000"/>
                          </a:solidFill>
                          <a:latin typeface="Open Sans Light"/>
                        </a:rPr>
                        <a:t>What percentage of the Earth’s land was covered with forest in 2015?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6719"/>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41525">
                <a:tc>
                  <a:txBody>
                    <a:bodyPr/>
                    <a:lstStyle/>
                    <a:p>
                      <a:pPr algn="l">
                        <a:lnSpc>
                          <a:spcPts val="6719"/>
                        </a:lnSpc>
                        <a:defRPr/>
                      </a:pPr>
                      <a:r>
                        <a:rPr lang="en-US" sz="4800">
                          <a:solidFill>
                            <a:srgbClr val="000000"/>
                          </a:solidFill>
                          <a:latin typeface="Open Sans Light"/>
                        </a:rPr>
                        <a:t>What percentage of Earth’s land was deforested between 1990 and 2015?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6719"/>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sp>
        <p:nvSpPr>
          <p:cNvPr id="6" name="TextBox 6"/>
          <p:cNvSpPr txBox="1"/>
          <p:nvPr/>
        </p:nvSpPr>
        <p:spPr>
          <a:xfrm>
            <a:off x="5285082" y="3578490"/>
            <a:ext cx="6860977" cy="2057400"/>
          </a:xfrm>
          <a:prstGeom prst="rect">
            <a:avLst/>
          </a:prstGeom>
        </p:spPr>
        <p:txBody>
          <a:bodyPr lIns="0" tIns="0" rIns="0" bIns="0" rtlCol="0" anchor="t">
            <a:spAutoFit/>
          </a:bodyPr>
          <a:lstStyle/>
          <a:p>
            <a:pPr algn="ctr">
              <a:lnSpc>
                <a:spcPts val="16800"/>
              </a:lnSpc>
              <a:spcBef>
                <a:spcPct val="0"/>
              </a:spcBef>
            </a:pPr>
            <a:r>
              <a:rPr lang="en-US" sz="12000">
                <a:solidFill>
                  <a:srgbClr val="000000"/>
                </a:solidFill>
                <a:latin typeface="Open Sans Light Bold"/>
              </a:rPr>
              <a:t>Answers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sp>
        <p:nvSpPr>
          <p:cNvPr id="6" name="TextBox 6"/>
          <p:cNvSpPr txBox="1"/>
          <p:nvPr/>
        </p:nvSpPr>
        <p:spPr>
          <a:xfrm>
            <a:off x="1018517" y="1587542"/>
            <a:ext cx="16087978" cy="6360323"/>
          </a:xfrm>
          <a:prstGeom prst="rect">
            <a:avLst/>
          </a:prstGeom>
        </p:spPr>
        <p:txBody>
          <a:bodyPr lIns="0" tIns="0" rIns="0" bIns="0" rtlCol="0" anchor="t">
            <a:spAutoFit/>
          </a:bodyPr>
          <a:lstStyle/>
          <a:p>
            <a:pPr marL="0" lvl="0" indent="0">
              <a:lnSpc>
                <a:spcPts val="5371"/>
              </a:lnSpc>
            </a:pPr>
            <a:r>
              <a:rPr lang="en-US" sz="4882">
                <a:solidFill>
                  <a:srgbClr val="000000"/>
                </a:solidFill>
                <a:latin typeface="Open Sans Light"/>
              </a:rPr>
              <a:t>What percentage of the Earth’s land was covered with forest in 1995? 31.8%</a:t>
            </a:r>
          </a:p>
          <a:p>
            <a:pPr marL="0" lvl="0" indent="0">
              <a:lnSpc>
                <a:spcPts val="5371"/>
              </a:lnSpc>
            </a:pPr>
            <a:endParaRPr lang="en-US" sz="4882">
              <a:solidFill>
                <a:srgbClr val="000000"/>
              </a:solidFill>
              <a:latin typeface="Open Sans Light"/>
            </a:endParaRPr>
          </a:p>
          <a:p>
            <a:pPr marL="0" lvl="0" indent="0">
              <a:lnSpc>
                <a:spcPts val="3665"/>
              </a:lnSpc>
            </a:pPr>
            <a:endParaRPr lang="en-US" sz="4882">
              <a:solidFill>
                <a:srgbClr val="000000"/>
              </a:solidFill>
              <a:latin typeface="Open Sans Light"/>
            </a:endParaRPr>
          </a:p>
          <a:p>
            <a:pPr marL="0" lvl="0" indent="0">
              <a:lnSpc>
                <a:spcPts val="5371"/>
              </a:lnSpc>
            </a:pPr>
            <a:r>
              <a:rPr lang="en-US" sz="4882">
                <a:solidFill>
                  <a:srgbClr val="000000"/>
                </a:solidFill>
                <a:latin typeface="Open Sans Light"/>
              </a:rPr>
              <a:t>What percentage of the Earth’s land was covered with forest in 2015? 30.8%</a:t>
            </a:r>
          </a:p>
          <a:p>
            <a:pPr marL="0" lvl="0" indent="0">
              <a:lnSpc>
                <a:spcPts val="5371"/>
              </a:lnSpc>
            </a:pPr>
            <a:endParaRPr lang="en-US" sz="4882">
              <a:solidFill>
                <a:srgbClr val="000000"/>
              </a:solidFill>
              <a:latin typeface="Open Sans Light"/>
            </a:endParaRPr>
          </a:p>
          <a:p>
            <a:pPr marL="0" lvl="0" indent="0">
              <a:lnSpc>
                <a:spcPts val="3665"/>
              </a:lnSpc>
            </a:pPr>
            <a:endParaRPr lang="en-US" sz="4882">
              <a:solidFill>
                <a:srgbClr val="000000"/>
              </a:solidFill>
              <a:latin typeface="Open Sans Light"/>
            </a:endParaRPr>
          </a:p>
          <a:p>
            <a:pPr marL="0" lvl="0" indent="0">
              <a:lnSpc>
                <a:spcPts val="5371"/>
              </a:lnSpc>
            </a:pPr>
            <a:r>
              <a:rPr lang="en-US" sz="4882">
                <a:solidFill>
                  <a:srgbClr val="000000"/>
                </a:solidFill>
                <a:latin typeface="Open Sans Light"/>
              </a:rPr>
              <a:t>What percentage of Earth’s land was deforested between 1990 and 2015? Approximately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txBody>
            <a:bodyPr/>
            <a:lstStyle/>
            <a:p>
              <a:endParaRPr lang="en-US"/>
            </a:p>
          </p:txBody>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txBody>
            <a:bodyPr/>
            <a:lstStyle/>
            <a:p>
              <a:endParaRPr lang="en-US"/>
            </a:p>
          </p:txBody>
        </p:sp>
      </p:grpSp>
      <p:sp>
        <p:nvSpPr>
          <p:cNvPr id="6" name="Freeform 6"/>
          <p:cNvSpPr/>
          <p:nvPr/>
        </p:nvSpPr>
        <p:spPr>
          <a:xfrm>
            <a:off x="1464365" y="779361"/>
            <a:ext cx="14537098" cy="8728278"/>
          </a:xfrm>
          <a:custGeom>
            <a:avLst/>
            <a:gdLst/>
            <a:ahLst/>
            <a:cxnLst/>
            <a:rect l="l" t="t" r="r" b="b"/>
            <a:pathLst>
              <a:path w="14537098" h="8728278">
                <a:moveTo>
                  <a:pt x="0" y="0"/>
                </a:moveTo>
                <a:lnTo>
                  <a:pt x="14537098" y="0"/>
                </a:lnTo>
                <a:lnTo>
                  <a:pt x="14537098" y="8728278"/>
                </a:lnTo>
                <a:lnTo>
                  <a:pt x="0" y="8728278"/>
                </a:lnTo>
                <a:lnTo>
                  <a:pt x="0" y="0"/>
                </a:lnTo>
                <a:close/>
              </a:path>
            </a:pathLst>
          </a:custGeom>
          <a:blipFill>
            <a:blip r:embed="rId3"/>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5F637B-CAAE-439F-8116-3AADF97E7A3D}"/>
</file>

<file path=customXml/itemProps2.xml><?xml version="1.0" encoding="utf-8"?>
<ds:datastoreItem xmlns:ds="http://schemas.openxmlformats.org/officeDocument/2006/customXml" ds:itemID="{1BAAA249-DD42-4D2D-AD22-B1292CF93037}"/>
</file>

<file path=customXml/itemProps3.xml><?xml version="1.0" encoding="utf-8"?>
<ds:datastoreItem xmlns:ds="http://schemas.openxmlformats.org/officeDocument/2006/customXml" ds:itemID="{EA4AA8AD-90FC-4B48-B132-84485188C3EF}"/>
</file>

<file path=docProps/app.xml><?xml version="1.0" encoding="utf-8"?>
<Properties xmlns="http://schemas.openxmlformats.org/officeDocument/2006/extended-properties" xmlns:vt="http://schemas.openxmlformats.org/officeDocument/2006/docPropsVTypes">
  <TotalTime>1</TotalTime>
  <Words>1214</Words>
  <Application>Microsoft Macintosh PowerPoint</Application>
  <PresentationFormat>Custom</PresentationFormat>
  <Paragraphs>135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Open Sans Light</vt:lpstr>
      <vt:lpstr>Calibri</vt:lpstr>
      <vt:lpstr>Open Sans Bold</vt:lpstr>
      <vt:lpstr>Open Sans Light Bold</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L5 KS3&amp;4 CC</dc:title>
  <cp:lastModifiedBy>Samia Akram</cp:lastModifiedBy>
  <cp:revision>1</cp:revision>
  <dcterms:created xsi:type="dcterms:W3CDTF">2006-08-16T00:00:00Z</dcterms:created>
  <dcterms:modified xsi:type="dcterms:W3CDTF">2023-10-12T04:44:38Z</dcterms:modified>
  <dc:identifier>DAFCS5RRLLI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20326100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