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Open Sans Bold" panose="020B0806030504020204" pitchFamily="34" charset="0"/>
      <p:regular r:id="rId17"/>
      <p:bold r:id="rId18"/>
    </p:embeddedFont>
    <p:embeddedFont>
      <p:font typeface="Open Sans Light" panose="020B0306030504020204" pitchFamily="34" charset="0"/>
      <p:regular r:id="rId19"/>
      <p:italic r:id="rId20"/>
    </p:embeddedFont>
    <p:embeddedFont>
      <p:font typeface="Open Sans Light Bold" panose="020B0806030504020204" pitchFamily="34" charset="0"/>
      <p:regular r:id="rId21"/>
      <p:bold r:id="rId22"/>
    </p:embeddedFont>
    <p:embeddedFont>
      <p:font typeface="Open Sans Light Italics" panose="020B030603050402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Start the session by watching a short video about two contrasting characters: day and night.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explore how Day and Night were different and how by working together they produced the best results. Use Day and Night Venn diagram to compare and contrast themes.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Recap on the previous week’s learning and the Olympics. Revisit Derek Redmond’s injury that prevented him from being able to complete his race and recall the courage he showed to defy this.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Undertake research about the Paralympics and why these were formed. Key questions: when did the Paralympic games begin? Who can participate? How often do they happen? </a:t>
            </a:r>
          </a:p>
          <a:p>
            <a:endParaRPr lang="en-US"/>
          </a:p>
          <a:p>
            <a:r>
              <a:rPr lang="en-US"/>
              <a:t>Pupils to research in pairs of groups and present in one of the following ways:</a:t>
            </a:r>
          </a:p>
          <a:p>
            <a:r>
              <a:rPr lang="en-US"/>
              <a:t> • An information leaflet about the Paralympics</a:t>
            </a:r>
          </a:p>
          <a:p>
            <a:r>
              <a:rPr lang="en-US"/>
              <a:t> • A poster/advert promoting the next Paralympic games to inspire people to watch these </a:t>
            </a:r>
          </a:p>
          <a:p>
            <a:r>
              <a:rPr lang="en-US"/>
              <a:t>• A mini-documentary about the Paralympics which will be presented to the rest of their class Within the class, share the above presentations and information and discuss. </a:t>
            </a:r>
          </a:p>
          <a:p>
            <a:endParaRPr lang="en-US"/>
          </a:p>
          <a:p>
            <a:r>
              <a:rPr lang="en-US"/>
              <a:t>Opportunity to host mini-Olympic games within the class, year group or wider school. In teams, research a country that the group will represent. They can learn about the country’s national anthem and the meaning of their flag. During the games, pupils can be encouraged to come dressed ready to represent their country and participate in a parade to display this before the games begin. Homework/Extension: pupils to prepare their own artistic representation of day and night coming together.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teachertube.com/videos/day-and-night-by-pixar-1-32070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watch?v=WBPlSN_wI0M"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2204158" y="859083"/>
            <a:ext cx="13351669" cy="7934325"/>
          </a:xfrm>
          <a:prstGeom prst="rect">
            <a:avLst/>
          </a:prstGeom>
        </p:spPr>
        <p:txBody>
          <a:bodyPr lIns="0" tIns="0" rIns="0" bIns="0" rtlCol="0" anchor="t">
            <a:spAutoFit/>
          </a:bodyPr>
          <a:lstStyle/>
          <a:p>
            <a:pPr algn="ctr">
              <a:lnSpc>
                <a:spcPts val="12599"/>
              </a:lnSpc>
            </a:pPr>
            <a:r>
              <a:rPr lang="en-US" sz="9000">
                <a:solidFill>
                  <a:srgbClr val="000000"/>
                </a:solidFill>
                <a:latin typeface="Open Sans Light Bold"/>
              </a:rPr>
              <a:t>Inclusion and Diversity </a:t>
            </a:r>
          </a:p>
          <a:p>
            <a:pPr algn="ctr">
              <a:lnSpc>
                <a:spcPts val="12599"/>
              </a:lnSpc>
            </a:pPr>
            <a:endParaRPr lang="en-US" sz="9000">
              <a:solidFill>
                <a:srgbClr val="000000"/>
              </a:solidFill>
              <a:latin typeface="Open Sans Light Bold"/>
            </a:endParaRPr>
          </a:p>
          <a:p>
            <a:pPr algn="ctr">
              <a:lnSpc>
                <a:spcPts val="12599"/>
              </a:lnSpc>
            </a:pPr>
            <a:endParaRPr lang="en-US" sz="9000">
              <a:solidFill>
                <a:srgbClr val="000000"/>
              </a:solidFill>
              <a:latin typeface="Open Sans Light Bold"/>
            </a:endParaRPr>
          </a:p>
          <a:p>
            <a:pPr algn="ctr">
              <a:lnSpc>
                <a:spcPts val="12599"/>
              </a:lnSpc>
            </a:pPr>
            <a:endParaRPr lang="en-US" sz="9000">
              <a:solidFill>
                <a:srgbClr val="000000"/>
              </a:solidFill>
              <a:latin typeface="Open Sans Light Bold"/>
            </a:endParaRPr>
          </a:p>
          <a:p>
            <a:pPr algn="ctr">
              <a:lnSpc>
                <a:spcPts val="12599"/>
              </a:lnSpc>
            </a:pPr>
            <a:r>
              <a:rPr lang="en-US" sz="9000">
                <a:solidFill>
                  <a:srgbClr val="000000"/>
                </a:solidFill>
                <a:latin typeface="Open Sans Light Bold"/>
              </a:rPr>
              <a:t>Lesson 5</a:t>
            </a:r>
          </a:p>
        </p:txBody>
      </p:sp>
      <p:sp>
        <p:nvSpPr>
          <p:cNvPr id="7" name="Freeform 7"/>
          <p:cNvSpPr/>
          <p:nvPr/>
        </p:nvSpPr>
        <p:spPr>
          <a:xfrm>
            <a:off x="6417853" y="2319110"/>
            <a:ext cx="5452293" cy="5176196"/>
          </a:xfrm>
          <a:custGeom>
            <a:avLst/>
            <a:gdLst/>
            <a:ahLst/>
            <a:cxnLst/>
            <a:rect l="l" t="t" r="r" b="b"/>
            <a:pathLst>
              <a:path w="5452293" h="5176196">
                <a:moveTo>
                  <a:pt x="0" y="0"/>
                </a:moveTo>
                <a:lnTo>
                  <a:pt x="5452294" y="0"/>
                </a:lnTo>
                <a:lnTo>
                  <a:pt x="5452294" y="5176196"/>
                </a:lnTo>
                <a:lnTo>
                  <a:pt x="0" y="5176196"/>
                </a:lnTo>
                <a:lnTo>
                  <a:pt x="0" y="0"/>
                </a:lnTo>
                <a:close/>
              </a:path>
            </a:pathLst>
          </a:custGeom>
          <a:blipFill>
            <a:blip r:embed="rId3"/>
            <a:stretch>
              <a:fillRect t="-19919" b="-29049"/>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9144000" y="3902835"/>
            <a:ext cx="8800173" cy="5863115"/>
          </a:xfrm>
          <a:custGeom>
            <a:avLst/>
            <a:gdLst/>
            <a:ahLst/>
            <a:cxnLst/>
            <a:rect l="l" t="t" r="r" b="b"/>
            <a:pathLst>
              <a:path w="8800173" h="5863115">
                <a:moveTo>
                  <a:pt x="0" y="0"/>
                </a:moveTo>
                <a:lnTo>
                  <a:pt x="8800173" y="0"/>
                </a:lnTo>
                <a:lnTo>
                  <a:pt x="8800173" y="5863115"/>
                </a:lnTo>
                <a:lnTo>
                  <a:pt x="0" y="5863115"/>
                </a:lnTo>
                <a:lnTo>
                  <a:pt x="0" y="0"/>
                </a:lnTo>
                <a:close/>
              </a:path>
            </a:pathLst>
          </a:custGeom>
          <a:blipFill>
            <a:blip r:embed="rId2"/>
            <a:stretch>
              <a:fillRect/>
            </a:stretch>
          </a:blipFill>
        </p:spPr>
      </p:sp>
      <p:sp>
        <p:nvSpPr>
          <p:cNvPr id="7" name="TextBox 7"/>
          <p:cNvSpPr txBox="1"/>
          <p:nvPr/>
        </p:nvSpPr>
        <p:spPr>
          <a:xfrm>
            <a:off x="742739" y="1072568"/>
            <a:ext cx="17353397" cy="2322617"/>
          </a:xfrm>
          <a:prstGeom prst="rect">
            <a:avLst/>
          </a:prstGeom>
        </p:spPr>
        <p:txBody>
          <a:bodyPr lIns="0" tIns="0" rIns="0" bIns="0" rtlCol="0" anchor="t">
            <a:spAutoFit/>
          </a:bodyPr>
          <a:lstStyle/>
          <a:p>
            <a:pPr algn="ctr">
              <a:lnSpc>
                <a:spcPts val="18979"/>
              </a:lnSpc>
            </a:pPr>
            <a:r>
              <a:rPr lang="en-US" sz="13556">
                <a:solidFill>
                  <a:srgbClr val="000000"/>
                </a:solidFill>
                <a:latin typeface="Open Sans Bold"/>
              </a:rPr>
              <a:t>The Para - Olympics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448833" y="6917055"/>
          <a:ext cx="17024016" cy="3114675"/>
        </p:xfrm>
        <a:graphic>
          <a:graphicData uri="http://schemas.openxmlformats.org/drawingml/2006/table">
            <a:tbl>
              <a:tblPr/>
              <a:tblGrid>
                <a:gridCol w="2808851">
                  <a:extLst>
                    <a:ext uri="{9D8B030D-6E8A-4147-A177-3AD203B41FA5}">
                      <a16:colId xmlns:a16="http://schemas.microsoft.com/office/drawing/2014/main" val="20000"/>
                    </a:ext>
                  </a:extLst>
                </a:gridCol>
                <a:gridCol w="14215166">
                  <a:extLst>
                    <a:ext uri="{9D8B030D-6E8A-4147-A177-3AD203B41FA5}">
                      <a16:colId xmlns:a16="http://schemas.microsoft.com/office/drawing/2014/main" val="20001"/>
                    </a:ext>
                  </a:extLst>
                </a:gridCol>
              </a:tblGrid>
              <a:tr h="3114675">
                <a:tc>
                  <a:txBody>
                    <a:bodyPr/>
                    <a:lstStyle/>
                    <a:p>
                      <a:pPr algn="l">
                        <a:lnSpc>
                          <a:spcPts val="2939"/>
                        </a:lnSpc>
                        <a:defRPr/>
                      </a:pPr>
                      <a:endParaRPr lang="en-US" sz="1100"/>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3219"/>
                        </a:lnSpc>
                        <a:defRPr/>
                      </a:pPr>
                      <a:r>
                        <a:rPr lang="en-US" sz="2299">
                          <a:solidFill>
                            <a:srgbClr val="000000"/>
                          </a:solidFill>
                          <a:latin typeface="Open Sans Light Bold"/>
                        </a:rPr>
                        <a:t>National Curriculum</a:t>
                      </a:r>
                      <a:r>
                        <a:rPr lang="en-US" sz="2299">
                          <a:solidFill>
                            <a:srgbClr val="000000"/>
                          </a:solidFill>
                          <a:latin typeface="Open Sans Light"/>
                        </a:rPr>
                        <a:t>  - </a:t>
                      </a:r>
                      <a:r>
                        <a:rPr lang="en-US" sz="2299">
                          <a:solidFill>
                            <a:srgbClr val="000000"/>
                          </a:solidFill>
                          <a:latin typeface="Open Sans Light Bold"/>
                        </a:rPr>
                        <a:t>SMSC</a:t>
                      </a:r>
                      <a:endParaRPr lang="en-US" sz="1100"/>
                    </a:p>
                    <a:p>
                      <a:pPr>
                        <a:lnSpc>
                          <a:spcPts val="3219"/>
                        </a:lnSpc>
                      </a:pPr>
                      <a:r>
                        <a:rPr lang="en-US" sz="2299">
                          <a:solidFill>
                            <a:srgbClr val="000000"/>
                          </a:solidFill>
                          <a:latin typeface="Open Sans Light"/>
                        </a:rPr>
                        <a:t>Encourage students to accept responsibility for their behaviour, show initiative, and understand how they can contribute positively to the lives of those living and working in the locality of the school and to society more widely; </a:t>
                      </a:r>
                    </a:p>
                    <a:p>
                      <a:pPr>
                        <a:lnSpc>
                          <a:spcPts val="3219"/>
                        </a:lnSpc>
                      </a:pPr>
                      <a:endParaRPr lang="en-US" sz="2299">
                        <a:solidFill>
                          <a:srgbClr val="000000"/>
                        </a:solidFill>
                        <a:latin typeface="Open Sans Light"/>
                      </a:endParaRPr>
                    </a:p>
                    <a:p>
                      <a:pPr>
                        <a:lnSpc>
                          <a:spcPts val="3219"/>
                        </a:lnSpc>
                      </a:pPr>
                      <a:r>
                        <a:rPr lang="en-US" sz="2299">
                          <a:solidFill>
                            <a:srgbClr val="000000"/>
                          </a:solidFill>
                          <a:latin typeface="Open Sans Light"/>
                        </a:rPr>
                        <a:t>Further tolerance and harmony between different cultural traditions by enabling students to acquire an appreciation of and respect for their own and other cultures; </a:t>
                      </a:r>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575741" y="1409270"/>
          <a:ext cx="17144057" cy="5301925"/>
        </p:xfrm>
        <a:graphic>
          <a:graphicData uri="http://schemas.openxmlformats.org/drawingml/2006/table">
            <a:tbl>
              <a:tblPr/>
              <a:tblGrid>
                <a:gridCol w="5019896">
                  <a:extLst>
                    <a:ext uri="{9D8B030D-6E8A-4147-A177-3AD203B41FA5}">
                      <a16:colId xmlns:a16="http://schemas.microsoft.com/office/drawing/2014/main" val="20000"/>
                    </a:ext>
                  </a:extLst>
                </a:gridCol>
                <a:gridCol w="12124161">
                  <a:extLst>
                    <a:ext uri="{9D8B030D-6E8A-4147-A177-3AD203B41FA5}">
                      <a16:colId xmlns:a16="http://schemas.microsoft.com/office/drawing/2014/main" val="20001"/>
                    </a:ext>
                  </a:extLst>
                </a:gridCol>
              </a:tblGrid>
              <a:tr h="5301925">
                <a:tc>
                  <a:txBody>
                    <a:bodyPr/>
                    <a:lstStyle/>
                    <a:p>
                      <a:pPr algn="l">
                        <a:lnSpc>
                          <a:spcPts val="4899"/>
                        </a:lnSpc>
                        <a:defRPr/>
                      </a:pPr>
                      <a:r>
                        <a:rPr lang="en-US" sz="3499">
                          <a:solidFill>
                            <a:srgbClr val="000000"/>
                          </a:solidFill>
                          <a:latin typeface="Open Sans Light Bold"/>
                        </a:rPr>
                        <a:t>Learning Objective </a:t>
                      </a:r>
                      <a:endParaRPr lang="en-US" sz="1100"/>
                    </a:p>
                    <a:p>
                      <a:pPr>
                        <a:lnSpc>
                          <a:spcPts val="4899"/>
                        </a:lnSpc>
                      </a:pPr>
                      <a:endParaRPr lang="en-US" sz="1100"/>
                    </a:p>
                    <a:p>
                      <a:pPr>
                        <a:lnSpc>
                          <a:spcPts val="4899"/>
                        </a:lnSpc>
                      </a:pPr>
                      <a:r>
                        <a:rPr lang="en-US" sz="3499">
                          <a:solidFill>
                            <a:srgbClr val="000000"/>
                          </a:solidFill>
                          <a:latin typeface="Open Sans Light"/>
                        </a:rPr>
                        <a:t>To examine the theme of inclusion in the Olympics.</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4899"/>
                        </a:lnSpc>
                        <a:defRPr/>
                      </a:pPr>
                      <a:r>
                        <a:rPr lang="en-US" sz="3499">
                          <a:solidFill>
                            <a:srgbClr val="000000"/>
                          </a:solidFill>
                          <a:latin typeface="Open Sans Light Bold"/>
                        </a:rPr>
                        <a:t>Skills Objectives</a:t>
                      </a:r>
                      <a:endParaRPr lang="en-US" sz="1100"/>
                    </a:p>
                    <a:p>
                      <a:pPr>
                        <a:lnSpc>
                          <a:spcPts val="4899"/>
                        </a:lnSpc>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Freeform 8"/>
          <p:cNvSpPr/>
          <p:nvPr/>
        </p:nvSpPr>
        <p:spPr>
          <a:xfrm>
            <a:off x="575741" y="7105220"/>
            <a:ext cx="2300277" cy="2510805"/>
          </a:xfrm>
          <a:custGeom>
            <a:avLst/>
            <a:gdLst/>
            <a:ahLst/>
            <a:cxnLst/>
            <a:rect l="l" t="t" r="r" b="b"/>
            <a:pathLst>
              <a:path w="2300277" h="2510805">
                <a:moveTo>
                  <a:pt x="0" y="0"/>
                </a:moveTo>
                <a:lnTo>
                  <a:pt x="2300277" y="0"/>
                </a:lnTo>
                <a:lnTo>
                  <a:pt x="2300277" y="2510805"/>
                </a:lnTo>
                <a:lnTo>
                  <a:pt x="0" y="2510805"/>
                </a:lnTo>
                <a:lnTo>
                  <a:pt x="0" y="0"/>
                </a:lnTo>
                <a:close/>
              </a:path>
            </a:pathLst>
          </a:custGeom>
          <a:blipFill>
            <a:blip r:embed="rId3"/>
            <a:stretch>
              <a:fillRect l="-10251" t="-22305" b="-20544"/>
            </a:stretch>
          </a:blipFill>
        </p:spPr>
      </p:sp>
      <p:sp>
        <p:nvSpPr>
          <p:cNvPr id="9" name="Freeform 9"/>
          <p:cNvSpPr/>
          <p:nvPr/>
        </p:nvSpPr>
        <p:spPr>
          <a:xfrm>
            <a:off x="6023141" y="2524762"/>
            <a:ext cx="1745587" cy="1862166"/>
          </a:xfrm>
          <a:custGeom>
            <a:avLst/>
            <a:gdLst/>
            <a:ahLst/>
            <a:cxnLst/>
            <a:rect l="l" t="t" r="r" b="b"/>
            <a:pathLst>
              <a:path w="1745587" h="1862166">
                <a:moveTo>
                  <a:pt x="0" y="0"/>
                </a:moveTo>
                <a:lnTo>
                  <a:pt x="1745587" y="0"/>
                </a:lnTo>
                <a:lnTo>
                  <a:pt x="1745587" y="1862166"/>
                </a:lnTo>
                <a:lnTo>
                  <a:pt x="0" y="1862166"/>
                </a:lnTo>
                <a:lnTo>
                  <a:pt x="0" y="0"/>
                </a:lnTo>
                <a:close/>
              </a:path>
            </a:pathLst>
          </a:custGeom>
          <a:blipFill>
            <a:blip r:embed="rId4"/>
            <a:stretch>
              <a:fillRect l="-9949" t="-23378" b="-22384"/>
            </a:stretch>
          </a:blipFill>
        </p:spPr>
      </p:sp>
      <p:sp>
        <p:nvSpPr>
          <p:cNvPr id="10" name="TextBox 10"/>
          <p:cNvSpPr txBox="1"/>
          <p:nvPr/>
        </p:nvSpPr>
        <p:spPr>
          <a:xfrm>
            <a:off x="575741" y="448309"/>
            <a:ext cx="16897108" cy="580391"/>
          </a:xfrm>
          <a:prstGeom prst="rect">
            <a:avLst/>
          </a:prstGeom>
        </p:spPr>
        <p:txBody>
          <a:bodyPr lIns="0" tIns="0" rIns="0" bIns="0" rtlCol="0" anchor="t">
            <a:spAutoFit/>
          </a:bodyPr>
          <a:lstStyle/>
          <a:p>
            <a:pPr>
              <a:lnSpc>
                <a:spcPts val="4759"/>
              </a:lnSpc>
              <a:spcBef>
                <a:spcPct val="0"/>
              </a:spcBef>
            </a:pPr>
            <a:r>
              <a:rPr lang="en-US" sz="3399">
                <a:solidFill>
                  <a:srgbClr val="000000"/>
                </a:solidFill>
                <a:latin typeface="Open Sans Light Bold"/>
              </a:rPr>
              <a:t>Activity 5: How can inclusion promote diversity?</a:t>
            </a:r>
          </a:p>
        </p:txBody>
      </p:sp>
      <p:sp>
        <p:nvSpPr>
          <p:cNvPr id="11" name="TextBox 11"/>
          <p:cNvSpPr txBox="1"/>
          <p:nvPr/>
        </p:nvSpPr>
        <p:spPr>
          <a:xfrm>
            <a:off x="8064762" y="4654234"/>
            <a:ext cx="8816018" cy="1835150"/>
          </a:xfrm>
          <a:prstGeom prst="rect">
            <a:avLst/>
          </a:prstGeom>
        </p:spPr>
        <p:txBody>
          <a:bodyPr lIns="0" tIns="0" rIns="0" bIns="0" rtlCol="0" anchor="t">
            <a:spAutoFit/>
          </a:bodyPr>
          <a:lstStyle/>
          <a:p>
            <a:pPr>
              <a:lnSpc>
                <a:spcPts val="4900"/>
              </a:lnSpc>
              <a:spcBef>
                <a:spcPct val="0"/>
              </a:spcBef>
            </a:pPr>
            <a:r>
              <a:rPr lang="en-US" sz="3500">
                <a:solidFill>
                  <a:srgbClr val="000000"/>
                </a:solidFill>
                <a:latin typeface="Open Sans Light"/>
              </a:rPr>
              <a:t>Problem-Solving - I can identify relevant information from extended explanations or presentations when solving problems </a:t>
            </a:r>
          </a:p>
        </p:txBody>
      </p:sp>
      <p:sp>
        <p:nvSpPr>
          <p:cNvPr id="12" name="TextBox 12"/>
          <p:cNvSpPr txBox="1"/>
          <p:nvPr/>
        </p:nvSpPr>
        <p:spPr>
          <a:xfrm>
            <a:off x="8064762" y="2458087"/>
            <a:ext cx="9062967" cy="1835150"/>
          </a:xfrm>
          <a:prstGeom prst="rect">
            <a:avLst/>
          </a:prstGeom>
        </p:spPr>
        <p:txBody>
          <a:bodyPr lIns="0" tIns="0" rIns="0" bIns="0" rtlCol="0" anchor="t">
            <a:spAutoFit/>
          </a:bodyPr>
          <a:lstStyle/>
          <a:p>
            <a:pPr>
              <a:lnSpc>
                <a:spcPts val="4900"/>
              </a:lnSpc>
              <a:spcBef>
                <a:spcPct val="0"/>
              </a:spcBef>
            </a:pPr>
            <a:r>
              <a:rPr lang="en-US" sz="3500">
                <a:solidFill>
                  <a:srgbClr val="000000"/>
                </a:solidFill>
                <a:latin typeface="Open Sans Light"/>
              </a:rPr>
              <a:t>Problem-Solving - I can use various reference materials and appropriate resources for different purposes</a:t>
            </a:r>
          </a:p>
        </p:txBody>
      </p:sp>
      <p:sp>
        <p:nvSpPr>
          <p:cNvPr id="13" name="Freeform 13"/>
          <p:cNvSpPr/>
          <p:nvPr/>
        </p:nvSpPr>
        <p:spPr>
          <a:xfrm>
            <a:off x="6023141" y="4627218"/>
            <a:ext cx="1745587" cy="1862166"/>
          </a:xfrm>
          <a:custGeom>
            <a:avLst/>
            <a:gdLst/>
            <a:ahLst/>
            <a:cxnLst/>
            <a:rect l="l" t="t" r="r" b="b"/>
            <a:pathLst>
              <a:path w="1745587" h="1862166">
                <a:moveTo>
                  <a:pt x="0" y="0"/>
                </a:moveTo>
                <a:lnTo>
                  <a:pt x="1745587" y="0"/>
                </a:lnTo>
                <a:lnTo>
                  <a:pt x="1745587" y="1862165"/>
                </a:lnTo>
                <a:lnTo>
                  <a:pt x="0" y="1862165"/>
                </a:lnTo>
                <a:lnTo>
                  <a:pt x="0" y="0"/>
                </a:lnTo>
                <a:close/>
              </a:path>
            </a:pathLst>
          </a:custGeom>
          <a:blipFill>
            <a:blip r:embed="rId4"/>
            <a:stretch>
              <a:fillRect l="-9949" t="-23378" b="-22384"/>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0" y="1095375"/>
            <a:ext cx="18288000" cy="6563253"/>
          </a:xfrm>
          <a:prstGeom prst="rect">
            <a:avLst/>
          </a:prstGeom>
        </p:spPr>
        <p:txBody>
          <a:bodyPr lIns="0" tIns="0" rIns="0" bIns="0" rtlCol="0" anchor="t">
            <a:spAutoFit/>
          </a:bodyPr>
          <a:lstStyle/>
          <a:p>
            <a:pPr algn="ctr">
              <a:lnSpc>
                <a:spcPts val="11759"/>
              </a:lnSpc>
              <a:spcBef>
                <a:spcPct val="0"/>
              </a:spcBef>
            </a:pPr>
            <a:r>
              <a:rPr lang="en-US" sz="8399">
                <a:solidFill>
                  <a:srgbClr val="000000"/>
                </a:solidFill>
                <a:latin typeface="Open Sans Light Italics"/>
              </a:rPr>
              <a:t>“Diversity is the one true thing we all have in common…. Celebrate it every day.” </a:t>
            </a:r>
          </a:p>
          <a:p>
            <a:pPr algn="ctr">
              <a:lnSpc>
                <a:spcPts val="6719"/>
              </a:lnSpc>
              <a:spcBef>
                <a:spcPct val="0"/>
              </a:spcBef>
            </a:pPr>
            <a:endParaRPr lang="en-US" sz="8399">
              <a:solidFill>
                <a:srgbClr val="000000"/>
              </a:solidFill>
              <a:latin typeface="Open Sans Light Italics"/>
            </a:endParaRPr>
          </a:p>
          <a:p>
            <a:pPr algn="ctr">
              <a:lnSpc>
                <a:spcPts val="10219"/>
              </a:lnSpc>
              <a:spcBef>
                <a:spcPct val="0"/>
              </a:spcBef>
            </a:pPr>
            <a:r>
              <a:rPr lang="en-US" sz="7299">
                <a:solidFill>
                  <a:srgbClr val="000000"/>
                </a:solidFill>
                <a:latin typeface="Open Sans Light Bold"/>
              </a:rPr>
              <a:t>Winston Churchill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4434489" y="2187565"/>
            <a:ext cx="8247906" cy="2955935"/>
          </a:xfrm>
          <a:prstGeom prst="rect">
            <a:avLst/>
          </a:prstGeom>
        </p:spPr>
        <p:txBody>
          <a:bodyPr lIns="0" tIns="0" rIns="0" bIns="0" rtlCol="0" anchor="t">
            <a:spAutoFit/>
          </a:bodyPr>
          <a:lstStyle/>
          <a:p>
            <a:pPr algn="ctr">
              <a:lnSpc>
                <a:spcPts val="11891"/>
              </a:lnSpc>
              <a:spcBef>
                <a:spcPct val="0"/>
              </a:spcBef>
            </a:pPr>
            <a:endParaRPr/>
          </a:p>
          <a:p>
            <a:pPr algn="ctr">
              <a:lnSpc>
                <a:spcPts val="11891"/>
              </a:lnSpc>
              <a:spcBef>
                <a:spcPct val="0"/>
              </a:spcBef>
            </a:pPr>
            <a:r>
              <a:rPr lang="en-US" sz="8493" u="sng">
                <a:solidFill>
                  <a:srgbClr val="000000"/>
                </a:solidFill>
                <a:latin typeface="Open Sans Light Bold"/>
                <a:hlinkClick r:id="rId3" tooltip="https://www.teachertube.com/videos/day-and-night-by-pixar-1-320704"/>
              </a:rPr>
              <a:t>Day and Night.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2452425" y="1668539"/>
            <a:ext cx="11721638" cy="7589761"/>
          </a:xfrm>
          <a:custGeom>
            <a:avLst/>
            <a:gdLst/>
            <a:ahLst/>
            <a:cxnLst/>
            <a:rect l="l" t="t" r="r" b="b"/>
            <a:pathLst>
              <a:path w="11721638" h="7589761">
                <a:moveTo>
                  <a:pt x="0" y="0"/>
                </a:moveTo>
                <a:lnTo>
                  <a:pt x="11721639" y="0"/>
                </a:lnTo>
                <a:lnTo>
                  <a:pt x="11721639" y="7589761"/>
                </a:lnTo>
                <a:lnTo>
                  <a:pt x="0" y="75897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3407290" y="4739244"/>
            <a:ext cx="3309155" cy="887058"/>
          </a:xfrm>
          <a:prstGeom prst="rect">
            <a:avLst/>
          </a:prstGeom>
        </p:spPr>
        <p:txBody>
          <a:bodyPr lIns="0" tIns="0" rIns="0" bIns="0" rtlCol="0" anchor="t">
            <a:spAutoFit/>
          </a:bodyPr>
          <a:lstStyle/>
          <a:p>
            <a:pPr algn="ctr">
              <a:lnSpc>
                <a:spcPts val="7279"/>
              </a:lnSpc>
            </a:pPr>
            <a:r>
              <a:rPr lang="en-US" sz="5199">
                <a:solidFill>
                  <a:srgbClr val="000000"/>
                </a:solidFill>
                <a:latin typeface="Open Sans Bold"/>
              </a:rPr>
              <a:t>Day </a:t>
            </a:r>
          </a:p>
        </p:txBody>
      </p:sp>
      <p:sp>
        <p:nvSpPr>
          <p:cNvPr id="8" name="TextBox 8"/>
          <p:cNvSpPr txBox="1"/>
          <p:nvPr/>
        </p:nvSpPr>
        <p:spPr>
          <a:xfrm>
            <a:off x="9846718" y="4607042"/>
            <a:ext cx="3309155" cy="887058"/>
          </a:xfrm>
          <a:prstGeom prst="rect">
            <a:avLst/>
          </a:prstGeom>
        </p:spPr>
        <p:txBody>
          <a:bodyPr lIns="0" tIns="0" rIns="0" bIns="0" rtlCol="0" anchor="t">
            <a:spAutoFit/>
          </a:bodyPr>
          <a:lstStyle/>
          <a:p>
            <a:pPr algn="ctr">
              <a:lnSpc>
                <a:spcPts val="7279"/>
              </a:lnSpc>
            </a:pPr>
            <a:r>
              <a:rPr lang="en-US" sz="5199">
                <a:solidFill>
                  <a:srgbClr val="000000"/>
                </a:solidFill>
                <a:latin typeface="Open Sans Bold"/>
              </a:rPr>
              <a:t>Night </a:t>
            </a:r>
          </a:p>
        </p:txBody>
      </p:sp>
      <p:sp>
        <p:nvSpPr>
          <p:cNvPr id="9" name="TextBox 9"/>
          <p:cNvSpPr txBox="1"/>
          <p:nvPr/>
        </p:nvSpPr>
        <p:spPr>
          <a:xfrm>
            <a:off x="4781077" y="180975"/>
            <a:ext cx="7758894" cy="1417913"/>
          </a:xfrm>
          <a:prstGeom prst="rect">
            <a:avLst/>
          </a:prstGeom>
        </p:spPr>
        <p:txBody>
          <a:bodyPr lIns="0" tIns="0" rIns="0" bIns="0" rtlCol="0" anchor="t">
            <a:spAutoFit/>
          </a:bodyPr>
          <a:lstStyle/>
          <a:p>
            <a:pPr algn="ctr">
              <a:lnSpc>
                <a:spcPts val="11620"/>
              </a:lnSpc>
              <a:spcBef>
                <a:spcPct val="0"/>
              </a:spcBef>
            </a:pPr>
            <a:r>
              <a:rPr lang="en-US" sz="8300">
                <a:solidFill>
                  <a:srgbClr val="000000"/>
                </a:solidFill>
                <a:latin typeface="Open Sans Light Bold"/>
              </a:rPr>
              <a:t>Day and Night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616432" y="1810867"/>
            <a:ext cx="16837572" cy="47339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Italics"/>
              </a:rPr>
              <a:t>How do we make sure everybody gets an opportunity to be included despite physical difficulties?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a:videoFile r:link="rId1"/>
          </p:nvPr>
        </p:nvPicPr>
        <p:blipFill>
          <a:blip r:embed="rId4"/>
          <a:stretch>
            <a:fillRect/>
          </a:stretch>
        </p:blipFill>
        <p:spPr>
          <a:xfrm>
            <a:off x="1828798" y="443100"/>
            <a:ext cx="15671469" cy="8815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9144000" y="3902835"/>
            <a:ext cx="8800173" cy="5863115"/>
          </a:xfrm>
          <a:custGeom>
            <a:avLst/>
            <a:gdLst/>
            <a:ahLst/>
            <a:cxnLst/>
            <a:rect l="l" t="t" r="r" b="b"/>
            <a:pathLst>
              <a:path w="8800173" h="5863115">
                <a:moveTo>
                  <a:pt x="0" y="0"/>
                </a:moveTo>
                <a:lnTo>
                  <a:pt x="8800173" y="0"/>
                </a:lnTo>
                <a:lnTo>
                  <a:pt x="8800173" y="5863115"/>
                </a:lnTo>
                <a:lnTo>
                  <a:pt x="0" y="5863115"/>
                </a:lnTo>
                <a:lnTo>
                  <a:pt x="0" y="0"/>
                </a:lnTo>
                <a:close/>
              </a:path>
            </a:pathLst>
          </a:custGeom>
          <a:blipFill>
            <a:blip r:embed="rId3"/>
            <a:stretch>
              <a:fillRect/>
            </a:stretch>
          </a:blipFill>
        </p:spPr>
      </p:sp>
      <p:sp>
        <p:nvSpPr>
          <p:cNvPr id="7" name="TextBox 7"/>
          <p:cNvSpPr txBox="1"/>
          <p:nvPr/>
        </p:nvSpPr>
        <p:spPr>
          <a:xfrm>
            <a:off x="742739" y="1072568"/>
            <a:ext cx="17353397" cy="2322617"/>
          </a:xfrm>
          <a:prstGeom prst="rect">
            <a:avLst/>
          </a:prstGeom>
        </p:spPr>
        <p:txBody>
          <a:bodyPr lIns="0" tIns="0" rIns="0" bIns="0" rtlCol="0" anchor="t">
            <a:spAutoFit/>
          </a:bodyPr>
          <a:lstStyle/>
          <a:p>
            <a:pPr algn="ctr">
              <a:lnSpc>
                <a:spcPts val="18979"/>
              </a:lnSpc>
            </a:pPr>
            <a:r>
              <a:rPr lang="en-US" sz="13556">
                <a:solidFill>
                  <a:srgbClr val="000000"/>
                </a:solidFill>
                <a:latin typeface="Open Sans Bold"/>
              </a:rPr>
              <a:t>The Para - Olympics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3DE7E3-A44C-4EC6-8F5D-B7C8AC7554D7}"/>
</file>

<file path=customXml/itemProps2.xml><?xml version="1.0" encoding="utf-8"?>
<ds:datastoreItem xmlns:ds="http://schemas.openxmlformats.org/officeDocument/2006/customXml" ds:itemID="{3DB0DD17-1494-44D4-8510-413A87CAC6CD}"/>
</file>

<file path=customXml/itemProps3.xml><?xml version="1.0" encoding="utf-8"?>
<ds:datastoreItem xmlns:ds="http://schemas.openxmlformats.org/officeDocument/2006/customXml" ds:itemID="{F59FA7D0-F1B5-4F80-B588-826D8ECC7B54}"/>
</file>

<file path=docProps/app.xml><?xml version="1.0" encoding="utf-8"?>
<Properties xmlns="http://schemas.openxmlformats.org/officeDocument/2006/extended-properties" xmlns:vt="http://schemas.openxmlformats.org/officeDocument/2006/docPropsVTypes">
  <TotalTime>0</TotalTime>
  <Words>465</Words>
  <Application>Microsoft Macintosh PowerPoint</Application>
  <PresentationFormat>Custom</PresentationFormat>
  <Paragraphs>54</Paragraphs>
  <Slides>10</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Open Sans Light Italics</vt:lpstr>
      <vt:lpstr>Arial</vt:lpstr>
      <vt:lpstr>Open Sans Bold</vt:lpstr>
      <vt:lpstr>Open Sans Light</vt:lpstr>
      <vt:lpstr>Open Sans Light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L5 KS2 I&amp;D</dc:title>
  <cp:lastModifiedBy>Samia Akram</cp:lastModifiedBy>
  <cp:revision>1</cp:revision>
  <dcterms:created xsi:type="dcterms:W3CDTF">2006-08-16T00:00:00Z</dcterms:created>
  <dcterms:modified xsi:type="dcterms:W3CDTF">2023-09-19T09:09:12Z</dcterms:modified>
  <dc:identifier>DAFDBg-cBIw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8363800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