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 Bold" panose="020B0806030504020204" pitchFamily="34" charset="0"/>
      <p:regular r:id="rId12"/>
      <p:bold r:id="rId13"/>
    </p:embeddedFont>
    <p:embeddedFont>
      <p:font typeface="Open Sans Light" panose="020B030603050402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9940" y="2363929"/>
            <a:ext cx="5452293" cy="6682263"/>
          </a:xfrm>
          <a:custGeom>
            <a:avLst/>
            <a:gdLst/>
            <a:ahLst/>
            <a:cxnLst/>
            <a:rect l="l" t="t" r="r" b="b"/>
            <a:pathLst>
              <a:path w="5452293" h="6682263">
                <a:moveTo>
                  <a:pt x="0" y="0"/>
                </a:moveTo>
                <a:lnTo>
                  <a:pt x="5452293" y="0"/>
                </a:lnTo>
                <a:lnTo>
                  <a:pt x="5452293" y="6682263"/>
                </a:lnTo>
                <a:lnTo>
                  <a:pt x="0" y="66822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539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14855" y="544119"/>
            <a:ext cx="16658289" cy="89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5228">
                <a:solidFill>
                  <a:srgbClr val="000000"/>
                </a:solidFill>
                <a:latin typeface="Open Sans Bold"/>
              </a:rPr>
              <a:t>Lesson 4 KS4: How Can we Tackle Malnutrition?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18865" y="656444"/>
            <a:ext cx="16340435" cy="366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0"/>
              </a:lnSpc>
              <a:spcBef>
                <a:spcPct val="0"/>
              </a:spcBef>
            </a:pPr>
            <a:r>
              <a:rPr lang="en-US" sz="5228">
                <a:solidFill>
                  <a:srgbClr val="000000"/>
                </a:solidFill>
                <a:latin typeface="Open Sans Bold"/>
              </a:rPr>
              <a:t>Learning Objective: </a:t>
            </a:r>
          </a:p>
          <a:p>
            <a:pPr algn="l">
              <a:lnSpc>
                <a:spcPts val="7320"/>
              </a:lnSpc>
              <a:spcBef>
                <a:spcPct val="0"/>
              </a:spcBef>
            </a:pPr>
            <a:endParaRPr lang="en-US" sz="5228">
              <a:solidFill>
                <a:srgbClr val="000000"/>
              </a:solidFill>
              <a:latin typeface="Open Sans Bold"/>
            </a:endParaRPr>
          </a:p>
          <a:p>
            <a:pPr marL="1128930" lvl="1" indent="-564465">
              <a:lnSpc>
                <a:spcPts val="7320"/>
              </a:lnSpc>
              <a:buFont typeface="Arial"/>
              <a:buChar char="•"/>
            </a:pPr>
            <a:r>
              <a:rPr lang="en-US" sz="5228">
                <a:solidFill>
                  <a:srgbClr val="000000"/>
                </a:solidFill>
                <a:latin typeface="Open Sans Light"/>
              </a:rPr>
              <a:t>To learn the complexity of issues causing malnutrition 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028700" y="6691344"/>
          <a:ext cx="15782307" cy="2596505"/>
        </p:xfrm>
        <a:graphic>
          <a:graphicData uri="http://schemas.openxmlformats.org/drawingml/2006/table">
            <a:tbl>
              <a:tblPr/>
              <a:tblGrid>
                <a:gridCol w="757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6505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4479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Open Sans Bold"/>
                        </a:rPr>
                        <a:t>Curriculum Link: </a:t>
                      </a:r>
                      <a:r>
                        <a:rPr lang="en-US" sz="3199">
                          <a:solidFill>
                            <a:srgbClr val="000000"/>
                          </a:solidFill>
                          <a:latin typeface="Open Sans Light"/>
                        </a:rPr>
                        <a:t>PSHE, Science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1028700" y="6907359"/>
            <a:ext cx="7205236" cy="2164475"/>
            <a:chOff x="0" y="0"/>
            <a:chExt cx="9606981" cy="2885967"/>
          </a:xfrm>
        </p:grpSpPr>
        <p:sp>
          <p:nvSpPr>
            <p:cNvPr id="9" name="Freeform 9"/>
            <p:cNvSpPr/>
            <p:nvPr/>
          </p:nvSpPr>
          <p:spPr>
            <a:xfrm>
              <a:off x="6720023" y="146390"/>
              <a:ext cx="2886958" cy="2739578"/>
            </a:xfrm>
            <a:custGeom>
              <a:avLst/>
              <a:gdLst/>
              <a:ahLst/>
              <a:cxnLst/>
              <a:rect l="l" t="t" r="r" b="b"/>
              <a:pathLst>
                <a:path w="2886958" h="2739578">
                  <a:moveTo>
                    <a:pt x="0" y="0"/>
                  </a:moveTo>
                  <a:lnTo>
                    <a:pt x="2886958" y="0"/>
                  </a:lnTo>
                  <a:lnTo>
                    <a:pt x="2886958" y="2739577"/>
                  </a:lnTo>
                  <a:lnTo>
                    <a:pt x="0" y="2739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407" t="-31155" b="-28919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15121"/>
              <a:ext cx="2569606" cy="2870846"/>
            </a:xfrm>
            <a:custGeom>
              <a:avLst/>
              <a:gdLst/>
              <a:ahLst/>
              <a:cxnLst/>
              <a:rect l="l" t="t" r="r" b="b"/>
              <a:pathLst>
                <a:path w="2569606" h="2870846">
                  <a:moveTo>
                    <a:pt x="0" y="0"/>
                  </a:moveTo>
                  <a:lnTo>
                    <a:pt x="2569606" y="0"/>
                  </a:lnTo>
                  <a:lnTo>
                    <a:pt x="2569606" y="2870846"/>
                  </a:lnTo>
                  <a:lnTo>
                    <a:pt x="0" y="2870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171" t="-34120" r="-6147" b="-1945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397422" y="0"/>
              <a:ext cx="2612280" cy="2885967"/>
            </a:xfrm>
            <a:custGeom>
              <a:avLst/>
              <a:gdLst/>
              <a:ahLst/>
              <a:cxnLst/>
              <a:rect l="l" t="t" r="r" b="b"/>
              <a:pathLst>
                <a:path w="2612280" h="2885967">
                  <a:moveTo>
                    <a:pt x="0" y="0"/>
                  </a:moveTo>
                  <a:lnTo>
                    <a:pt x="2612280" y="0"/>
                  </a:lnTo>
                  <a:lnTo>
                    <a:pt x="2612280" y="2885967"/>
                  </a:lnTo>
                  <a:lnTo>
                    <a:pt x="0" y="2885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430" t="-35040" r="-8690" b="-21291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23925"/>
            <a:ext cx="5395912" cy="89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5228">
                <a:solidFill>
                  <a:srgbClr val="000000"/>
                </a:solidFill>
                <a:latin typeface="Open Sans Bold"/>
              </a:rPr>
              <a:t>Skills Objective: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399765"/>
            <a:ext cx="16230600" cy="274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8930" lvl="1" indent="-564465">
              <a:lnSpc>
                <a:spcPts val="7320"/>
              </a:lnSpc>
              <a:buFont typeface="Arial"/>
              <a:buChar char="•"/>
            </a:pPr>
            <a:r>
              <a:rPr lang="en-US" sz="5228">
                <a:solidFill>
                  <a:srgbClr val="000000"/>
                </a:solidFill>
                <a:latin typeface="Open Sans Light"/>
              </a:rPr>
              <a:t>Using problem-solving skills I can solve a problem as part of a team and independently when required.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252847" y="7176020"/>
          <a:ext cx="15782307" cy="2596505"/>
        </p:xfrm>
        <a:graphic>
          <a:graphicData uri="http://schemas.openxmlformats.org/drawingml/2006/table">
            <a:tbl>
              <a:tblPr/>
              <a:tblGrid>
                <a:gridCol w="757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6505"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4479"/>
                        </a:lnSpc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Open Sans Bold"/>
                        </a:rPr>
                        <a:t>Curriculum Link: </a:t>
                      </a:r>
                      <a:r>
                        <a:rPr lang="en-US" sz="3199">
                          <a:solidFill>
                            <a:srgbClr val="000000"/>
                          </a:solidFill>
                          <a:latin typeface="Open Sans Light"/>
                        </a:rPr>
                        <a:t>PSHE, Science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9"/>
          <p:cNvGrpSpPr/>
          <p:nvPr/>
        </p:nvGrpSpPr>
        <p:grpSpPr>
          <a:xfrm>
            <a:off x="1489080" y="7392034"/>
            <a:ext cx="7205236" cy="2164475"/>
            <a:chOff x="0" y="0"/>
            <a:chExt cx="9606981" cy="2885967"/>
          </a:xfrm>
        </p:grpSpPr>
        <p:sp>
          <p:nvSpPr>
            <p:cNvPr id="10" name="Freeform 10"/>
            <p:cNvSpPr/>
            <p:nvPr/>
          </p:nvSpPr>
          <p:spPr>
            <a:xfrm>
              <a:off x="6720023" y="146390"/>
              <a:ext cx="2886958" cy="2739578"/>
            </a:xfrm>
            <a:custGeom>
              <a:avLst/>
              <a:gdLst/>
              <a:ahLst/>
              <a:cxnLst/>
              <a:rect l="l" t="t" r="r" b="b"/>
              <a:pathLst>
                <a:path w="2886958" h="2739578">
                  <a:moveTo>
                    <a:pt x="0" y="0"/>
                  </a:moveTo>
                  <a:lnTo>
                    <a:pt x="2886958" y="0"/>
                  </a:lnTo>
                  <a:lnTo>
                    <a:pt x="2886958" y="2739577"/>
                  </a:lnTo>
                  <a:lnTo>
                    <a:pt x="0" y="2739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407" t="-31155" b="-2891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5121"/>
              <a:ext cx="2569606" cy="2870846"/>
            </a:xfrm>
            <a:custGeom>
              <a:avLst/>
              <a:gdLst/>
              <a:ahLst/>
              <a:cxnLst/>
              <a:rect l="l" t="t" r="r" b="b"/>
              <a:pathLst>
                <a:path w="2569606" h="2870846">
                  <a:moveTo>
                    <a:pt x="0" y="0"/>
                  </a:moveTo>
                  <a:lnTo>
                    <a:pt x="2569606" y="0"/>
                  </a:lnTo>
                  <a:lnTo>
                    <a:pt x="2569606" y="2870846"/>
                  </a:lnTo>
                  <a:lnTo>
                    <a:pt x="0" y="2870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171" t="-34120" r="-6147" b="-19453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397422" y="0"/>
              <a:ext cx="2612280" cy="2885967"/>
            </a:xfrm>
            <a:custGeom>
              <a:avLst/>
              <a:gdLst/>
              <a:ahLst/>
              <a:cxnLst/>
              <a:rect l="l" t="t" r="r" b="b"/>
              <a:pathLst>
                <a:path w="2612280" h="2885967">
                  <a:moveTo>
                    <a:pt x="0" y="0"/>
                  </a:moveTo>
                  <a:lnTo>
                    <a:pt x="2612280" y="0"/>
                  </a:lnTo>
                  <a:lnTo>
                    <a:pt x="2612280" y="2885967"/>
                  </a:lnTo>
                  <a:lnTo>
                    <a:pt x="0" y="2885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430" t="-35040" r="-8690" b="-21291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327523" y="1839743"/>
            <a:ext cx="5632954" cy="5632954"/>
          </a:xfrm>
          <a:custGeom>
            <a:avLst/>
            <a:gdLst/>
            <a:ahLst/>
            <a:cxnLst/>
            <a:rect l="l" t="t" r="r" b="b"/>
            <a:pathLst>
              <a:path w="5632954" h="5632954">
                <a:moveTo>
                  <a:pt x="0" y="0"/>
                </a:moveTo>
                <a:lnTo>
                  <a:pt x="5632954" y="0"/>
                </a:lnTo>
                <a:lnTo>
                  <a:pt x="5632954" y="5632954"/>
                </a:lnTo>
                <a:lnTo>
                  <a:pt x="0" y="5632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42144" y="8033647"/>
            <a:ext cx="11693625" cy="89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5228">
                <a:solidFill>
                  <a:srgbClr val="000000"/>
                </a:solidFill>
                <a:latin typeface="Open Sans Bold"/>
              </a:rPr>
              <a:t>The paradox of hunger in the world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327523" y="1441059"/>
            <a:ext cx="5632954" cy="5632954"/>
          </a:xfrm>
          <a:custGeom>
            <a:avLst/>
            <a:gdLst/>
            <a:ahLst/>
            <a:cxnLst/>
            <a:rect l="l" t="t" r="r" b="b"/>
            <a:pathLst>
              <a:path w="5632954" h="5632954">
                <a:moveTo>
                  <a:pt x="0" y="0"/>
                </a:moveTo>
                <a:lnTo>
                  <a:pt x="5632954" y="0"/>
                </a:lnTo>
                <a:lnTo>
                  <a:pt x="5632954" y="5632954"/>
                </a:lnTo>
                <a:lnTo>
                  <a:pt x="0" y="5632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405438" y="6818316"/>
            <a:ext cx="7477125" cy="18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sz="5228">
                <a:solidFill>
                  <a:srgbClr val="000000"/>
                </a:solidFill>
                <a:latin typeface="Open Sans Bold"/>
              </a:rPr>
              <a:t>What is food security?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623111" y="341255"/>
            <a:ext cx="4687392" cy="205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0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8300"/>
              </a:lnSpc>
              <a:spcBef>
                <a:spcPct val="0"/>
              </a:spcBef>
            </a:pPr>
            <a:r>
              <a:rPr lang="en-US" sz="5928">
                <a:solidFill>
                  <a:srgbClr val="000000"/>
                </a:solidFill>
                <a:latin typeface="Open Sans Bold"/>
              </a:rPr>
              <a:t>Lets Debate!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777" y="3477497"/>
            <a:ext cx="16964620" cy="516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0"/>
              </a:lnSpc>
              <a:spcBef>
                <a:spcPct val="0"/>
              </a:spcBef>
            </a:pPr>
            <a:r>
              <a:rPr lang="en-US" sz="4228">
                <a:solidFill>
                  <a:srgbClr val="000000"/>
                </a:solidFill>
                <a:latin typeface="Open Sans Bold"/>
              </a:rPr>
              <a:t>Politicians are responsible for malnutrition.</a:t>
            </a:r>
          </a:p>
          <a:p>
            <a:pPr algn="ctr">
              <a:lnSpc>
                <a:spcPts val="5920"/>
              </a:lnSpc>
              <a:spcBef>
                <a:spcPct val="0"/>
              </a:spcBef>
            </a:pPr>
            <a:endParaRPr lang="en-US" sz="4228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5920"/>
              </a:lnSpc>
              <a:spcBef>
                <a:spcPct val="0"/>
              </a:spcBef>
            </a:pPr>
            <a:r>
              <a:rPr lang="en-US" sz="4228">
                <a:solidFill>
                  <a:srgbClr val="000000"/>
                </a:solidFill>
                <a:latin typeface="Open Sans Bold"/>
              </a:rPr>
              <a:t>Why can trade policies be blamed for malnutrition and hunger?</a:t>
            </a:r>
          </a:p>
          <a:p>
            <a:pPr algn="ctr">
              <a:lnSpc>
                <a:spcPts val="5920"/>
              </a:lnSpc>
              <a:spcBef>
                <a:spcPct val="0"/>
              </a:spcBef>
            </a:pPr>
            <a:endParaRPr lang="en-US" sz="4228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5920"/>
              </a:lnSpc>
              <a:spcBef>
                <a:spcPct val="0"/>
              </a:spcBef>
            </a:pPr>
            <a:r>
              <a:rPr lang="en-US" sz="4228">
                <a:solidFill>
                  <a:srgbClr val="000000"/>
                </a:solidFill>
                <a:latin typeface="Open Sans Bold"/>
              </a:rPr>
              <a:t>Subsidies can help farmers to improve their nutrition.</a:t>
            </a:r>
          </a:p>
          <a:p>
            <a:pPr algn="ctr">
              <a:lnSpc>
                <a:spcPts val="5920"/>
              </a:lnSpc>
              <a:spcBef>
                <a:spcPct val="0"/>
              </a:spcBef>
            </a:pPr>
            <a:endParaRPr lang="en-US" sz="4228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5920"/>
              </a:lnSpc>
              <a:spcBef>
                <a:spcPct val="0"/>
              </a:spcBef>
            </a:pPr>
            <a:r>
              <a:rPr lang="en-US" sz="4228">
                <a:solidFill>
                  <a:srgbClr val="000000"/>
                </a:solidFill>
                <a:latin typeface="Open Sans Bold"/>
              </a:rPr>
              <a:t>Nutrition workshops can help farmers understand what to 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CAEAD7-5237-4766-B15A-BB67467A804F}"/>
</file>

<file path=customXml/itemProps2.xml><?xml version="1.0" encoding="utf-8"?>
<ds:datastoreItem xmlns:ds="http://schemas.openxmlformats.org/officeDocument/2006/customXml" ds:itemID="{7EF1613E-A4F7-40F9-A72C-B1D80FD5A7F1}"/>
</file>

<file path=customXml/itemProps3.xml><?xml version="1.0" encoding="utf-8"?>
<ds:datastoreItem xmlns:ds="http://schemas.openxmlformats.org/officeDocument/2006/customXml" ds:itemID="{B737602A-FBDC-43FC-9DFB-EF73EEF1CBA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Macintosh PowerPoint</Application>
  <PresentationFormat>Custom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Open Sans Bold</vt:lpstr>
      <vt:lpstr>Open Sans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L4  KS4 HH</dc:title>
  <cp:lastModifiedBy>Samia Akram</cp:lastModifiedBy>
  <cp:revision>1</cp:revision>
  <dcterms:created xsi:type="dcterms:W3CDTF">2006-08-16T00:00:00Z</dcterms:created>
  <dcterms:modified xsi:type="dcterms:W3CDTF">2023-09-19T18:44:05Z</dcterms:modified>
  <dc:identifier>DAFtfWbsbbg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8382700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