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Calibri" panose="020F0502020204030204" pitchFamily="34" charset="0"/>
      <p:regular r:id="rId13"/>
      <p:bold r:id="rId14"/>
      <p:italic r:id="rId15"/>
      <p:boldItalic r:id="rId16"/>
    </p:embeddedFont>
    <p:embeddedFont>
      <p:font typeface="Open Sans" panose="020B0606030504020204" pitchFamily="34" charset="0"/>
      <p:regular r:id="rId17"/>
      <p:bold r:id="rId18"/>
      <p:italic r:id="rId19"/>
      <p:boldItalic r:id="rId20"/>
    </p:embeddedFont>
    <p:embeddedFont>
      <p:font typeface="Open Sans Bold" panose="020B0806030504020204" pitchFamily="34" charset="0"/>
      <p:regular r:id="rId21"/>
      <p:bold r:id="rId22"/>
    </p:embeddedFont>
    <p:embeddedFont>
      <p:font typeface="Open Sans Light" panose="020B0306030504020204" pitchFamily="34" charset="0"/>
      <p:regular r:id="rId23"/>
      <p:italic r:id="rId24"/>
    </p:embeddedFont>
    <p:embeddedFont>
      <p:font typeface="Open Sans Light Bold" panose="020B0806030504020204" pitchFamily="34"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90" autoAdjust="0"/>
  </p:normalViewPr>
  <p:slideViewPr>
    <p:cSldViewPr>
      <p:cViewPr varScale="1">
        <p:scale>
          <a:sx n="70" d="100"/>
          <a:sy n="70" d="100"/>
        </p:scale>
        <p:origin x="84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11.10.2023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Put the pupils in groups. </a:t>
            </a:r>
          </a:p>
          <a:p>
            <a:r>
              <a:rPr lang="en-US"/>
              <a:t>A3 Sheets of paper - Pens.</a:t>
            </a:r>
          </a:p>
          <a:p>
            <a:endParaRPr lang="en-US"/>
          </a:p>
          <a:p>
            <a:endParaRPr lang="en-US"/>
          </a:p>
          <a:p>
            <a:r>
              <a:rPr lang="en-US"/>
              <a:t>The objective of this activity is for the teams to remember as many items on the two slides as they can.  </a:t>
            </a:r>
          </a:p>
          <a:p>
            <a:r>
              <a:rPr lang="en-US"/>
              <a:t>They can look at them in any order, however, they must only look at each slide twice and for a minute at a time (adjust this accordingly for your class). </a:t>
            </a:r>
          </a:p>
          <a:p>
            <a:r>
              <a:rPr lang="en-US"/>
              <a:t>The teams must not write anything down when the slides are being shown.</a:t>
            </a:r>
          </a:p>
          <a:p>
            <a:endParaRPr lang="en-US"/>
          </a:p>
          <a:p>
            <a:r>
              <a:rPr lang="en-US"/>
              <a:t>Discussion points:</a:t>
            </a:r>
          </a:p>
          <a:p>
            <a:r>
              <a:rPr lang="en-US"/>
              <a:t>After one view, encourage your teams to think strategically &amp; discuss these points:</a:t>
            </a:r>
          </a:p>
          <a:p>
            <a:r>
              <a:rPr lang="en-US"/>
              <a:t>How can we work as a team to remember all the items?</a:t>
            </a:r>
          </a:p>
          <a:p>
            <a:r>
              <a:rPr lang="en-US"/>
              <a:t>Are there any methods we can use to remember all the items?</a:t>
            </a:r>
          </a:p>
          <a:p>
            <a:r>
              <a:rPr lang="en-US"/>
              <a:t>When the activity is complete, ask them:</a:t>
            </a:r>
          </a:p>
          <a:p>
            <a:r>
              <a:rPr lang="en-US"/>
              <a:t>What type of communication was used in attempting to solve the problem?</a:t>
            </a:r>
          </a:p>
          <a:p>
            <a:r>
              <a:rPr lang="en-US"/>
              <a:t>Did we communicate well as a team? Why? Why not?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Share one example with the pupils and encourage them to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18" Type="http://schemas.openxmlformats.org/officeDocument/2006/relationships/image" Target="../media/image19.jpeg"/><Relationship Id="rId26" Type="http://schemas.openxmlformats.org/officeDocument/2006/relationships/image" Target="../media/image27.jpeg"/><Relationship Id="rId3" Type="http://schemas.openxmlformats.org/officeDocument/2006/relationships/slideLayout" Target="../slideLayouts/slideLayout7.xml"/><Relationship Id="rId21" Type="http://schemas.openxmlformats.org/officeDocument/2006/relationships/image" Target="../media/image22.jpe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jpeg"/><Relationship Id="rId25" Type="http://schemas.openxmlformats.org/officeDocument/2006/relationships/image" Target="../media/image26.jpeg"/><Relationship Id="rId2" Type="http://schemas.openxmlformats.org/officeDocument/2006/relationships/video" Target="../media/media1.mp4"/><Relationship Id="rId16" Type="http://schemas.openxmlformats.org/officeDocument/2006/relationships/image" Target="../media/image17.jpeg"/><Relationship Id="rId20" Type="http://schemas.openxmlformats.org/officeDocument/2006/relationships/image" Target="../media/image21.svg"/><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gif"/><Relationship Id="rId5" Type="http://schemas.openxmlformats.org/officeDocument/2006/relationships/image" Target="../media/image6.gif"/><Relationship Id="rId15" Type="http://schemas.openxmlformats.org/officeDocument/2006/relationships/image" Target="../media/image16.jpeg"/><Relationship Id="rId23" Type="http://schemas.openxmlformats.org/officeDocument/2006/relationships/image" Target="../media/image24.gif"/><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notesSlide" Target="../notesSlides/notesSlide6.xml"/><Relationship Id="rId9" Type="http://schemas.openxmlformats.org/officeDocument/2006/relationships/image" Target="../media/image10.png"/><Relationship Id="rId14" Type="http://schemas.openxmlformats.org/officeDocument/2006/relationships/image" Target="../media/image15.gif"/><Relationship Id="rId22" Type="http://schemas.openxmlformats.org/officeDocument/2006/relationships/image" Target="../media/image23.gif"/><Relationship Id="rId27"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32.jpeg"/><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hyperlink" Target="https://twitter.com/xiuhtezcatl" TargetMode="External"/><Relationship Id="rId3" Type="http://schemas.openxmlformats.org/officeDocument/2006/relationships/hyperlink" Target="https://www.instagram.com/xiyebeara/?hl=en" TargetMode="External"/><Relationship Id="rId7" Type="http://schemas.openxmlformats.org/officeDocument/2006/relationships/hyperlink" Target="https://www.instagram.com/imkevinjpatel/?hl=en"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instagram.com/theweirdandwild/" TargetMode="External"/><Relationship Id="rId5" Type="http://schemas.openxmlformats.org/officeDocument/2006/relationships/hyperlink" Target="https://www.instagram.com/kidsagainstplastic/?hl=en" TargetMode="External"/><Relationship Id="rId4" Type="http://schemas.openxmlformats.org/officeDocument/2006/relationships/hyperlink" Target="https://www.instagram.com/luisaneubauer/?hl=en" TargetMode="External"/><Relationship Id="rId9" Type="http://schemas.openxmlformats.org/officeDocument/2006/relationships/hyperlink" Target="https://www.instagram.com/licypriyakangujam/?hl=en"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txBody>
            <a:bodyPr/>
            <a:lstStyle/>
            <a:p>
              <a:endParaRPr lang="en-US"/>
            </a:p>
          </p:txBody>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txBody>
            <a:bodyPr/>
            <a:lstStyle/>
            <a:p>
              <a:endParaRPr lang="en-US"/>
            </a:p>
          </p:txBody>
        </p:sp>
      </p:grpSp>
      <p:sp>
        <p:nvSpPr>
          <p:cNvPr id="6" name="Freeform 6"/>
          <p:cNvSpPr/>
          <p:nvPr/>
        </p:nvSpPr>
        <p:spPr>
          <a:xfrm>
            <a:off x="5173017" y="1897359"/>
            <a:ext cx="6813833" cy="7088633"/>
          </a:xfrm>
          <a:custGeom>
            <a:avLst/>
            <a:gdLst/>
            <a:ahLst/>
            <a:cxnLst/>
            <a:rect l="l" t="t" r="r" b="b"/>
            <a:pathLst>
              <a:path w="6813833" h="7088633">
                <a:moveTo>
                  <a:pt x="0" y="0"/>
                </a:moveTo>
                <a:lnTo>
                  <a:pt x="6813833" y="0"/>
                </a:lnTo>
                <a:lnTo>
                  <a:pt x="6813833" y="7088633"/>
                </a:lnTo>
                <a:lnTo>
                  <a:pt x="0" y="7088633"/>
                </a:lnTo>
                <a:lnTo>
                  <a:pt x="0" y="0"/>
                </a:lnTo>
                <a:close/>
              </a:path>
            </a:pathLst>
          </a:custGeom>
          <a:blipFill>
            <a:blip r:embed="rId3"/>
            <a:stretch>
              <a:fillRect t="-11595" b="-24348"/>
            </a:stretch>
          </a:blipFill>
        </p:spPr>
        <p:txBody>
          <a:bodyPr/>
          <a:lstStyle/>
          <a:p>
            <a:endParaRPr lang="en-US"/>
          </a:p>
        </p:txBody>
      </p:sp>
      <p:sp>
        <p:nvSpPr>
          <p:cNvPr id="7" name="TextBox 7"/>
          <p:cNvSpPr txBox="1"/>
          <p:nvPr/>
        </p:nvSpPr>
        <p:spPr>
          <a:xfrm>
            <a:off x="692052" y="511589"/>
            <a:ext cx="17344503" cy="9058912"/>
          </a:xfrm>
          <a:prstGeom prst="rect">
            <a:avLst/>
          </a:prstGeom>
        </p:spPr>
        <p:txBody>
          <a:bodyPr lIns="0" tIns="0" rIns="0" bIns="0" rtlCol="0" anchor="t">
            <a:spAutoFit/>
          </a:bodyPr>
          <a:lstStyle/>
          <a:p>
            <a:pPr algn="ctr">
              <a:lnSpc>
                <a:spcPts val="7979"/>
              </a:lnSpc>
              <a:spcBef>
                <a:spcPct val="0"/>
              </a:spcBef>
            </a:pPr>
            <a:r>
              <a:rPr lang="en-US" sz="5699">
                <a:solidFill>
                  <a:srgbClr val="000000"/>
                </a:solidFill>
                <a:latin typeface="Open Sans Bold"/>
              </a:rPr>
              <a:t>Lesson 4 - What Do Young People Think about the Climate Crisis? </a:t>
            </a:r>
          </a:p>
          <a:p>
            <a:pPr>
              <a:lnSpc>
                <a:spcPts val="5599"/>
              </a:lnSpc>
              <a:spcBef>
                <a:spcPct val="0"/>
              </a:spcBef>
            </a:pPr>
            <a:endParaRPr lang="en-US" sz="5699">
              <a:solidFill>
                <a:srgbClr val="000000"/>
              </a:solidFill>
              <a:latin typeface="Open Sans Bold"/>
            </a:endParaRPr>
          </a:p>
          <a:p>
            <a:pPr>
              <a:lnSpc>
                <a:spcPts val="5599"/>
              </a:lnSpc>
              <a:spcBef>
                <a:spcPct val="0"/>
              </a:spcBef>
            </a:pPr>
            <a:endParaRPr lang="en-US" sz="5699">
              <a:solidFill>
                <a:srgbClr val="000000"/>
              </a:solidFill>
              <a:latin typeface="Open Sans Bold"/>
            </a:endParaRPr>
          </a:p>
          <a:p>
            <a:pPr>
              <a:lnSpc>
                <a:spcPts val="5599"/>
              </a:lnSpc>
              <a:spcBef>
                <a:spcPct val="0"/>
              </a:spcBef>
            </a:pPr>
            <a:endParaRPr lang="en-US" sz="5699">
              <a:solidFill>
                <a:srgbClr val="000000"/>
              </a:solidFill>
              <a:latin typeface="Open Sans Bold"/>
            </a:endParaRPr>
          </a:p>
          <a:p>
            <a:pPr>
              <a:lnSpc>
                <a:spcPts val="5599"/>
              </a:lnSpc>
              <a:spcBef>
                <a:spcPct val="0"/>
              </a:spcBef>
            </a:pPr>
            <a:endParaRPr lang="en-US" sz="5699">
              <a:solidFill>
                <a:srgbClr val="000000"/>
              </a:solidFill>
              <a:latin typeface="Open Sans Bold"/>
            </a:endParaRPr>
          </a:p>
          <a:p>
            <a:pPr>
              <a:lnSpc>
                <a:spcPts val="5599"/>
              </a:lnSpc>
              <a:spcBef>
                <a:spcPct val="0"/>
              </a:spcBef>
            </a:pPr>
            <a:endParaRPr lang="en-US" sz="5699">
              <a:solidFill>
                <a:srgbClr val="000000"/>
              </a:solidFill>
              <a:latin typeface="Open Sans Bold"/>
            </a:endParaRPr>
          </a:p>
          <a:p>
            <a:pPr>
              <a:lnSpc>
                <a:spcPts val="5599"/>
              </a:lnSpc>
              <a:spcBef>
                <a:spcPct val="0"/>
              </a:spcBef>
            </a:pPr>
            <a:endParaRPr lang="en-US" sz="5699">
              <a:solidFill>
                <a:srgbClr val="000000"/>
              </a:solidFill>
              <a:latin typeface="Open Sans Bold"/>
            </a:endParaRPr>
          </a:p>
          <a:p>
            <a:pPr>
              <a:lnSpc>
                <a:spcPts val="5599"/>
              </a:lnSpc>
              <a:spcBef>
                <a:spcPct val="0"/>
              </a:spcBef>
            </a:pPr>
            <a:endParaRPr lang="en-US" sz="5699">
              <a:solidFill>
                <a:srgbClr val="000000"/>
              </a:solidFill>
              <a:latin typeface="Open Sans Bold"/>
            </a:endParaRPr>
          </a:p>
          <a:p>
            <a:pPr>
              <a:lnSpc>
                <a:spcPts val="5599"/>
              </a:lnSpc>
              <a:spcBef>
                <a:spcPct val="0"/>
              </a:spcBef>
            </a:pPr>
            <a:endParaRPr lang="en-US" sz="5699">
              <a:solidFill>
                <a:srgbClr val="000000"/>
              </a:solidFill>
              <a:latin typeface="Open Sans Bold"/>
            </a:endParaRPr>
          </a:p>
          <a:p>
            <a:pPr>
              <a:lnSpc>
                <a:spcPts val="5599"/>
              </a:lnSpc>
              <a:spcBef>
                <a:spcPct val="0"/>
              </a:spcBef>
            </a:pPr>
            <a:endParaRPr lang="en-US" sz="5699">
              <a:solidFill>
                <a:srgbClr val="000000"/>
              </a:solidFill>
              <a:latin typeface="Open Sans Bold"/>
            </a:endParaRPr>
          </a:p>
          <a:p>
            <a:pPr>
              <a:lnSpc>
                <a:spcPts val="5599"/>
              </a:lnSpc>
              <a:spcBef>
                <a:spcPct val="0"/>
              </a:spcBef>
            </a:pPr>
            <a:r>
              <a:rPr lang="en-US" sz="3999">
                <a:solidFill>
                  <a:srgbClr val="000000"/>
                </a:solidFill>
                <a:latin typeface="Open Sans Bold"/>
              </a:rPr>
              <a:t>What are they doing about it? Let's meet some Young People.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txBody>
            <a:bodyPr/>
            <a:lstStyle/>
            <a:p>
              <a:endParaRPr lang="en-US"/>
            </a:p>
          </p:txBody>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txBody>
            <a:bodyPr/>
            <a:lstStyle/>
            <a:p>
              <a:endParaRPr lang="en-US"/>
            </a:p>
          </p:txBody>
        </p:sp>
      </p:grpSp>
      <p:sp>
        <p:nvSpPr>
          <p:cNvPr id="6" name="TextBox 6"/>
          <p:cNvSpPr txBox="1"/>
          <p:nvPr/>
        </p:nvSpPr>
        <p:spPr>
          <a:xfrm>
            <a:off x="694536" y="713945"/>
            <a:ext cx="16923103" cy="8665209"/>
          </a:xfrm>
          <a:prstGeom prst="rect">
            <a:avLst/>
          </a:prstGeom>
        </p:spPr>
        <p:txBody>
          <a:bodyPr lIns="0" tIns="0" rIns="0" bIns="0" rtlCol="0" anchor="t">
            <a:spAutoFit/>
          </a:bodyPr>
          <a:lstStyle/>
          <a:p>
            <a:pPr algn="just">
              <a:lnSpc>
                <a:spcPts val="4340"/>
              </a:lnSpc>
            </a:pPr>
            <a:r>
              <a:rPr lang="en-US" sz="3100">
                <a:solidFill>
                  <a:srgbClr val="000000"/>
                </a:solidFill>
                <a:latin typeface="Open Sans Light Bold"/>
              </a:rPr>
              <a:t>Possible projects:</a:t>
            </a:r>
          </a:p>
          <a:p>
            <a:pPr algn="just">
              <a:lnSpc>
                <a:spcPts val="4340"/>
              </a:lnSpc>
            </a:pPr>
            <a:endParaRPr lang="en-US" sz="3100">
              <a:solidFill>
                <a:srgbClr val="000000"/>
              </a:solidFill>
              <a:latin typeface="Open Sans Light Bold"/>
            </a:endParaRPr>
          </a:p>
          <a:p>
            <a:pPr algn="just">
              <a:lnSpc>
                <a:spcPts val="4340"/>
              </a:lnSpc>
              <a:spcBef>
                <a:spcPct val="0"/>
              </a:spcBef>
            </a:pPr>
            <a:r>
              <a:rPr lang="en-US" sz="3100">
                <a:solidFill>
                  <a:srgbClr val="000000"/>
                </a:solidFill>
                <a:latin typeface="Open Sans Light Bold"/>
              </a:rPr>
              <a:t>Recycling and upcycling:</a:t>
            </a:r>
            <a:r>
              <a:rPr lang="en-US" sz="3100">
                <a:solidFill>
                  <a:srgbClr val="000000"/>
                </a:solidFill>
                <a:latin typeface="Open Sans Light"/>
              </a:rPr>
              <a:t> Provide opportunities for students to ‘repurpose’ waste materials, for example using plastic bottles to build a greenhouse, and making recycled paper using natural dyes. They can also make recycling boxes and signs for classrooms and communal areas.</a:t>
            </a:r>
          </a:p>
          <a:p>
            <a:pPr algn="just">
              <a:lnSpc>
                <a:spcPts val="4340"/>
              </a:lnSpc>
              <a:spcBef>
                <a:spcPct val="0"/>
              </a:spcBef>
            </a:pPr>
            <a:endParaRPr lang="en-US" sz="3100">
              <a:solidFill>
                <a:srgbClr val="000000"/>
              </a:solidFill>
              <a:latin typeface="Open Sans Light"/>
            </a:endParaRPr>
          </a:p>
          <a:p>
            <a:pPr algn="just">
              <a:lnSpc>
                <a:spcPts val="4340"/>
              </a:lnSpc>
              <a:spcBef>
                <a:spcPct val="0"/>
              </a:spcBef>
            </a:pPr>
            <a:r>
              <a:rPr lang="en-US" sz="3100">
                <a:solidFill>
                  <a:srgbClr val="000000"/>
                </a:solidFill>
                <a:latin typeface="Open Sans Light"/>
              </a:rPr>
              <a:t>  </a:t>
            </a:r>
          </a:p>
          <a:p>
            <a:pPr algn="just">
              <a:lnSpc>
                <a:spcPts val="4340"/>
              </a:lnSpc>
              <a:spcBef>
                <a:spcPct val="0"/>
              </a:spcBef>
            </a:pPr>
            <a:r>
              <a:rPr lang="en-US" sz="3100">
                <a:solidFill>
                  <a:srgbClr val="000000"/>
                </a:solidFill>
                <a:latin typeface="Open Sans Light Bold"/>
              </a:rPr>
              <a:t>Careers in the built and natural environment: </a:t>
            </a:r>
            <a:r>
              <a:rPr lang="en-US" sz="3100">
                <a:solidFill>
                  <a:srgbClr val="000000"/>
                </a:solidFill>
                <a:latin typeface="Open Sans Light"/>
              </a:rPr>
              <a:t>Students could research jobs such as landscape architecture and sustainable building design.</a:t>
            </a:r>
          </a:p>
          <a:p>
            <a:pPr algn="just">
              <a:lnSpc>
                <a:spcPts val="4340"/>
              </a:lnSpc>
              <a:spcBef>
                <a:spcPct val="0"/>
              </a:spcBef>
            </a:pPr>
            <a:endParaRPr lang="en-US" sz="3100">
              <a:solidFill>
                <a:srgbClr val="000000"/>
              </a:solidFill>
              <a:latin typeface="Open Sans Light"/>
            </a:endParaRPr>
          </a:p>
          <a:p>
            <a:pPr algn="just">
              <a:lnSpc>
                <a:spcPts val="4340"/>
              </a:lnSpc>
              <a:spcBef>
                <a:spcPct val="0"/>
              </a:spcBef>
            </a:pPr>
            <a:r>
              <a:rPr lang="en-US" sz="3100">
                <a:solidFill>
                  <a:srgbClr val="000000"/>
                </a:solidFill>
                <a:latin typeface="Open Sans Light Bold"/>
              </a:rPr>
              <a:t>Ethical and sustainable fashion:</a:t>
            </a:r>
            <a:r>
              <a:rPr lang="en-US" sz="3100">
                <a:solidFill>
                  <a:srgbClr val="000000"/>
                </a:solidFill>
                <a:latin typeface="Open Sans Light"/>
              </a:rPr>
              <a:t> Students can design and make jewellery and clothing from waste materials. They can also research where their clothes come from and devise ethical and environmental criteria to investigate and compare clothing companies (e.g. what are working conditions and pay like for the people who make the clothes?). They could even try growing their own fabric.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txBody>
            <a:bodyPr/>
            <a:lstStyle/>
            <a:p>
              <a:endParaRPr lang="en-US"/>
            </a:p>
          </p:txBody>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txBody>
            <a:bodyPr/>
            <a:lstStyle/>
            <a:p>
              <a:endParaRPr lang="en-US"/>
            </a:p>
          </p:txBody>
        </p:sp>
      </p:grpSp>
      <p:graphicFrame>
        <p:nvGraphicFramePr>
          <p:cNvPr id="6" name="Table 6"/>
          <p:cNvGraphicFramePr>
            <a:graphicFrameLocks noGrp="1"/>
          </p:cNvGraphicFramePr>
          <p:nvPr/>
        </p:nvGraphicFramePr>
        <p:xfrm>
          <a:off x="1028700" y="717491"/>
          <a:ext cx="16230600" cy="5233148"/>
        </p:xfrm>
        <a:graphic>
          <a:graphicData uri="http://schemas.openxmlformats.org/drawingml/2006/table">
            <a:tbl>
              <a:tblPr/>
              <a:tblGrid>
                <a:gridCol w="4012742">
                  <a:extLst>
                    <a:ext uri="{9D8B030D-6E8A-4147-A177-3AD203B41FA5}">
                      <a16:colId xmlns:a16="http://schemas.microsoft.com/office/drawing/2014/main" val="20000"/>
                    </a:ext>
                  </a:extLst>
                </a:gridCol>
              </a:tblGrid>
              <a:tr h="1723227">
                <a:tc>
                  <a:txBody>
                    <a:bodyPr/>
                    <a:lstStyle/>
                    <a:p>
                      <a:pPr algn="just">
                        <a:lnSpc>
                          <a:spcPts val="8259"/>
                        </a:lnSpc>
                        <a:defRPr/>
                      </a:pPr>
                      <a:r>
                        <a:rPr lang="en-US" sz="5899">
                          <a:solidFill>
                            <a:srgbClr val="000000"/>
                          </a:solidFill>
                          <a:latin typeface="Open Sans Bold"/>
                        </a:rPr>
                        <a:t>Lesson Objective </a:t>
                      </a:r>
                      <a:endParaRPr lang="en-US" sz="1100"/>
                    </a:p>
                  </a:txBody>
                  <a:tcPr marL="84464" marR="84464" marT="84464" marB="84464">
                    <a:lnL w="7039" cap="flat" cmpd="sng" algn="ctr">
                      <a:solidFill>
                        <a:srgbClr val="000000"/>
                      </a:solidFill>
                      <a:prstDash val="solid"/>
                      <a:round/>
                      <a:headEnd type="none" w="med" len="med"/>
                      <a:tailEnd type="none" w="med" len="med"/>
                    </a:lnL>
                    <a:lnR w="7039" cap="flat" cmpd="sng" algn="ctr">
                      <a:solidFill>
                        <a:srgbClr val="000000"/>
                      </a:solidFill>
                      <a:prstDash val="solid"/>
                      <a:round/>
                      <a:headEnd type="none" w="med" len="med"/>
                      <a:tailEnd type="none" w="med" len="med"/>
                    </a:lnR>
                    <a:lnT w="7039" cap="flat" cmpd="sng" algn="ctr">
                      <a:solidFill>
                        <a:srgbClr val="000000"/>
                      </a:solidFill>
                      <a:prstDash val="solid"/>
                      <a:round/>
                      <a:headEnd type="none" w="med" len="med"/>
                      <a:tailEnd type="none" w="med" len="med"/>
                    </a:lnT>
                    <a:lnB w="703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9921">
                <a:tc>
                  <a:txBody>
                    <a:bodyPr/>
                    <a:lstStyle/>
                    <a:p>
                      <a:pPr marL="1273785" lvl="1" indent="-636892" algn="just">
                        <a:lnSpc>
                          <a:spcPts val="8259"/>
                        </a:lnSpc>
                        <a:buFont typeface="Arial"/>
                        <a:buChar char="•"/>
                        <a:defRPr/>
                      </a:pPr>
                      <a:r>
                        <a:rPr lang="en-US" sz="5899">
                          <a:solidFill>
                            <a:srgbClr val="000000"/>
                          </a:solidFill>
                          <a:latin typeface="Open Sans Light"/>
                        </a:rPr>
                        <a:t>To be able to understand the impact young people can have on issues that are important to them. </a:t>
                      </a:r>
                      <a:endParaRPr lang="en-US" sz="1100"/>
                    </a:p>
                  </a:txBody>
                  <a:tcPr marL="84464" marR="84464" marT="84464" marB="84464">
                    <a:lnL w="7039" cap="flat" cmpd="sng" algn="ctr">
                      <a:solidFill>
                        <a:srgbClr val="000000"/>
                      </a:solidFill>
                      <a:prstDash val="solid"/>
                      <a:round/>
                      <a:headEnd type="none" w="med" len="med"/>
                      <a:tailEnd type="none" w="med" len="med"/>
                    </a:lnL>
                    <a:lnR w="7039" cap="flat" cmpd="sng" algn="ctr">
                      <a:solidFill>
                        <a:srgbClr val="000000"/>
                      </a:solidFill>
                      <a:prstDash val="solid"/>
                      <a:round/>
                      <a:headEnd type="none" w="med" len="med"/>
                      <a:tailEnd type="none" w="med" len="med"/>
                    </a:lnR>
                    <a:lnT w="7039" cap="flat" cmpd="sng" algn="ctr">
                      <a:solidFill>
                        <a:srgbClr val="000000"/>
                      </a:solidFill>
                      <a:prstDash val="solid"/>
                      <a:round/>
                      <a:headEnd type="none" w="med" len="med"/>
                      <a:tailEnd type="none" w="med" len="med"/>
                    </a:lnT>
                    <a:lnB w="703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7" name="Table 7"/>
          <p:cNvGraphicFramePr>
            <a:graphicFrameLocks noGrp="1"/>
          </p:cNvGraphicFramePr>
          <p:nvPr/>
        </p:nvGraphicFramePr>
        <p:xfrm>
          <a:off x="1028700" y="7086045"/>
          <a:ext cx="39088939" cy="5231547"/>
        </p:xfrm>
        <a:graphic>
          <a:graphicData uri="http://schemas.openxmlformats.org/drawingml/2006/table">
            <a:tbl>
              <a:tblPr/>
              <a:tblGrid>
                <a:gridCol w="6018695">
                  <a:extLst>
                    <a:ext uri="{9D8B030D-6E8A-4147-A177-3AD203B41FA5}">
                      <a16:colId xmlns:a16="http://schemas.microsoft.com/office/drawing/2014/main" val="20000"/>
                    </a:ext>
                  </a:extLst>
                </a:gridCol>
                <a:gridCol w="4829788">
                  <a:extLst>
                    <a:ext uri="{9D8B030D-6E8A-4147-A177-3AD203B41FA5}">
                      <a16:colId xmlns:a16="http://schemas.microsoft.com/office/drawing/2014/main" val="20001"/>
                    </a:ext>
                  </a:extLst>
                </a:gridCol>
                <a:gridCol w="4750527">
                  <a:extLst>
                    <a:ext uri="{9D8B030D-6E8A-4147-A177-3AD203B41FA5}">
                      <a16:colId xmlns:a16="http://schemas.microsoft.com/office/drawing/2014/main" val="20002"/>
                    </a:ext>
                  </a:extLst>
                </a:gridCol>
                <a:gridCol w="23489930">
                  <a:extLst>
                    <a:ext uri="{9D8B030D-6E8A-4147-A177-3AD203B41FA5}">
                      <a16:colId xmlns:a16="http://schemas.microsoft.com/office/drawing/2014/main" val="20003"/>
                    </a:ext>
                  </a:extLst>
                </a:gridCol>
              </a:tblGrid>
              <a:tr h="5231547">
                <a:tc gridSpan="3">
                  <a:txBody>
                    <a:bodyPr/>
                    <a:lstStyle/>
                    <a:p>
                      <a:pPr algn="just">
                        <a:lnSpc>
                          <a:spcPts val="4046"/>
                        </a:lnSpc>
                        <a:defRPr/>
                      </a:pPr>
                      <a:endParaRPr lang="en-US" sz="1100"/>
                    </a:p>
                  </a:txBody>
                  <a:tcPr marL="275274" marR="275274" marT="275274" marB="275274" anchor="ctr">
                    <a:lnL w="55246" cap="flat" cmpd="sng" algn="ctr">
                      <a:solidFill>
                        <a:srgbClr val="000000"/>
                      </a:solidFill>
                      <a:prstDash val="solid"/>
                      <a:round/>
                      <a:headEnd type="none" w="med" len="med"/>
                      <a:tailEnd type="none" w="med" len="med"/>
                    </a:lnL>
                    <a:lnR w="55246" cap="flat" cmpd="sng" algn="ctr">
                      <a:solidFill>
                        <a:srgbClr val="000000"/>
                      </a:solidFill>
                      <a:prstDash val="solid"/>
                      <a:round/>
                      <a:headEnd type="none" w="med" len="med"/>
                      <a:tailEnd type="none" w="med" len="med"/>
                    </a:lnR>
                    <a:lnT w="55246" cap="flat" cmpd="sng" algn="ctr">
                      <a:solidFill>
                        <a:srgbClr val="000000"/>
                      </a:solidFill>
                      <a:prstDash val="solid"/>
                      <a:round/>
                      <a:headEnd type="none" w="med" len="med"/>
                      <a:tailEnd type="none" w="med" len="med"/>
                    </a:lnT>
                    <a:lnB w="55246" cap="flat" cmpd="sng" algn="ctr">
                      <a:solidFill>
                        <a:srgbClr val="000000"/>
                      </a:solidFill>
                      <a:prstDash val="solid"/>
                      <a:round/>
                      <a:headEnd type="none" w="med" len="med"/>
                      <a:tailEnd type="none" w="med" len="med"/>
                    </a:lnB>
                  </a:tcPr>
                </a:tc>
                <a:tc hMerge="1">
                  <a:txBody>
                    <a:bodyPr/>
                    <a:lstStyle/>
                    <a:p>
                      <a:pPr algn="just">
                        <a:lnSpc>
                          <a:spcPts val="4046"/>
                        </a:lnSpc>
                        <a:defRPr/>
                      </a:pPr>
                      <a:endParaRPr lang="en-US" sz="1100"/>
                    </a:p>
                  </a:txBody>
                  <a:tcPr marL="275274" marR="275274" marT="275274" marB="275274" anchor="ctr">
                    <a:lnL w="55246" cap="flat" cmpd="sng" algn="ctr">
                      <a:solidFill>
                        <a:srgbClr val="000000"/>
                      </a:solidFill>
                      <a:prstDash val="solid"/>
                      <a:round/>
                      <a:headEnd type="none" w="med" len="med"/>
                      <a:tailEnd type="none" w="med" len="med"/>
                    </a:lnL>
                    <a:lnR w="55246" cap="flat" cmpd="sng" algn="ctr">
                      <a:solidFill>
                        <a:srgbClr val="000000"/>
                      </a:solidFill>
                      <a:prstDash val="solid"/>
                      <a:round/>
                      <a:headEnd type="none" w="med" len="med"/>
                      <a:tailEnd type="none" w="med" len="med"/>
                    </a:lnR>
                    <a:lnT w="55246" cap="flat" cmpd="sng" algn="ctr">
                      <a:solidFill>
                        <a:srgbClr val="000000"/>
                      </a:solidFill>
                      <a:prstDash val="solid"/>
                      <a:round/>
                      <a:headEnd type="none" w="med" len="med"/>
                      <a:tailEnd type="none" w="med" len="med"/>
                    </a:lnT>
                    <a:lnB w="55246" cap="flat" cmpd="sng" algn="ctr">
                      <a:solidFill>
                        <a:srgbClr val="000000"/>
                      </a:solidFill>
                      <a:prstDash val="solid"/>
                      <a:round/>
                      <a:headEnd type="none" w="med" len="med"/>
                      <a:tailEnd type="none" w="med" len="med"/>
                    </a:lnB>
                  </a:tcPr>
                </a:tc>
                <a:tc hMerge="1">
                  <a:txBody>
                    <a:bodyPr/>
                    <a:lstStyle/>
                    <a:p>
                      <a:pPr algn="just">
                        <a:lnSpc>
                          <a:spcPts val="4046"/>
                        </a:lnSpc>
                        <a:defRPr/>
                      </a:pPr>
                      <a:endParaRPr lang="en-US" sz="1100"/>
                    </a:p>
                  </a:txBody>
                  <a:tcPr marL="275274" marR="275274" marT="275274" marB="275274" anchor="ctr">
                    <a:lnL w="55246" cap="flat" cmpd="sng" algn="ctr">
                      <a:solidFill>
                        <a:srgbClr val="000000"/>
                      </a:solidFill>
                      <a:prstDash val="solid"/>
                      <a:round/>
                      <a:headEnd type="none" w="med" len="med"/>
                      <a:tailEnd type="none" w="med" len="med"/>
                    </a:lnL>
                    <a:lnR w="55246" cap="flat" cmpd="sng" algn="ctr">
                      <a:solidFill>
                        <a:srgbClr val="000000"/>
                      </a:solidFill>
                      <a:prstDash val="solid"/>
                      <a:round/>
                      <a:headEnd type="none" w="med" len="med"/>
                      <a:tailEnd type="none" w="med" len="med"/>
                    </a:lnR>
                    <a:lnT w="55246" cap="flat" cmpd="sng" algn="ctr">
                      <a:solidFill>
                        <a:srgbClr val="000000"/>
                      </a:solidFill>
                      <a:prstDash val="solid"/>
                      <a:round/>
                      <a:headEnd type="none" w="med" len="med"/>
                      <a:tailEnd type="none" w="med" len="med"/>
                    </a:lnT>
                    <a:lnB w="55246" cap="flat" cmpd="sng" algn="ctr">
                      <a:solidFill>
                        <a:srgbClr val="000000"/>
                      </a:solidFill>
                      <a:prstDash val="solid"/>
                      <a:round/>
                      <a:headEnd type="none" w="med" len="med"/>
                      <a:tailEnd type="none" w="med" len="med"/>
                    </a:lnB>
                  </a:tcPr>
                </a:tc>
                <a:tc>
                  <a:txBody>
                    <a:bodyPr/>
                    <a:lstStyle/>
                    <a:p>
                      <a:pPr algn="just">
                        <a:lnSpc>
                          <a:spcPts val="4046"/>
                        </a:lnSpc>
                        <a:defRPr/>
                      </a:pPr>
                      <a:r>
                        <a:rPr lang="en-US" sz="2890">
                          <a:solidFill>
                            <a:srgbClr val="000000"/>
                          </a:solidFill>
                          <a:latin typeface="Open Sans Bold"/>
                        </a:rPr>
                        <a:t>National Curriculum: </a:t>
                      </a:r>
                      <a:r>
                        <a:rPr lang="en-US" sz="2890">
                          <a:solidFill>
                            <a:srgbClr val="000000"/>
                          </a:solidFill>
                          <a:latin typeface="Open Sans Light"/>
                        </a:rPr>
                        <a:t>Climate change, Food technology. </a:t>
                      </a:r>
                      <a:endParaRPr lang="en-US" sz="1100"/>
                    </a:p>
                  </a:txBody>
                  <a:tcPr marL="275274" marR="275274" marT="275274" marB="275274" anchor="ctr">
                    <a:lnL w="55246" cap="flat" cmpd="sng" algn="ctr">
                      <a:solidFill>
                        <a:srgbClr val="000000"/>
                      </a:solidFill>
                      <a:prstDash val="solid"/>
                      <a:round/>
                      <a:headEnd type="none" w="med" len="med"/>
                      <a:tailEnd type="none" w="med" len="med"/>
                    </a:lnL>
                    <a:lnR w="55246" cap="flat" cmpd="sng" algn="ctr">
                      <a:solidFill>
                        <a:srgbClr val="000000"/>
                      </a:solidFill>
                      <a:prstDash val="solid"/>
                      <a:round/>
                      <a:headEnd type="none" w="med" len="med"/>
                      <a:tailEnd type="none" w="med" len="med"/>
                    </a:lnR>
                    <a:lnT w="55246" cap="flat" cmpd="sng" algn="ctr">
                      <a:solidFill>
                        <a:srgbClr val="000000"/>
                      </a:solidFill>
                      <a:prstDash val="solid"/>
                      <a:round/>
                      <a:headEnd type="none" w="med" len="med"/>
                      <a:tailEnd type="none" w="med" len="med"/>
                    </a:lnT>
                    <a:lnB w="552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8" name="Group 8"/>
          <p:cNvGrpSpPr/>
          <p:nvPr/>
        </p:nvGrpSpPr>
        <p:grpSpPr>
          <a:xfrm>
            <a:off x="1028700" y="7319452"/>
            <a:ext cx="6340236" cy="1857068"/>
            <a:chOff x="0" y="0"/>
            <a:chExt cx="8453648" cy="2476090"/>
          </a:xfrm>
        </p:grpSpPr>
        <p:sp>
          <p:nvSpPr>
            <p:cNvPr id="9" name="Freeform 9"/>
            <p:cNvSpPr/>
            <p:nvPr/>
          </p:nvSpPr>
          <p:spPr>
            <a:xfrm>
              <a:off x="3011040" y="0"/>
              <a:ext cx="2176496" cy="2448558"/>
            </a:xfrm>
            <a:custGeom>
              <a:avLst/>
              <a:gdLst/>
              <a:ahLst/>
              <a:cxnLst/>
              <a:rect l="l" t="t" r="r" b="b"/>
              <a:pathLst>
                <a:path w="2176496" h="2448558">
                  <a:moveTo>
                    <a:pt x="0" y="0"/>
                  </a:moveTo>
                  <a:lnTo>
                    <a:pt x="2176496" y="0"/>
                  </a:lnTo>
                  <a:lnTo>
                    <a:pt x="2176496" y="2448558"/>
                  </a:lnTo>
                  <a:lnTo>
                    <a:pt x="0" y="2448558"/>
                  </a:lnTo>
                  <a:lnTo>
                    <a:pt x="0" y="0"/>
                  </a:lnTo>
                  <a:close/>
                </a:path>
              </a:pathLst>
            </a:custGeom>
            <a:blipFill>
              <a:blip r:embed="rId3"/>
              <a:stretch>
                <a:fillRect l="-12045" t="-26336" r="-7424" b="-23851"/>
              </a:stretch>
            </a:blipFill>
          </p:spPr>
          <p:txBody>
            <a:bodyPr/>
            <a:lstStyle/>
            <a:p>
              <a:endParaRPr lang="en-US"/>
            </a:p>
          </p:txBody>
        </p:sp>
        <p:sp>
          <p:nvSpPr>
            <p:cNvPr id="10" name="Freeform 10"/>
            <p:cNvSpPr/>
            <p:nvPr/>
          </p:nvSpPr>
          <p:spPr>
            <a:xfrm>
              <a:off x="6097466" y="33707"/>
              <a:ext cx="2356181" cy="2442383"/>
            </a:xfrm>
            <a:custGeom>
              <a:avLst/>
              <a:gdLst/>
              <a:ahLst/>
              <a:cxnLst/>
              <a:rect l="l" t="t" r="r" b="b"/>
              <a:pathLst>
                <a:path w="2356181" h="2442383">
                  <a:moveTo>
                    <a:pt x="0" y="0"/>
                  </a:moveTo>
                  <a:lnTo>
                    <a:pt x="2356182" y="0"/>
                  </a:lnTo>
                  <a:lnTo>
                    <a:pt x="2356182" y="2442383"/>
                  </a:lnTo>
                  <a:lnTo>
                    <a:pt x="0" y="2442383"/>
                  </a:lnTo>
                  <a:lnTo>
                    <a:pt x="0" y="0"/>
                  </a:lnTo>
                  <a:close/>
                </a:path>
              </a:pathLst>
            </a:custGeom>
            <a:blipFill>
              <a:blip r:embed="rId4"/>
              <a:stretch>
                <a:fillRect l="-11444" t="-31451" r="-7369" b="-30652"/>
              </a:stretch>
            </a:blipFill>
          </p:spPr>
          <p:txBody>
            <a:bodyPr/>
            <a:lstStyle/>
            <a:p>
              <a:endParaRPr lang="en-US"/>
            </a:p>
          </p:txBody>
        </p:sp>
        <p:sp>
          <p:nvSpPr>
            <p:cNvPr id="11" name="Freeform 11"/>
            <p:cNvSpPr/>
            <p:nvPr/>
          </p:nvSpPr>
          <p:spPr>
            <a:xfrm>
              <a:off x="0" y="0"/>
              <a:ext cx="2107298" cy="2448558"/>
            </a:xfrm>
            <a:custGeom>
              <a:avLst/>
              <a:gdLst/>
              <a:ahLst/>
              <a:cxnLst/>
              <a:rect l="l" t="t" r="r" b="b"/>
              <a:pathLst>
                <a:path w="2107298" h="2448558">
                  <a:moveTo>
                    <a:pt x="0" y="0"/>
                  </a:moveTo>
                  <a:lnTo>
                    <a:pt x="2107298" y="0"/>
                  </a:lnTo>
                  <a:lnTo>
                    <a:pt x="2107298" y="2448558"/>
                  </a:lnTo>
                  <a:lnTo>
                    <a:pt x="0" y="2448558"/>
                  </a:lnTo>
                  <a:lnTo>
                    <a:pt x="0" y="0"/>
                  </a:lnTo>
                  <a:close/>
                </a:path>
              </a:pathLst>
            </a:custGeom>
            <a:blipFill>
              <a:blip r:embed="rId5"/>
              <a:stretch>
                <a:fillRect l="-14534" t="-30359" r="-5039" b="-15179"/>
              </a:stretch>
            </a:blipFill>
          </p:spPr>
          <p:txBody>
            <a:bodyP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txBody>
            <a:bodyPr/>
            <a:lstStyle/>
            <a:p>
              <a:endParaRPr lang="en-US"/>
            </a:p>
          </p:txBody>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txBody>
            <a:bodyPr/>
            <a:lstStyle/>
            <a:p>
              <a:endParaRPr lang="en-US"/>
            </a:p>
          </p:txBody>
        </p:sp>
      </p:grpSp>
      <p:graphicFrame>
        <p:nvGraphicFramePr>
          <p:cNvPr id="6" name="Table 6"/>
          <p:cNvGraphicFramePr>
            <a:graphicFrameLocks noGrp="1"/>
          </p:cNvGraphicFramePr>
          <p:nvPr/>
        </p:nvGraphicFramePr>
        <p:xfrm>
          <a:off x="1028700" y="717491"/>
          <a:ext cx="16230600" cy="5690348"/>
        </p:xfrm>
        <a:graphic>
          <a:graphicData uri="http://schemas.openxmlformats.org/drawingml/2006/table">
            <a:tbl>
              <a:tblPr/>
              <a:tblGrid>
                <a:gridCol w="6028362">
                  <a:extLst>
                    <a:ext uri="{9D8B030D-6E8A-4147-A177-3AD203B41FA5}">
                      <a16:colId xmlns:a16="http://schemas.microsoft.com/office/drawing/2014/main" val="20000"/>
                    </a:ext>
                  </a:extLst>
                </a:gridCol>
              </a:tblGrid>
              <a:tr h="1417863">
                <a:tc>
                  <a:txBody>
                    <a:bodyPr/>
                    <a:lstStyle/>
                    <a:p>
                      <a:pPr algn="l">
                        <a:lnSpc>
                          <a:spcPts val="8259"/>
                        </a:lnSpc>
                        <a:defRPr/>
                      </a:pPr>
                      <a:r>
                        <a:rPr lang="en-US" sz="5899">
                          <a:solidFill>
                            <a:srgbClr val="000000"/>
                          </a:solidFill>
                          <a:latin typeface="Open Sans Bold"/>
                        </a:rPr>
                        <a:t>Skills Objective</a:t>
                      </a:r>
                      <a:endParaRPr lang="en-US" sz="1100"/>
                    </a:p>
                  </a:txBody>
                  <a:tcPr marL="84464" marR="84464" marT="84464" marB="84464">
                    <a:lnL w="7039" cap="flat" cmpd="sng" algn="ctr">
                      <a:solidFill>
                        <a:srgbClr val="000000"/>
                      </a:solidFill>
                      <a:prstDash val="solid"/>
                      <a:round/>
                      <a:headEnd type="none" w="med" len="med"/>
                      <a:tailEnd type="none" w="med" len="med"/>
                    </a:lnL>
                    <a:lnR w="7039" cap="flat" cmpd="sng" algn="ctr">
                      <a:solidFill>
                        <a:srgbClr val="000000"/>
                      </a:solidFill>
                      <a:prstDash val="solid"/>
                      <a:round/>
                      <a:headEnd type="none" w="med" len="med"/>
                      <a:tailEnd type="none" w="med" len="med"/>
                    </a:lnR>
                    <a:lnT w="7039" cap="flat" cmpd="sng" algn="ctr">
                      <a:solidFill>
                        <a:srgbClr val="000000"/>
                      </a:solidFill>
                      <a:prstDash val="solid"/>
                      <a:round/>
                      <a:headEnd type="none" w="med" len="med"/>
                      <a:tailEnd type="none" w="med" len="med"/>
                    </a:lnT>
                    <a:lnB w="703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72485">
                <a:tc>
                  <a:txBody>
                    <a:bodyPr/>
                    <a:lstStyle/>
                    <a:p>
                      <a:pPr marL="971532" lvl="1" indent="-485766" algn="l">
                        <a:lnSpc>
                          <a:spcPts val="6299"/>
                        </a:lnSpc>
                        <a:buFont typeface="Arial"/>
                        <a:buChar char="•"/>
                        <a:defRPr/>
                      </a:pPr>
                      <a:r>
                        <a:rPr lang="en-US" sz="4499">
                          <a:solidFill>
                            <a:srgbClr val="000000"/>
                          </a:solidFill>
                          <a:latin typeface="Open Sans Bold"/>
                        </a:rPr>
                        <a:t>Communication -</a:t>
                      </a:r>
                      <a:r>
                        <a:rPr lang="en-US" sz="4499">
                          <a:solidFill>
                            <a:srgbClr val="000000"/>
                          </a:solidFill>
                          <a:latin typeface="Open Sans Light"/>
                        </a:rPr>
                        <a:t> I</a:t>
                      </a:r>
                      <a:r>
                        <a:rPr lang="en-US" sz="4499">
                          <a:solidFill>
                            <a:srgbClr val="000000"/>
                          </a:solidFill>
                          <a:latin typeface="Open Sans Bold"/>
                        </a:rPr>
                        <a:t> </a:t>
                      </a:r>
                      <a:r>
                        <a:rPr lang="en-US" sz="4499">
                          <a:solidFill>
                            <a:srgbClr val="000000"/>
                          </a:solidFill>
                          <a:latin typeface="Open Sans Light"/>
                        </a:rPr>
                        <a:t>can present information and recognise that other people will have different opinions and views.</a:t>
                      </a:r>
                      <a:endParaRPr lang="en-US" sz="1100"/>
                    </a:p>
                    <a:p>
                      <a:pPr marL="971532" lvl="1" indent="-485766" algn="l">
                        <a:lnSpc>
                          <a:spcPts val="6299"/>
                        </a:lnSpc>
                        <a:buFont typeface="Arial"/>
                        <a:buChar char="•"/>
                      </a:pPr>
                      <a:r>
                        <a:rPr lang="en-US" sz="4499">
                          <a:solidFill>
                            <a:srgbClr val="000000"/>
                          </a:solidFill>
                          <a:latin typeface="Open Sans Bold"/>
                        </a:rPr>
                        <a:t>Problem-solving - </a:t>
                      </a:r>
                      <a:r>
                        <a:rPr lang="en-US" sz="4499">
                          <a:solidFill>
                            <a:srgbClr val="000000"/>
                          </a:solidFill>
                          <a:latin typeface="Open Sans"/>
                        </a:rPr>
                        <a:t>I can identify implicit and inferred meaning in texts. </a:t>
                      </a:r>
                    </a:p>
                  </a:txBody>
                  <a:tcPr marL="84464" marR="84464" marT="84464" marB="84464">
                    <a:lnL w="7039" cap="flat" cmpd="sng" algn="ctr">
                      <a:solidFill>
                        <a:srgbClr val="000000"/>
                      </a:solidFill>
                      <a:prstDash val="solid"/>
                      <a:round/>
                      <a:headEnd type="none" w="med" len="med"/>
                      <a:tailEnd type="none" w="med" len="med"/>
                    </a:lnL>
                    <a:lnR w="7039" cap="flat" cmpd="sng" algn="ctr">
                      <a:solidFill>
                        <a:srgbClr val="000000"/>
                      </a:solidFill>
                      <a:prstDash val="solid"/>
                      <a:round/>
                      <a:headEnd type="none" w="med" len="med"/>
                      <a:tailEnd type="none" w="med" len="med"/>
                    </a:lnR>
                    <a:lnT w="7039" cap="flat" cmpd="sng" algn="ctr">
                      <a:solidFill>
                        <a:srgbClr val="000000"/>
                      </a:solidFill>
                      <a:prstDash val="solid"/>
                      <a:round/>
                      <a:headEnd type="none" w="med" len="med"/>
                      <a:tailEnd type="none" w="med" len="med"/>
                    </a:lnT>
                    <a:lnB w="703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7" name="Table 7"/>
          <p:cNvGraphicFramePr>
            <a:graphicFrameLocks noGrp="1"/>
          </p:cNvGraphicFramePr>
          <p:nvPr/>
        </p:nvGraphicFramePr>
        <p:xfrm>
          <a:off x="1028700" y="7716432"/>
          <a:ext cx="40712425" cy="4863357"/>
        </p:xfrm>
        <a:graphic>
          <a:graphicData uri="http://schemas.openxmlformats.org/drawingml/2006/table">
            <a:tbl>
              <a:tblPr/>
              <a:tblGrid>
                <a:gridCol w="6268670">
                  <a:extLst>
                    <a:ext uri="{9D8B030D-6E8A-4147-A177-3AD203B41FA5}">
                      <a16:colId xmlns:a16="http://schemas.microsoft.com/office/drawing/2014/main" val="20000"/>
                    </a:ext>
                  </a:extLst>
                </a:gridCol>
                <a:gridCol w="5030384">
                  <a:extLst>
                    <a:ext uri="{9D8B030D-6E8A-4147-A177-3AD203B41FA5}">
                      <a16:colId xmlns:a16="http://schemas.microsoft.com/office/drawing/2014/main" val="20001"/>
                    </a:ext>
                  </a:extLst>
                </a:gridCol>
                <a:gridCol w="4947831">
                  <a:extLst>
                    <a:ext uri="{9D8B030D-6E8A-4147-A177-3AD203B41FA5}">
                      <a16:colId xmlns:a16="http://schemas.microsoft.com/office/drawing/2014/main" val="20002"/>
                    </a:ext>
                  </a:extLst>
                </a:gridCol>
                <a:gridCol w="24465540">
                  <a:extLst>
                    <a:ext uri="{9D8B030D-6E8A-4147-A177-3AD203B41FA5}">
                      <a16:colId xmlns:a16="http://schemas.microsoft.com/office/drawing/2014/main" val="20003"/>
                    </a:ext>
                  </a:extLst>
                </a:gridCol>
              </a:tblGrid>
              <a:tr h="4863357">
                <a:tc gridSpan="3">
                  <a:txBody>
                    <a:bodyPr/>
                    <a:lstStyle/>
                    <a:p>
                      <a:pPr algn="just">
                        <a:lnSpc>
                          <a:spcPts val="4129"/>
                        </a:lnSpc>
                        <a:defRPr/>
                      </a:pPr>
                      <a:endParaRPr lang="en-US" sz="1100"/>
                    </a:p>
                  </a:txBody>
                  <a:tcPr marL="280933" marR="280933" marT="280933" marB="280933" anchor="ctr">
                    <a:lnL w="57541" cap="flat" cmpd="sng" algn="ctr">
                      <a:solidFill>
                        <a:srgbClr val="000000"/>
                      </a:solidFill>
                      <a:prstDash val="solid"/>
                      <a:round/>
                      <a:headEnd type="none" w="med" len="med"/>
                      <a:tailEnd type="none" w="med" len="med"/>
                    </a:lnL>
                    <a:lnR w="57541" cap="flat" cmpd="sng" algn="ctr">
                      <a:solidFill>
                        <a:srgbClr val="000000"/>
                      </a:solidFill>
                      <a:prstDash val="solid"/>
                      <a:round/>
                      <a:headEnd type="none" w="med" len="med"/>
                      <a:tailEnd type="none" w="med" len="med"/>
                    </a:lnR>
                    <a:lnT w="57541" cap="flat" cmpd="sng" algn="ctr">
                      <a:solidFill>
                        <a:srgbClr val="000000"/>
                      </a:solidFill>
                      <a:prstDash val="solid"/>
                      <a:round/>
                      <a:headEnd type="none" w="med" len="med"/>
                      <a:tailEnd type="none" w="med" len="med"/>
                    </a:lnT>
                    <a:lnB w="57541" cap="flat" cmpd="sng" algn="ctr">
                      <a:solidFill>
                        <a:srgbClr val="000000"/>
                      </a:solidFill>
                      <a:prstDash val="solid"/>
                      <a:round/>
                      <a:headEnd type="none" w="med" len="med"/>
                      <a:tailEnd type="none" w="med" len="med"/>
                    </a:lnB>
                  </a:tcPr>
                </a:tc>
                <a:tc hMerge="1">
                  <a:txBody>
                    <a:bodyPr/>
                    <a:lstStyle/>
                    <a:p>
                      <a:pPr algn="just">
                        <a:lnSpc>
                          <a:spcPts val="4129"/>
                        </a:lnSpc>
                        <a:defRPr/>
                      </a:pPr>
                      <a:endParaRPr lang="en-US" sz="1100"/>
                    </a:p>
                  </a:txBody>
                  <a:tcPr marL="280933" marR="280933" marT="280933" marB="280933" anchor="ctr">
                    <a:lnL w="57541" cap="flat" cmpd="sng" algn="ctr">
                      <a:solidFill>
                        <a:srgbClr val="000000"/>
                      </a:solidFill>
                      <a:prstDash val="solid"/>
                      <a:round/>
                      <a:headEnd type="none" w="med" len="med"/>
                      <a:tailEnd type="none" w="med" len="med"/>
                    </a:lnL>
                    <a:lnR w="57541" cap="flat" cmpd="sng" algn="ctr">
                      <a:solidFill>
                        <a:srgbClr val="000000"/>
                      </a:solidFill>
                      <a:prstDash val="solid"/>
                      <a:round/>
                      <a:headEnd type="none" w="med" len="med"/>
                      <a:tailEnd type="none" w="med" len="med"/>
                    </a:lnR>
                    <a:lnT w="57541" cap="flat" cmpd="sng" algn="ctr">
                      <a:solidFill>
                        <a:srgbClr val="000000"/>
                      </a:solidFill>
                      <a:prstDash val="solid"/>
                      <a:round/>
                      <a:headEnd type="none" w="med" len="med"/>
                      <a:tailEnd type="none" w="med" len="med"/>
                    </a:lnT>
                    <a:lnB w="57541" cap="flat" cmpd="sng" algn="ctr">
                      <a:solidFill>
                        <a:srgbClr val="000000"/>
                      </a:solidFill>
                      <a:prstDash val="solid"/>
                      <a:round/>
                      <a:headEnd type="none" w="med" len="med"/>
                      <a:tailEnd type="none" w="med" len="med"/>
                    </a:lnB>
                  </a:tcPr>
                </a:tc>
                <a:tc hMerge="1">
                  <a:txBody>
                    <a:bodyPr/>
                    <a:lstStyle/>
                    <a:p>
                      <a:pPr algn="just">
                        <a:lnSpc>
                          <a:spcPts val="4129"/>
                        </a:lnSpc>
                        <a:defRPr/>
                      </a:pPr>
                      <a:endParaRPr lang="en-US" sz="1100"/>
                    </a:p>
                  </a:txBody>
                  <a:tcPr marL="280933" marR="280933" marT="280933" marB="280933" anchor="ctr">
                    <a:lnL w="57541" cap="flat" cmpd="sng" algn="ctr">
                      <a:solidFill>
                        <a:srgbClr val="000000"/>
                      </a:solidFill>
                      <a:prstDash val="solid"/>
                      <a:round/>
                      <a:headEnd type="none" w="med" len="med"/>
                      <a:tailEnd type="none" w="med" len="med"/>
                    </a:lnL>
                    <a:lnR w="57541" cap="flat" cmpd="sng" algn="ctr">
                      <a:solidFill>
                        <a:srgbClr val="000000"/>
                      </a:solidFill>
                      <a:prstDash val="solid"/>
                      <a:round/>
                      <a:headEnd type="none" w="med" len="med"/>
                      <a:tailEnd type="none" w="med" len="med"/>
                    </a:lnR>
                    <a:lnT w="57541" cap="flat" cmpd="sng" algn="ctr">
                      <a:solidFill>
                        <a:srgbClr val="000000"/>
                      </a:solidFill>
                      <a:prstDash val="solid"/>
                      <a:round/>
                      <a:headEnd type="none" w="med" len="med"/>
                      <a:tailEnd type="none" w="med" len="med"/>
                    </a:lnT>
                    <a:lnB w="57541" cap="flat" cmpd="sng" algn="ctr">
                      <a:solidFill>
                        <a:srgbClr val="000000"/>
                      </a:solidFill>
                      <a:prstDash val="solid"/>
                      <a:round/>
                      <a:headEnd type="none" w="med" len="med"/>
                      <a:tailEnd type="none" w="med" len="med"/>
                    </a:lnB>
                  </a:tcPr>
                </a:tc>
                <a:tc>
                  <a:txBody>
                    <a:bodyPr/>
                    <a:lstStyle/>
                    <a:p>
                      <a:pPr algn="just">
                        <a:lnSpc>
                          <a:spcPts val="4129"/>
                        </a:lnSpc>
                        <a:defRPr/>
                      </a:pPr>
                      <a:r>
                        <a:rPr lang="en-US" sz="2949">
                          <a:solidFill>
                            <a:srgbClr val="000000"/>
                          </a:solidFill>
                          <a:latin typeface="Open Sans Bold"/>
                        </a:rPr>
                        <a:t>National Curriculum: </a:t>
                      </a:r>
                      <a:r>
                        <a:rPr lang="en-US" sz="2949">
                          <a:solidFill>
                            <a:srgbClr val="000000"/>
                          </a:solidFill>
                          <a:latin typeface="Open Sans Light"/>
                        </a:rPr>
                        <a:t>Climate change, Food technology. </a:t>
                      </a:r>
                      <a:endParaRPr lang="en-US" sz="1100"/>
                    </a:p>
                  </a:txBody>
                  <a:tcPr marL="280933" marR="280933" marT="280933" marB="280933" anchor="ctr">
                    <a:lnL w="57541" cap="flat" cmpd="sng" algn="ctr">
                      <a:solidFill>
                        <a:srgbClr val="000000"/>
                      </a:solidFill>
                      <a:prstDash val="solid"/>
                      <a:round/>
                      <a:headEnd type="none" w="med" len="med"/>
                      <a:tailEnd type="none" w="med" len="med"/>
                    </a:lnL>
                    <a:lnR w="57541" cap="flat" cmpd="sng" algn="ctr">
                      <a:solidFill>
                        <a:srgbClr val="000000"/>
                      </a:solidFill>
                      <a:prstDash val="solid"/>
                      <a:round/>
                      <a:headEnd type="none" w="med" len="med"/>
                      <a:tailEnd type="none" w="med" len="med"/>
                    </a:lnR>
                    <a:lnT w="57541" cap="flat" cmpd="sng" algn="ctr">
                      <a:solidFill>
                        <a:srgbClr val="000000"/>
                      </a:solidFill>
                      <a:prstDash val="solid"/>
                      <a:round/>
                      <a:headEnd type="none" w="med" len="med"/>
                      <a:tailEnd type="none" w="med" len="med"/>
                    </a:lnT>
                    <a:lnB w="5754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8" name="Group 8"/>
          <p:cNvGrpSpPr/>
          <p:nvPr/>
        </p:nvGrpSpPr>
        <p:grpSpPr>
          <a:xfrm>
            <a:off x="1301008" y="7848237"/>
            <a:ext cx="5855513" cy="1715091"/>
            <a:chOff x="0" y="0"/>
            <a:chExt cx="7807351" cy="2286788"/>
          </a:xfrm>
        </p:grpSpPr>
        <p:sp>
          <p:nvSpPr>
            <p:cNvPr id="9" name="Freeform 9"/>
            <p:cNvSpPr/>
            <p:nvPr/>
          </p:nvSpPr>
          <p:spPr>
            <a:xfrm>
              <a:off x="2780840" y="0"/>
              <a:ext cx="2010099" cy="2261361"/>
            </a:xfrm>
            <a:custGeom>
              <a:avLst/>
              <a:gdLst/>
              <a:ahLst/>
              <a:cxnLst/>
              <a:rect l="l" t="t" r="r" b="b"/>
              <a:pathLst>
                <a:path w="2010099" h="2261361">
                  <a:moveTo>
                    <a:pt x="0" y="0"/>
                  </a:moveTo>
                  <a:lnTo>
                    <a:pt x="2010099" y="0"/>
                  </a:lnTo>
                  <a:lnTo>
                    <a:pt x="2010099" y="2261361"/>
                  </a:lnTo>
                  <a:lnTo>
                    <a:pt x="0" y="2261361"/>
                  </a:lnTo>
                  <a:lnTo>
                    <a:pt x="0" y="0"/>
                  </a:lnTo>
                  <a:close/>
                </a:path>
              </a:pathLst>
            </a:custGeom>
            <a:blipFill>
              <a:blip r:embed="rId3"/>
              <a:stretch>
                <a:fillRect l="-12045" t="-26336" r="-7424" b="-23851"/>
              </a:stretch>
            </a:blipFill>
          </p:spPr>
          <p:txBody>
            <a:bodyPr/>
            <a:lstStyle/>
            <a:p>
              <a:endParaRPr lang="en-US"/>
            </a:p>
          </p:txBody>
        </p:sp>
        <p:sp>
          <p:nvSpPr>
            <p:cNvPr id="10" name="Freeform 10"/>
            <p:cNvSpPr/>
            <p:nvPr/>
          </p:nvSpPr>
          <p:spPr>
            <a:xfrm>
              <a:off x="5631304" y="31130"/>
              <a:ext cx="2176047" cy="2255658"/>
            </a:xfrm>
            <a:custGeom>
              <a:avLst/>
              <a:gdLst/>
              <a:ahLst/>
              <a:cxnLst/>
              <a:rect l="l" t="t" r="r" b="b"/>
              <a:pathLst>
                <a:path w="2176047" h="2255658">
                  <a:moveTo>
                    <a:pt x="0" y="0"/>
                  </a:moveTo>
                  <a:lnTo>
                    <a:pt x="2176047" y="0"/>
                  </a:lnTo>
                  <a:lnTo>
                    <a:pt x="2176047" y="2255658"/>
                  </a:lnTo>
                  <a:lnTo>
                    <a:pt x="0" y="2255658"/>
                  </a:lnTo>
                  <a:lnTo>
                    <a:pt x="0" y="0"/>
                  </a:lnTo>
                  <a:close/>
                </a:path>
              </a:pathLst>
            </a:custGeom>
            <a:blipFill>
              <a:blip r:embed="rId4"/>
              <a:stretch>
                <a:fillRect l="-11444" t="-31451" r="-7369" b="-30652"/>
              </a:stretch>
            </a:blipFill>
          </p:spPr>
          <p:txBody>
            <a:bodyPr/>
            <a:lstStyle/>
            <a:p>
              <a:endParaRPr lang="en-US"/>
            </a:p>
          </p:txBody>
        </p:sp>
        <p:sp>
          <p:nvSpPr>
            <p:cNvPr id="11" name="Freeform 11"/>
            <p:cNvSpPr/>
            <p:nvPr/>
          </p:nvSpPr>
          <p:spPr>
            <a:xfrm>
              <a:off x="0" y="0"/>
              <a:ext cx="1946191" cy="2261361"/>
            </a:xfrm>
            <a:custGeom>
              <a:avLst/>
              <a:gdLst/>
              <a:ahLst/>
              <a:cxnLst/>
              <a:rect l="l" t="t" r="r" b="b"/>
              <a:pathLst>
                <a:path w="1946191" h="2261361">
                  <a:moveTo>
                    <a:pt x="0" y="0"/>
                  </a:moveTo>
                  <a:lnTo>
                    <a:pt x="1946191" y="0"/>
                  </a:lnTo>
                  <a:lnTo>
                    <a:pt x="1946191" y="2261361"/>
                  </a:lnTo>
                  <a:lnTo>
                    <a:pt x="0" y="2261361"/>
                  </a:lnTo>
                  <a:lnTo>
                    <a:pt x="0" y="0"/>
                  </a:lnTo>
                  <a:close/>
                </a:path>
              </a:pathLst>
            </a:custGeom>
            <a:blipFill>
              <a:blip r:embed="rId5"/>
              <a:stretch>
                <a:fillRect l="-14534" t="-30359" r="-5039" b="-15179"/>
              </a:stretch>
            </a:blipFill>
          </p:spPr>
          <p:txBody>
            <a:bodyPr/>
            <a:lstStyle/>
            <a:p>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txBody>
            <a:bodyPr/>
            <a:lstStyle/>
            <a:p>
              <a:endParaRPr lang="en-US"/>
            </a:p>
          </p:txBody>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txBody>
            <a:bodyPr/>
            <a:lstStyle/>
            <a:p>
              <a:endParaRPr lang="en-US"/>
            </a:p>
          </p:txBody>
        </p:sp>
      </p:grpSp>
      <p:sp>
        <p:nvSpPr>
          <p:cNvPr id="6" name="TextBox 6"/>
          <p:cNvSpPr txBox="1"/>
          <p:nvPr/>
        </p:nvSpPr>
        <p:spPr>
          <a:xfrm>
            <a:off x="944092" y="956795"/>
            <a:ext cx="16787911" cy="8278160"/>
          </a:xfrm>
          <a:prstGeom prst="rect">
            <a:avLst/>
          </a:prstGeom>
        </p:spPr>
        <p:txBody>
          <a:bodyPr lIns="0" tIns="0" rIns="0" bIns="0" rtlCol="0" anchor="t">
            <a:spAutoFit/>
          </a:bodyPr>
          <a:lstStyle/>
          <a:p>
            <a:pPr algn="just">
              <a:lnSpc>
                <a:spcPts val="7279"/>
              </a:lnSpc>
              <a:spcBef>
                <a:spcPct val="0"/>
              </a:spcBef>
            </a:pPr>
            <a:r>
              <a:rPr lang="en-US" sz="5199">
                <a:solidFill>
                  <a:srgbClr val="000000"/>
                </a:solidFill>
                <a:latin typeface="Open Sans Light Bold"/>
              </a:rPr>
              <a:t>Your instructions:​</a:t>
            </a:r>
          </a:p>
          <a:p>
            <a:pPr algn="just">
              <a:lnSpc>
                <a:spcPts val="7279"/>
              </a:lnSpc>
              <a:spcBef>
                <a:spcPct val="0"/>
              </a:spcBef>
            </a:pPr>
            <a:endParaRPr lang="en-US" sz="5199">
              <a:solidFill>
                <a:srgbClr val="000000"/>
              </a:solidFill>
              <a:latin typeface="Open Sans Light Bold"/>
            </a:endParaRPr>
          </a:p>
          <a:p>
            <a:pPr algn="just">
              <a:lnSpc>
                <a:spcPts val="7279"/>
              </a:lnSpc>
              <a:spcBef>
                <a:spcPct val="0"/>
              </a:spcBef>
            </a:pPr>
            <a:r>
              <a:rPr lang="en-US" sz="5199">
                <a:solidFill>
                  <a:srgbClr val="000000"/>
                </a:solidFill>
                <a:latin typeface="Open Sans Light"/>
              </a:rPr>
              <a:t>The objective of this activity is to remember as many items on the two slides as you can in your </a:t>
            </a:r>
            <a:r>
              <a:rPr lang="en-US" sz="5199">
                <a:solidFill>
                  <a:srgbClr val="000000"/>
                </a:solidFill>
                <a:latin typeface="Open Sans Light Bold"/>
              </a:rPr>
              <a:t>team</a:t>
            </a:r>
            <a:r>
              <a:rPr lang="en-US" sz="5199">
                <a:solidFill>
                  <a:srgbClr val="000000"/>
                </a:solidFill>
                <a:latin typeface="Open Sans Light"/>
              </a:rPr>
              <a:t>. ​</a:t>
            </a:r>
          </a:p>
          <a:p>
            <a:pPr algn="just">
              <a:lnSpc>
                <a:spcPts val="7279"/>
              </a:lnSpc>
              <a:spcBef>
                <a:spcPct val="0"/>
              </a:spcBef>
            </a:pPr>
            <a:endParaRPr lang="en-US" sz="5199">
              <a:solidFill>
                <a:srgbClr val="000000"/>
              </a:solidFill>
              <a:latin typeface="Open Sans Light"/>
            </a:endParaRPr>
          </a:p>
          <a:p>
            <a:pPr algn="just">
              <a:lnSpc>
                <a:spcPts val="7279"/>
              </a:lnSpc>
              <a:spcBef>
                <a:spcPct val="0"/>
              </a:spcBef>
            </a:pPr>
            <a:r>
              <a:rPr lang="en-US" sz="5199">
                <a:solidFill>
                  <a:srgbClr val="000000"/>
                </a:solidFill>
                <a:latin typeface="Open Sans Light"/>
              </a:rPr>
              <a:t>You get three attempts to view the slides.  ​</a:t>
            </a:r>
          </a:p>
          <a:p>
            <a:pPr algn="just">
              <a:lnSpc>
                <a:spcPts val="7279"/>
              </a:lnSpc>
              <a:spcBef>
                <a:spcPct val="0"/>
              </a:spcBef>
            </a:pPr>
            <a:endParaRPr lang="en-US" sz="5199">
              <a:solidFill>
                <a:srgbClr val="000000"/>
              </a:solidFill>
              <a:latin typeface="Open Sans Light"/>
            </a:endParaRPr>
          </a:p>
          <a:p>
            <a:pPr algn="just">
              <a:lnSpc>
                <a:spcPts val="7279"/>
              </a:lnSpc>
              <a:spcBef>
                <a:spcPct val="0"/>
              </a:spcBef>
            </a:pPr>
            <a:r>
              <a:rPr lang="en-US" sz="5199">
                <a:solidFill>
                  <a:srgbClr val="000000"/>
                </a:solidFill>
                <a:latin typeface="Open Sans Light"/>
              </a:rPr>
              <a:t>You cannot write down your list until you have finished viewing the slides.​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txBody>
            <a:bodyPr/>
            <a:lstStyle/>
            <a:p>
              <a:endParaRPr lang="en-US"/>
            </a:p>
          </p:txBody>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txBody>
            <a:bodyPr/>
            <a:lstStyle/>
            <a:p>
              <a:endParaRPr lang="en-US"/>
            </a:p>
          </p:txBody>
        </p:sp>
      </p:grpSp>
      <p:sp>
        <p:nvSpPr>
          <p:cNvPr id="6" name="Freeform 6"/>
          <p:cNvSpPr/>
          <p:nvPr/>
        </p:nvSpPr>
        <p:spPr>
          <a:xfrm>
            <a:off x="435620" y="476351"/>
            <a:ext cx="17416761" cy="8874347"/>
          </a:xfrm>
          <a:custGeom>
            <a:avLst/>
            <a:gdLst/>
            <a:ahLst/>
            <a:cxnLst/>
            <a:rect l="l" t="t" r="r" b="b"/>
            <a:pathLst>
              <a:path w="17416761" h="8874347">
                <a:moveTo>
                  <a:pt x="0" y="0"/>
                </a:moveTo>
                <a:lnTo>
                  <a:pt x="17416760" y="0"/>
                </a:lnTo>
                <a:lnTo>
                  <a:pt x="17416760" y="8874347"/>
                </a:lnTo>
                <a:lnTo>
                  <a:pt x="0" y="8874347"/>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txBody>
            <a:bodyPr/>
            <a:lstStyle/>
            <a:p>
              <a:endParaRPr lang="en-US"/>
            </a:p>
          </p:txBody>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txBody>
            <a:bodyPr/>
            <a:lstStyle/>
            <a:p>
              <a:endParaRPr lang="en-US"/>
            </a:p>
          </p:txBody>
        </p:sp>
      </p:grpSp>
      <p:pic>
        <p:nvPicPr>
          <p:cNvPr id="6" name="Picture 6"/>
          <p:cNvPicPr>
            <a:picLocks noChangeAspect="1"/>
          </p:cNvPicPr>
          <p:nvPr/>
        </p:nvPicPr>
        <p:blipFill>
          <a:blip r:embed="rId5"/>
          <a:srcRect/>
          <a:stretch>
            <a:fillRect/>
          </a:stretch>
        </p:blipFill>
        <p:spPr>
          <a:xfrm>
            <a:off x="742626" y="2414102"/>
            <a:ext cx="2194730" cy="2052073"/>
          </a:xfrm>
          <a:prstGeom prst="rect">
            <a:avLst/>
          </a:prstGeom>
        </p:spPr>
      </p:pic>
      <p:sp>
        <p:nvSpPr>
          <p:cNvPr id="7" name="Freeform 7"/>
          <p:cNvSpPr/>
          <p:nvPr/>
        </p:nvSpPr>
        <p:spPr>
          <a:xfrm>
            <a:off x="1028700" y="4382025"/>
            <a:ext cx="2069487" cy="2069487"/>
          </a:xfrm>
          <a:custGeom>
            <a:avLst/>
            <a:gdLst/>
            <a:ahLst/>
            <a:cxnLst/>
            <a:rect l="l" t="t" r="r" b="b"/>
            <a:pathLst>
              <a:path w="2069487" h="2069487">
                <a:moveTo>
                  <a:pt x="0" y="0"/>
                </a:moveTo>
                <a:lnTo>
                  <a:pt x="2069487" y="0"/>
                </a:lnTo>
                <a:lnTo>
                  <a:pt x="2069487" y="2069487"/>
                </a:lnTo>
                <a:lnTo>
                  <a:pt x="0" y="206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4225053" y="503236"/>
            <a:ext cx="1971612" cy="2347157"/>
          </a:xfrm>
          <a:custGeom>
            <a:avLst/>
            <a:gdLst/>
            <a:ahLst/>
            <a:cxnLst/>
            <a:rect l="l" t="t" r="r" b="b"/>
            <a:pathLst>
              <a:path w="1971612" h="2347157">
                <a:moveTo>
                  <a:pt x="0" y="0"/>
                </a:moveTo>
                <a:lnTo>
                  <a:pt x="1971612" y="0"/>
                </a:lnTo>
                <a:lnTo>
                  <a:pt x="1971612" y="2347157"/>
                </a:lnTo>
                <a:lnTo>
                  <a:pt x="0" y="2347157"/>
                </a:lnTo>
                <a:lnTo>
                  <a:pt x="0" y="0"/>
                </a:lnTo>
                <a:close/>
              </a:path>
            </a:pathLst>
          </a:custGeom>
          <a:blipFill>
            <a:blip r:embed="rId8"/>
            <a:stretch>
              <a:fillRect/>
            </a:stretch>
          </a:blipFill>
        </p:spPr>
        <p:txBody>
          <a:bodyPr/>
          <a:lstStyle/>
          <a:p>
            <a:endParaRPr lang="en-US"/>
          </a:p>
        </p:txBody>
      </p:sp>
      <p:sp>
        <p:nvSpPr>
          <p:cNvPr id="9" name="Freeform 9"/>
          <p:cNvSpPr/>
          <p:nvPr/>
        </p:nvSpPr>
        <p:spPr>
          <a:xfrm>
            <a:off x="352933" y="7228524"/>
            <a:ext cx="2584423" cy="2377669"/>
          </a:xfrm>
          <a:custGeom>
            <a:avLst/>
            <a:gdLst/>
            <a:ahLst/>
            <a:cxnLst/>
            <a:rect l="l" t="t" r="r" b="b"/>
            <a:pathLst>
              <a:path w="2584423" h="2377669">
                <a:moveTo>
                  <a:pt x="0" y="0"/>
                </a:moveTo>
                <a:lnTo>
                  <a:pt x="2584423" y="0"/>
                </a:lnTo>
                <a:lnTo>
                  <a:pt x="2584423" y="2377669"/>
                </a:lnTo>
                <a:lnTo>
                  <a:pt x="0" y="23776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4371084" y="735590"/>
            <a:ext cx="3277843" cy="2236306"/>
          </a:xfrm>
          <a:custGeom>
            <a:avLst/>
            <a:gdLst/>
            <a:ahLst/>
            <a:cxnLst/>
            <a:rect l="l" t="t" r="r" b="b"/>
            <a:pathLst>
              <a:path w="3277843" h="2236306">
                <a:moveTo>
                  <a:pt x="0" y="0"/>
                </a:moveTo>
                <a:lnTo>
                  <a:pt x="3277843" y="0"/>
                </a:lnTo>
                <a:lnTo>
                  <a:pt x="3277843" y="2236306"/>
                </a:lnTo>
                <a:lnTo>
                  <a:pt x="0" y="2236306"/>
                </a:lnTo>
                <a:lnTo>
                  <a:pt x="0" y="0"/>
                </a:lnTo>
                <a:close/>
              </a:path>
            </a:pathLst>
          </a:custGeom>
          <a:blipFill>
            <a:blip r:embed="rId11"/>
            <a:stretch>
              <a:fillRect/>
            </a:stretch>
          </a:blipFill>
        </p:spPr>
        <p:txBody>
          <a:bodyPr/>
          <a:lstStyle/>
          <a:p>
            <a:endParaRPr lang="en-US"/>
          </a:p>
        </p:txBody>
      </p:sp>
      <p:sp>
        <p:nvSpPr>
          <p:cNvPr id="11" name="Freeform 11"/>
          <p:cNvSpPr/>
          <p:nvPr/>
        </p:nvSpPr>
        <p:spPr>
          <a:xfrm>
            <a:off x="3958913" y="4278558"/>
            <a:ext cx="4108304" cy="2353716"/>
          </a:xfrm>
          <a:custGeom>
            <a:avLst/>
            <a:gdLst/>
            <a:ahLst/>
            <a:cxnLst/>
            <a:rect l="l" t="t" r="r" b="b"/>
            <a:pathLst>
              <a:path w="4108304" h="2353716">
                <a:moveTo>
                  <a:pt x="0" y="0"/>
                </a:moveTo>
                <a:lnTo>
                  <a:pt x="4108304" y="0"/>
                </a:lnTo>
                <a:lnTo>
                  <a:pt x="4108304" y="2353716"/>
                </a:lnTo>
                <a:lnTo>
                  <a:pt x="0" y="2353716"/>
                </a:lnTo>
                <a:lnTo>
                  <a:pt x="0" y="0"/>
                </a:lnTo>
                <a:close/>
              </a:path>
            </a:pathLst>
          </a:custGeom>
          <a:blipFill>
            <a:blip r:embed="rId12"/>
            <a:stretch>
              <a:fillRect/>
            </a:stretch>
          </a:blipFill>
        </p:spPr>
        <p:txBody>
          <a:bodyPr/>
          <a:lstStyle/>
          <a:p>
            <a:endParaRPr lang="en-US"/>
          </a:p>
        </p:txBody>
      </p:sp>
      <p:sp>
        <p:nvSpPr>
          <p:cNvPr id="12" name="Freeform 12"/>
          <p:cNvSpPr/>
          <p:nvPr/>
        </p:nvSpPr>
        <p:spPr>
          <a:xfrm>
            <a:off x="6829137" y="530800"/>
            <a:ext cx="3219111" cy="2292028"/>
          </a:xfrm>
          <a:custGeom>
            <a:avLst/>
            <a:gdLst/>
            <a:ahLst/>
            <a:cxnLst/>
            <a:rect l="l" t="t" r="r" b="b"/>
            <a:pathLst>
              <a:path w="3219111" h="2292028">
                <a:moveTo>
                  <a:pt x="0" y="0"/>
                </a:moveTo>
                <a:lnTo>
                  <a:pt x="3219111" y="0"/>
                </a:lnTo>
                <a:lnTo>
                  <a:pt x="3219111" y="2292029"/>
                </a:lnTo>
                <a:lnTo>
                  <a:pt x="0" y="2292029"/>
                </a:lnTo>
                <a:lnTo>
                  <a:pt x="0" y="0"/>
                </a:lnTo>
                <a:close/>
              </a:path>
            </a:pathLst>
          </a:custGeom>
          <a:blipFill>
            <a:blip r:embed="rId13"/>
            <a:stretch>
              <a:fillRect/>
            </a:stretch>
          </a:blipFill>
        </p:spPr>
        <p:txBody>
          <a:bodyPr/>
          <a:lstStyle/>
          <a:p>
            <a:endParaRPr lang="en-US"/>
          </a:p>
        </p:txBody>
      </p:sp>
      <p:pic>
        <p:nvPicPr>
          <p:cNvPr id="13" name="Picture 13"/>
          <p:cNvPicPr>
            <a:picLocks noChangeAspect="1"/>
          </p:cNvPicPr>
          <p:nvPr/>
        </p:nvPicPr>
        <p:blipFill>
          <a:blip r:embed="rId14"/>
          <a:srcRect/>
          <a:stretch>
            <a:fillRect/>
          </a:stretch>
        </p:blipFill>
        <p:spPr>
          <a:xfrm>
            <a:off x="10275179" y="3633739"/>
            <a:ext cx="4652941" cy="2303206"/>
          </a:xfrm>
          <a:prstGeom prst="rect">
            <a:avLst/>
          </a:prstGeom>
        </p:spPr>
      </p:pic>
      <p:sp>
        <p:nvSpPr>
          <p:cNvPr id="14" name="Freeform 14"/>
          <p:cNvSpPr/>
          <p:nvPr/>
        </p:nvSpPr>
        <p:spPr>
          <a:xfrm>
            <a:off x="4466716" y="7228524"/>
            <a:ext cx="3568735" cy="2377669"/>
          </a:xfrm>
          <a:custGeom>
            <a:avLst/>
            <a:gdLst/>
            <a:ahLst/>
            <a:cxnLst/>
            <a:rect l="l" t="t" r="r" b="b"/>
            <a:pathLst>
              <a:path w="3568735" h="2377669">
                <a:moveTo>
                  <a:pt x="0" y="0"/>
                </a:moveTo>
                <a:lnTo>
                  <a:pt x="3568734" y="0"/>
                </a:lnTo>
                <a:lnTo>
                  <a:pt x="3568734" y="2377669"/>
                </a:lnTo>
                <a:lnTo>
                  <a:pt x="0" y="2377669"/>
                </a:lnTo>
                <a:lnTo>
                  <a:pt x="0" y="0"/>
                </a:lnTo>
                <a:close/>
              </a:path>
            </a:pathLst>
          </a:custGeom>
          <a:blipFill>
            <a:blip r:embed="rId15"/>
            <a:stretch>
              <a:fillRect/>
            </a:stretch>
          </a:blipFill>
        </p:spPr>
        <p:txBody>
          <a:bodyPr/>
          <a:lstStyle/>
          <a:p>
            <a:endParaRPr lang="en-US"/>
          </a:p>
        </p:txBody>
      </p:sp>
      <p:sp>
        <p:nvSpPr>
          <p:cNvPr id="15" name="Freeform 15"/>
          <p:cNvSpPr/>
          <p:nvPr/>
        </p:nvSpPr>
        <p:spPr>
          <a:xfrm>
            <a:off x="15914070" y="6844433"/>
            <a:ext cx="1891987" cy="2522649"/>
          </a:xfrm>
          <a:custGeom>
            <a:avLst/>
            <a:gdLst/>
            <a:ahLst/>
            <a:cxnLst/>
            <a:rect l="l" t="t" r="r" b="b"/>
            <a:pathLst>
              <a:path w="1891987" h="2522649">
                <a:moveTo>
                  <a:pt x="0" y="0"/>
                </a:moveTo>
                <a:lnTo>
                  <a:pt x="1891987" y="0"/>
                </a:lnTo>
                <a:lnTo>
                  <a:pt x="1891987" y="2522649"/>
                </a:lnTo>
                <a:lnTo>
                  <a:pt x="0" y="2522649"/>
                </a:lnTo>
                <a:lnTo>
                  <a:pt x="0" y="0"/>
                </a:lnTo>
                <a:close/>
              </a:path>
            </a:pathLst>
          </a:custGeom>
          <a:blipFill>
            <a:blip r:embed="rId16"/>
            <a:stretch>
              <a:fillRect/>
            </a:stretch>
          </a:blipFill>
        </p:spPr>
        <p:txBody>
          <a:bodyPr/>
          <a:lstStyle/>
          <a:p>
            <a:endParaRPr lang="en-US"/>
          </a:p>
        </p:txBody>
      </p:sp>
      <p:sp>
        <p:nvSpPr>
          <p:cNvPr id="16" name="Freeform 16"/>
          <p:cNvSpPr/>
          <p:nvPr/>
        </p:nvSpPr>
        <p:spPr>
          <a:xfrm>
            <a:off x="10352515" y="365854"/>
            <a:ext cx="3489526" cy="2329259"/>
          </a:xfrm>
          <a:custGeom>
            <a:avLst/>
            <a:gdLst/>
            <a:ahLst/>
            <a:cxnLst/>
            <a:rect l="l" t="t" r="r" b="b"/>
            <a:pathLst>
              <a:path w="3489526" h="2329259">
                <a:moveTo>
                  <a:pt x="0" y="0"/>
                </a:moveTo>
                <a:lnTo>
                  <a:pt x="3489526" y="0"/>
                </a:lnTo>
                <a:lnTo>
                  <a:pt x="3489526" y="2329259"/>
                </a:lnTo>
                <a:lnTo>
                  <a:pt x="0" y="2329259"/>
                </a:lnTo>
                <a:lnTo>
                  <a:pt x="0" y="0"/>
                </a:lnTo>
                <a:close/>
              </a:path>
            </a:pathLst>
          </a:custGeom>
          <a:blipFill>
            <a:blip r:embed="rId17"/>
            <a:stretch>
              <a:fillRect/>
            </a:stretch>
          </a:blipFill>
        </p:spPr>
        <p:txBody>
          <a:bodyPr/>
          <a:lstStyle/>
          <a:p>
            <a:endParaRPr lang="en-US"/>
          </a:p>
        </p:txBody>
      </p:sp>
      <p:sp>
        <p:nvSpPr>
          <p:cNvPr id="17" name="Freeform 17"/>
          <p:cNvSpPr/>
          <p:nvPr/>
        </p:nvSpPr>
        <p:spPr>
          <a:xfrm>
            <a:off x="9056073" y="6417542"/>
            <a:ext cx="4785968" cy="3188651"/>
          </a:xfrm>
          <a:custGeom>
            <a:avLst/>
            <a:gdLst/>
            <a:ahLst/>
            <a:cxnLst/>
            <a:rect l="l" t="t" r="r" b="b"/>
            <a:pathLst>
              <a:path w="4785968" h="3188651">
                <a:moveTo>
                  <a:pt x="0" y="0"/>
                </a:moveTo>
                <a:lnTo>
                  <a:pt x="4785968" y="0"/>
                </a:lnTo>
                <a:lnTo>
                  <a:pt x="4785968" y="3188651"/>
                </a:lnTo>
                <a:lnTo>
                  <a:pt x="0" y="3188651"/>
                </a:lnTo>
                <a:lnTo>
                  <a:pt x="0" y="0"/>
                </a:lnTo>
                <a:close/>
              </a:path>
            </a:pathLst>
          </a:custGeom>
          <a:blipFill>
            <a:blip r:embed="rId18"/>
            <a:stretch>
              <a:fillRect/>
            </a:stretch>
          </a:blipFill>
        </p:spPr>
        <p:txBody>
          <a:bodyPr/>
          <a:lstStyle/>
          <a:p>
            <a:endParaRPr lang="en-US"/>
          </a:p>
        </p:txBody>
      </p:sp>
      <p:sp>
        <p:nvSpPr>
          <p:cNvPr id="18" name="Freeform 18"/>
          <p:cNvSpPr/>
          <p:nvPr/>
        </p:nvSpPr>
        <p:spPr>
          <a:xfrm>
            <a:off x="15325612" y="3334772"/>
            <a:ext cx="2323315" cy="2693698"/>
          </a:xfrm>
          <a:custGeom>
            <a:avLst/>
            <a:gdLst/>
            <a:ahLst/>
            <a:cxnLst/>
            <a:rect l="l" t="t" r="r" b="b"/>
            <a:pathLst>
              <a:path w="2323315" h="2693698">
                <a:moveTo>
                  <a:pt x="0" y="0"/>
                </a:moveTo>
                <a:lnTo>
                  <a:pt x="2323315" y="0"/>
                </a:lnTo>
                <a:lnTo>
                  <a:pt x="2323315" y="2693699"/>
                </a:lnTo>
                <a:lnTo>
                  <a:pt x="0" y="269369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9" name="Freeform 19"/>
          <p:cNvSpPr/>
          <p:nvPr/>
        </p:nvSpPr>
        <p:spPr>
          <a:xfrm>
            <a:off x="794064" y="503236"/>
            <a:ext cx="2538758" cy="1691448"/>
          </a:xfrm>
          <a:custGeom>
            <a:avLst/>
            <a:gdLst/>
            <a:ahLst/>
            <a:cxnLst/>
            <a:rect l="l" t="t" r="r" b="b"/>
            <a:pathLst>
              <a:path w="2538758" h="1691448">
                <a:moveTo>
                  <a:pt x="0" y="0"/>
                </a:moveTo>
                <a:lnTo>
                  <a:pt x="2538759" y="0"/>
                </a:lnTo>
                <a:lnTo>
                  <a:pt x="2538759" y="1691448"/>
                </a:lnTo>
                <a:lnTo>
                  <a:pt x="0" y="1691448"/>
                </a:lnTo>
                <a:lnTo>
                  <a:pt x="0" y="0"/>
                </a:lnTo>
                <a:close/>
              </a:path>
            </a:pathLst>
          </a:custGeom>
          <a:blipFill>
            <a:blip r:embed="rId21"/>
            <a:stretch>
              <a:fillRect/>
            </a:stretch>
          </a:blipFill>
        </p:spPr>
        <p:txBody>
          <a:bodyPr/>
          <a:lstStyle/>
          <a:p>
            <a:endParaRPr lang="en-US"/>
          </a:p>
        </p:txBody>
      </p:sp>
      <p:pic>
        <p:nvPicPr>
          <p:cNvPr id="20" name="Picture 20"/>
          <p:cNvPicPr>
            <a:picLocks noChangeAspect="1"/>
          </p:cNvPicPr>
          <p:nvPr/>
        </p:nvPicPr>
        <p:blipFill>
          <a:blip r:embed="rId22"/>
          <a:srcRect/>
          <a:stretch>
            <a:fillRect/>
          </a:stretch>
        </p:blipFill>
        <p:spPr>
          <a:xfrm>
            <a:off x="2977336" y="7349695"/>
            <a:ext cx="981577" cy="2256499"/>
          </a:xfrm>
          <a:prstGeom prst="rect">
            <a:avLst/>
          </a:prstGeom>
        </p:spPr>
      </p:pic>
      <p:pic>
        <p:nvPicPr>
          <p:cNvPr id="21" name="Picture 21"/>
          <p:cNvPicPr>
            <a:picLocks noChangeAspect="1"/>
          </p:cNvPicPr>
          <p:nvPr/>
        </p:nvPicPr>
        <p:blipFill>
          <a:blip r:embed="rId23"/>
          <a:srcRect/>
          <a:stretch>
            <a:fillRect/>
          </a:stretch>
        </p:blipFill>
        <p:spPr>
          <a:xfrm>
            <a:off x="3468125" y="3132217"/>
            <a:ext cx="1258525" cy="855797"/>
          </a:xfrm>
          <a:prstGeom prst="rect">
            <a:avLst/>
          </a:prstGeom>
        </p:spPr>
      </p:pic>
      <p:pic>
        <p:nvPicPr>
          <p:cNvPr id="22" name="Picture 22"/>
          <p:cNvPicPr>
            <a:picLocks noChangeAspect="1"/>
          </p:cNvPicPr>
          <p:nvPr/>
        </p:nvPicPr>
        <p:blipFill>
          <a:blip r:embed="rId24"/>
          <a:srcRect/>
          <a:stretch>
            <a:fillRect/>
          </a:stretch>
        </p:blipFill>
        <p:spPr>
          <a:xfrm>
            <a:off x="8438692" y="3988015"/>
            <a:ext cx="1596229" cy="1911651"/>
          </a:xfrm>
          <a:prstGeom prst="rect">
            <a:avLst/>
          </a:prstGeom>
        </p:spPr>
      </p:pic>
      <p:sp>
        <p:nvSpPr>
          <p:cNvPr id="23" name="Freeform 23"/>
          <p:cNvSpPr/>
          <p:nvPr/>
        </p:nvSpPr>
        <p:spPr>
          <a:xfrm>
            <a:off x="13952662" y="8011868"/>
            <a:ext cx="1765170" cy="1940093"/>
          </a:xfrm>
          <a:custGeom>
            <a:avLst/>
            <a:gdLst/>
            <a:ahLst/>
            <a:cxnLst/>
            <a:rect l="l" t="t" r="r" b="b"/>
            <a:pathLst>
              <a:path w="1765170" h="1940093">
                <a:moveTo>
                  <a:pt x="0" y="0"/>
                </a:moveTo>
                <a:lnTo>
                  <a:pt x="1765171" y="0"/>
                </a:lnTo>
                <a:lnTo>
                  <a:pt x="1765171" y="1940093"/>
                </a:lnTo>
                <a:lnTo>
                  <a:pt x="0" y="1940093"/>
                </a:lnTo>
                <a:lnTo>
                  <a:pt x="0" y="0"/>
                </a:lnTo>
                <a:close/>
              </a:path>
            </a:pathLst>
          </a:custGeom>
          <a:blipFill>
            <a:blip r:embed="rId25"/>
            <a:stretch>
              <a:fillRect l="-28264" t="-30253" r="-138082"/>
            </a:stretch>
          </a:blipFill>
        </p:spPr>
        <p:txBody>
          <a:bodyPr/>
          <a:lstStyle/>
          <a:p>
            <a:endParaRPr lang="en-US"/>
          </a:p>
        </p:txBody>
      </p:sp>
      <p:pic>
        <p:nvPicPr>
          <p:cNvPr id="24" name="Picture 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6"/>
          <a:srcRect/>
          <a:stretch>
            <a:fillRect/>
          </a:stretch>
        </p:blipFill>
        <p:spPr>
          <a:xfrm>
            <a:off x="5260050" y="2961054"/>
            <a:ext cx="2122991" cy="1198124"/>
          </a:xfrm>
          <a:prstGeom prst="rect">
            <a:avLst/>
          </a:prstGeom>
        </p:spPr>
      </p:pic>
      <p:sp>
        <p:nvSpPr>
          <p:cNvPr id="25" name="Freeform 25"/>
          <p:cNvSpPr/>
          <p:nvPr/>
        </p:nvSpPr>
        <p:spPr>
          <a:xfrm>
            <a:off x="8164758" y="6178380"/>
            <a:ext cx="839409" cy="1602691"/>
          </a:xfrm>
          <a:custGeom>
            <a:avLst/>
            <a:gdLst/>
            <a:ahLst/>
            <a:cxnLst/>
            <a:rect l="l" t="t" r="r" b="b"/>
            <a:pathLst>
              <a:path w="839409" h="1602691">
                <a:moveTo>
                  <a:pt x="0" y="0"/>
                </a:moveTo>
                <a:lnTo>
                  <a:pt x="839409" y="0"/>
                </a:lnTo>
                <a:lnTo>
                  <a:pt x="839409" y="1602691"/>
                </a:lnTo>
                <a:lnTo>
                  <a:pt x="0" y="160269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Tree>
  </p:cSld>
  <p:clrMapOvr>
    <a:masterClrMapping/>
  </p:clrMapOvr>
  <p:timing>
    <p:tnLst>
      <p:par>
        <p:cTn id="1" dur="indefinite" restart="never" nodeType="tmRoot">
          <p:childTnLst>
            <p:video>
              <p:cMediaNode vol="100000">
                <p:cTn id="2" fill="hold" display="0">
                  <p:stCondLst>
                    <p:cond delay="indefinite"/>
                  </p:stCondLst>
                </p:cTn>
                <p:tgtEl>
                  <p:spTgt spid="2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txBody>
            <a:bodyPr/>
            <a:lstStyle/>
            <a:p>
              <a:endParaRPr lang="en-US"/>
            </a:p>
          </p:txBody>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txBody>
            <a:bodyPr/>
            <a:lstStyle/>
            <a:p>
              <a:endParaRPr lang="en-US"/>
            </a:p>
          </p:txBody>
        </p:sp>
      </p:grpSp>
      <p:sp>
        <p:nvSpPr>
          <p:cNvPr id="6" name="TextBox 6"/>
          <p:cNvSpPr txBox="1"/>
          <p:nvPr/>
        </p:nvSpPr>
        <p:spPr>
          <a:xfrm>
            <a:off x="991246" y="2156193"/>
            <a:ext cx="16329682" cy="3784489"/>
          </a:xfrm>
          <a:prstGeom prst="rect">
            <a:avLst/>
          </a:prstGeom>
        </p:spPr>
        <p:txBody>
          <a:bodyPr lIns="0" tIns="0" rIns="0" bIns="0" rtlCol="0" anchor="t">
            <a:spAutoFit/>
          </a:bodyPr>
          <a:lstStyle/>
          <a:p>
            <a:pPr>
              <a:lnSpc>
                <a:spcPts val="8119"/>
              </a:lnSpc>
            </a:pPr>
            <a:r>
              <a:rPr lang="en-US" sz="5799">
                <a:solidFill>
                  <a:srgbClr val="000000"/>
                </a:solidFill>
                <a:latin typeface="Open Sans Light Bold"/>
              </a:rPr>
              <a:t>Did you know?</a:t>
            </a:r>
          </a:p>
          <a:p>
            <a:pPr algn="ctr">
              <a:lnSpc>
                <a:spcPts val="7279"/>
              </a:lnSpc>
            </a:pPr>
            <a:endParaRPr lang="en-US" sz="5799">
              <a:solidFill>
                <a:srgbClr val="000000"/>
              </a:solidFill>
              <a:latin typeface="Open Sans Light Bold"/>
            </a:endParaRPr>
          </a:p>
          <a:p>
            <a:pPr algn="ctr">
              <a:lnSpc>
                <a:spcPts val="7279"/>
              </a:lnSpc>
            </a:pPr>
            <a:r>
              <a:rPr lang="en-US" sz="5199">
                <a:solidFill>
                  <a:srgbClr val="000000"/>
                </a:solidFill>
                <a:latin typeface="Open Sans Light"/>
              </a:rPr>
              <a:t>The clothing you wear has a significant impact on the environment? </a:t>
            </a:r>
          </a:p>
        </p:txBody>
      </p:sp>
      <p:sp>
        <p:nvSpPr>
          <p:cNvPr id="7" name="Freeform 7"/>
          <p:cNvSpPr/>
          <p:nvPr/>
        </p:nvSpPr>
        <p:spPr>
          <a:xfrm>
            <a:off x="731983" y="5423811"/>
            <a:ext cx="4402996" cy="4114800"/>
          </a:xfrm>
          <a:custGeom>
            <a:avLst/>
            <a:gdLst/>
            <a:ahLst/>
            <a:cxnLst/>
            <a:rect l="l" t="t" r="r" b="b"/>
            <a:pathLst>
              <a:path w="4402996" h="4114800">
                <a:moveTo>
                  <a:pt x="0" y="0"/>
                </a:moveTo>
                <a:lnTo>
                  <a:pt x="4402996" y="0"/>
                </a:lnTo>
                <a:lnTo>
                  <a:pt x="440299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2118713" y="5590881"/>
            <a:ext cx="5390778" cy="3591606"/>
          </a:xfrm>
          <a:custGeom>
            <a:avLst/>
            <a:gdLst/>
            <a:ahLst/>
            <a:cxnLst/>
            <a:rect l="l" t="t" r="r" b="b"/>
            <a:pathLst>
              <a:path w="5390778" h="3591606">
                <a:moveTo>
                  <a:pt x="0" y="0"/>
                </a:moveTo>
                <a:lnTo>
                  <a:pt x="5390777" y="0"/>
                </a:lnTo>
                <a:lnTo>
                  <a:pt x="5390777" y="3591605"/>
                </a:lnTo>
                <a:lnTo>
                  <a:pt x="0" y="3591605"/>
                </a:lnTo>
                <a:lnTo>
                  <a:pt x="0" y="0"/>
                </a:lnTo>
                <a:close/>
              </a:path>
            </a:pathLst>
          </a:custGeom>
          <a:blipFill>
            <a:blip r:embed="rId5"/>
            <a:stretch>
              <a:fillRect/>
            </a:stretch>
          </a:blipFill>
        </p:spPr>
        <p:txBody>
          <a:bodyPr/>
          <a:lstStyle/>
          <a:p>
            <a:endParaRPr lang="en-US"/>
          </a:p>
        </p:txBody>
      </p:sp>
      <p:pic>
        <p:nvPicPr>
          <p:cNvPr id="9" name="Picture 9"/>
          <p:cNvPicPr>
            <a:picLocks noChangeAspect="1"/>
          </p:cNvPicPr>
          <p:nvPr/>
        </p:nvPicPr>
        <p:blipFill>
          <a:blip r:embed="rId6"/>
          <a:srcRect/>
          <a:stretch>
            <a:fillRect/>
          </a:stretch>
        </p:blipFill>
        <p:spPr>
          <a:xfrm>
            <a:off x="14367114" y="646454"/>
            <a:ext cx="3142376" cy="307952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txBody>
            <a:bodyPr/>
            <a:lstStyle/>
            <a:p>
              <a:endParaRPr lang="en-US"/>
            </a:p>
          </p:txBody>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txBody>
            <a:bodyPr/>
            <a:lstStyle/>
            <a:p>
              <a:endParaRPr lang="en-US"/>
            </a:p>
          </p:txBody>
        </p:sp>
      </p:grpSp>
      <p:graphicFrame>
        <p:nvGraphicFramePr>
          <p:cNvPr id="6" name="Table 6"/>
          <p:cNvGraphicFramePr>
            <a:graphicFrameLocks noGrp="1"/>
          </p:cNvGraphicFramePr>
          <p:nvPr/>
        </p:nvGraphicFramePr>
        <p:xfrm>
          <a:off x="575936" y="411809"/>
          <a:ext cx="7666206" cy="9284366"/>
        </p:xfrm>
        <a:graphic>
          <a:graphicData uri="http://schemas.openxmlformats.org/drawingml/2006/table">
            <a:tbl>
              <a:tblPr/>
              <a:tblGrid>
                <a:gridCol w="3797409">
                  <a:extLst>
                    <a:ext uri="{9D8B030D-6E8A-4147-A177-3AD203B41FA5}">
                      <a16:colId xmlns:a16="http://schemas.microsoft.com/office/drawing/2014/main" val="20000"/>
                    </a:ext>
                  </a:extLst>
                </a:gridCol>
                <a:gridCol w="3868798">
                  <a:extLst>
                    <a:ext uri="{9D8B030D-6E8A-4147-A177-3AD203B41FA5}">
                      <a16:colId xmlns:a16="http://schemas.microsoft.com/office/drawing/2014/main" val="20001"/>
                    </a:ext>
                  </a:extLst>
                </a:gridCol>
              </a:tblGrid>
              <a:tr h="4974022">
                <a:tc>
                  <a:txBody>
                    <a:bodyPr/>
                    <a:lstStyle/>
                    <a:p>
                      <a:pPr algn="l">
                        <a:lnSpc>
                          <a:spcPts val="2659"/>
                        </a:lnSpc>
                        <a:defRPr/>
                      </a:pPr>
                      <a:r>
                        <a:rPr lang="en-US" sz="1899">
                          <a:solidFill>
                            <a:srgbClr val="000000"/>
                          </a:solidFill>
                          <a:latin typeface="Open Sans Light Bold"/>
                        </a:rPr>
                        <a:t>Licypriya Kangujam @licypriyakangujam</a:t>
                      </a:r>
                      <a:endParaRPr lang="en-US" sz="1100"/>
                    </a:p>
                    <a:p>
                      <a:pPr algn="just">
                        <a:lnSpc>
                          <a:spcPts val="2659"/>
                        </a:lnSpc>
                      </a:pPr>
                      <a:r>
                        <a:rPr lang="en-US" sz="1899">
                          <a:solidFill>
                            <a:srgbClr val="000000"/>
                          </a:solidFill>
                          <a:latin typeface="Open Sans Light"/>
                        </a:rPr>
                        <a:t>One of the world’s youngest climate activists, Licypriya Kangujam started advocating for local and global climate action at the age of six, when she protested outside the Indian parliament with a specific set of demands, including air pollution laws and making climate-change literacy mandatory in schools.</a:t>
                      </a:r>
                    </a:p>
                    <a:p>
                      <a:pPr algn="just">
                        <a:lnSpc>
                          <a:spcPts val="2659"/>
                        </a:lnSpc>
                      </a:pPr>
                      <a:endParaRPr lang="en-US" sz="1899">
                        <a:solidFill>
                          <a:srgbClr val="000000"/>
                        </a:solidFill>
                        <a:latin typeface="Open Sans Light"/>
                      </a:endParaRPr>
                    </a:p>
                  </a:txBody>
                  <a:tcPr marL="114300" marR="114300" marT="114300" marB="114300">
                    <a:lnL w="19050" cap="flat" cmpd="sng" algn="ctr">
                      <a:solidFill>
                        <a:srgbClr val="004369"/>
                      </a:solidFill>
                      <a:prstDash val="solid"/>
                      <a:round/>
                      <a:headEnd type="none" w="med" len="med"/>
                      <a:tailEnd type="none" w="med" len="med"/>
                    </a:lnL>
                    <a:lnR w="19050" cap="flat" cmpd="sng" algn="ctr">
                      <a:solidFill>
                        <a:srgbClr val="004369"/>
                      </a:solidFill>
                      <a:prstDash val="solid"/>
                      <a:round/>
                      <a:headEnd type="none" w="med" len="med"/>
                      <a:tailEnd type="none" w="med" len="med"/>
                    </a:lnR>
                    <a:lnT w="19050" cap="flat" cmpd="sng" algn="ctr">
                      <a:solidFill>
                        <a:srgbClr val="004369"/>
                      </a:solidFill>
                      <a:prstDash val="solid"/>
                      <a:round/>
                      <a:headEnd type="none" w="med" len="med"/>
                      <a:tailEnd type="none" w="med" len="med"/>
                    </a:lnT>
                    <a:lnB w="19050" cap="flat" cmpd="sng" algn="ctr">
                      <a:solidFill>
                        <a:srgbClr val="004369"/>
                      </a:solidFill>
                      <a:prstDash val="solid"/>
                      <a:round/>
                      <a:headEnd type="none" w="med" len="med"/>
                      <a:tailEnd type="none" w="med" len="med"/>
                    </a:lnB>
                  </a:tcPr>
                </a:tc>
                <a:tc>
                  <a:txBody>
                    <a:bodyPr/>
                    <a:lstStyle/>
                    <a:p>
                      <a:pPr algn="l">
                        <a:lnSpc>
                          <a:spcPts val="2659"/>
                        </a:lnSpc>
                        <a:defRPr/>
                      </a:pPr>
                      <a:r>
                        <a:rPr lang="en-US" sz="1899">
                          <a:solidFill>
                            <a:srgbClr val="000000"/>
                          </a:solidFill>
                          <a:latin typeface="Open Sans Light Bold"/>
                        </a:rPr>
                        <a:t>Xiye Bastida </a:t>
                      </a:r>
                      <a:r>
                        <a:rPr lang="en-US" sz="1899">
                          <a:solidFill>
                            <a:srgbClr val="000000"/>
                          </a:solidFill>
                          <a:latin typeface="Open Sans Light Bold"/>
                          <a:hlinkClick r:id="rId3" tooltip="https://www.instagram.com/xiyebeara/?hl=en"/>
                        </a:rPr>
                        <a:t>@xiyebeara</a:t>
                      </a:r>
                      <a:endParaRPr lang="en-US" sz="1100"/>
                    </a:p>
                    <a:p>
                      <a:pPr algn="just">
                        <a:lnSpc>
                          <a:spcPts val="2659"/>
                        </a:lnSpc>
                      </a:pPr>
                      <a:r>
                        <a:rPr lang="en-US" sz="1899">
                          <a:solidFill>
                            <a:srgbClr val="000000"/>
                          </a:solidFill>
                          <a:latin typeface="Open Sans Light"/>
                        </a:rPr>
                        <a:t>Born to two environmentalists who met at a climate change conference in 1992, this 19-year-old is continuing her family’s legacy and is now one of the most visible young activists in Mexico. </a:t>
                      </a:r>
                    </a:p>
                    <a:p>
                      <a:pPr algn="just">
                        <a:lnSpc>
                          <a:spcPts val="2659"/>
                        </a:lnSpc>
                      </a:pPr>
                      <a:endParaRPr lang="en-US" sz="1899">
                        <a:solidFill>
                          <a:srgbClr val="000000"/>
                        </a:solidFill>
                        <a:latin typeface="Open Sans Light"/>
                      </a:endParaRPr>
                    </a:p>
                  </a:txBody>
                  <a:tcPr marL="114300" marR="114300" marT="114300" marB="114300">
                    <a:lnL w="19050" cap="flat" cmpd="sng" algn="ctr">
                      <a:solidFill>
                        <a:srgbClr val="004369"/>
                      </a:solidFill>
                      <a:prstDash val="solid"/>
                      <a:round/>
                      <a:headEnd type="none" w="med" len="med"/>
                      <a:tailEnd type="none" w="med" len="med"/>
                    </a:lnL>
                    <a:lnR w="19050" cap="flat" cmpd="sng" algn="ctr">
                      <a:solidFill>
                        <a:srgbClr val="004369"/>
                      </a:solidFill>
                      <a:prstDash val="solid"/>
                      <a:round/>
                      <a:headEnd type="none" w="med" len="med"/>
                      <a:tailEnd type="none" w="med" len="med"/>
                    </a:lnR>
                    <a:lnT w="19050" cap="flat" cmpd="sng" algn="ctr">
                      <a:solidFill>
                        <a:srgbClr val="004369"/>
                      </a:solidFill>
                      <a:prstDash val="solid"/>
                      <a:round/>
                      <a:headEnd type="none" w="med" len="med"/>
                      <a:tailEnd type="none" w="med" len="med"/>
                    </a:lnT>
                    <a:lnB w="19050" cap="flat" cmpd="sng" algn="ctr">
                      <a:solidFill>
                        <a:srgbClr val="004369"/>
                      </a:solidFill>
                      <a:prstDash val="solid"/>
                      <a:round/>
                      <a:headEnd type="none" w="med" len="med"/>
                      <a:tailEnd type="none" w="med" len="med"/>
                    </a:lnB>
                  </a:tcPr>
                </a:tc>
                <a:extLst>
                  <a:ext uri="{0D108BD9-81ED-4DB2-BD59-A6C34878D82A}">
                    <a16:rowId xmlns:a16="http://schemas.microsoft.com/office/drawing/2014/main" val="10000"/>
                  </a:ext>
                </a:extLst>
              </a:tr>
              <a:tr h="4310344">
                <a:tc>
                  <a:txBody>
                    <a:bodyPr/>
                    <a:lstStyle/>
                    <a:p>
                      <a:pPr algn="l">
                        <a:lnSpc>
                          <a:spcPts val="2659"/>
                        </a:lnSpc>
                        <a:defRPr/>
                      </a:pPr>
                      <a:r>
                        <a:rPr lang="en-US" sz="1899">
                          <a:solidFill>
                            <a:srgbClr val="000000"/>
                          </a:solidFill>
                          <a:latin typeface="Open Sans Light Bold"/>
                        </a:rPr>
                        <a:t>Lesein Mutunkei @trees4goals</a:t>
                      </a:r>
                      <a:endParaRPr lang="en-US" sz="1100"/>
                    </a:p>
                    <a:p>
                      <a:pPr>
                        <a:lnSpc>
                          <a:spcPts val="2659"/>
                        </a:lnSpc>
                      </a:pPr>
                      <a:r>
                        <a:rPr lang="en-US" sz="1899">
                          <a:solidFill>
                            <a:srgbClr val="000000"/>
                          </a:solidFill>
                          <a:latin typeface="Open Sans Light"/>
                        </a:rPr>
                        <a:t>This Kenyan teenager was driven to take action after learning the shocking impacts of pollution and deforestation while he was at school.</a:t>
                      </a:r>
                    </a:p>
                  </a:txBody>
                  <a:tcPr marL="114300" marR="114300" marT="114300" marB="114300">
                    <a:lnL w="19050" cap="flat" cmpd="sng" algn="ctr">
                      <a:solidFill>
                        <a:srgbClr val="004369"/>
                      </a:solidFill>
                      <a:prstDash val="solid"/>
                      <a:round/>
                      <a:headEnd type="none" w="med" len="med"/>
                      <a:tailEnd type="none" w="med" len="med"/>
                    </a:lnL>
                    <a:lnR w="19050" cap="flat" cmpd="sng" algn="ctr">
                      <a:solidFill>
                        <a:srgbClr val="004369"/>
                      </a:solidFill>
                      <a:prstDash val="solid"/>
                      <a:round/>
                      <a:headEnd type="none" w="med" len="med"/>
                      <a:tailEnd type="none" w="med" len="med"/>
                    </a:lnR>
                    <a:lnT w="19050" cap="flat" cmpd="sng" algn="ctr">
                      <a:solidFill>
                        <a:srgbClr val="004369"/>
                      </a:solidFill>
                      <a:prstDash val="solid"/>
                      <a:round/>
                      <a:headEnd type="none" w="med" len="med"/>
                      <a:tailEnd type="none" w="med" len="med"/>
                    </a:lnT>
                    <a:lnB w="19050" cap="flat" cmpd="sng" algn="ctr">
                      <a:solidFill>
                        <a:srgbClr val="004369"/>
                      </a:solidFill>
                      <a:prstDash val="solid"/>
                      <a:round/>
                      <a:headEnd type="none" w="med" len="med"/>
                      <a:tailEnd type="none" w="med" len="med"/>
                    </a:lnB>
                  </a:tcPr>
                </a:tc>
                <a:tc>
                  <a:txBody>
                    <a:bodyPr/>
                    <a:lstStyle/>
                    <a:p>
                      <a:pPr algn="l">
                        <a:lnSpc>
                          <a:spcPts val="2659"/>
                        </a:lnSpc>
                        <a:defRPr/>
                      </a:pPr>
                      <a:r>
                        <a:rPr lang="en-US" sz="1899">
                          <a:solidFill>
                            <a:srgbClr val="000000"/>
                          </a:solidFill>
                          <a:latin typeface="Open Sans Light Bold"/>
                        </a:rPr>
                        <a:t>Luisa Neubauer </a:t>
                      </a:r>
                      <a:r>
                        <a:rPr lang="en-US" sz="1899">
                          <a:solidFill>
                            <a:srgbClr val="000000"/>
                          </a:solidFill>
                          <a:latin typeface="Open Sans Light"/>
                          <a:hlinkClick r:id="rId4" tooltip="https://www.instagram.com/luisaneubauer/?hl=en"/>
                        </a:rPr>
                        <a:t>@Luisamneubauer</a:t>
                      </a:r>
                      <a:endParaRPr lang="en-US" sz="1100"/>
                    </a:p>
                    <a:p>
                      <a:pPr algn="just">
                        <a:lnSpc>
                          <a:spcPts val="2659"/>
                        </a:lnSpc>
                      </a:pPr>
                      <a:r>
                        <a:rPr lang="en-US" sz="1899">
                          <a:solidFill>
                            <a:srgbClr val="000000"/>
                          </a:solidFill>
                          <a:latin typeface="Open Sans Light"/>
                        </a:rPr>
                        <a:t>One of the main organisers of Germany’s Fridays For Future climate strike programme, and often referred to as the ‘German Greta Thunberg’, Luisa Neubauer is advocating for climate policies that surpass the goals set out in the Paris Agreement.</a:t>
                      </a:r>
                    </a:p>
                  </a:txBody>
                  <a:tcPr marL="114300" marR="114300" marT="114300" marB="114300">
                    <a:lnL w="19050" cap="flat" cmpd="sng" algn="ctr">
                      <a:solidFill>
                        <a:srgbClr val="004369"/>
                      </a:solidFill>
                      <a:prstDash val="solid"/>
                      <a:round/>
                      <a:headEnd type="none" w="med" len="med"/>
                      <a:tailEnd type="none" w="med" len="med"/>
                    </a:lnL>
                    <a:lnR w="19050" cap="flat" cmpd="sng" algn="ctr">
                      <a:solidFill>
                        <a:srgbClr val="004369"/>
                      </a:solidFill>
                      <a:prstDash val="solid"/>
                      <a:round/>
                      <a:headEnd type="none" w="med" len="med"/>
                      <a:tailEnd type="none" w="med" len="med"/>
                    </a:lnR>
                    <a:lnT w="19050" cap="flat" cmpd="sng" algn="ctr">
                      <a:solidFill>
                        <a:srgbClr val="004369"/>
                      </a:solidFill>
                      <a:prstDash val="solid"/>
                      <a:round/>
                      <a:headEnd type="none" w="med" len="med"/>
                      <a:tailEnd type="none" w="med" len="med"/>
                    </a:lnT>
                    <a:lnB w="19050" cap="flat" cmpd="sng" algn="ctr">
                      <a:solidFill>
                        <a:srgbClr val="004369"/>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7" name="Table 7"/>
          <p:cNvGraphicFramePr>
            <a:graphicFrameLocks noGrp="1"/>
          </p:cNvGraphicFramePr>
          <p:nvPr/>
        </p:nvGraphicFramePr>
        <p:xfrm>
          <a:off x="8596944" y="411809"/>
          <a:ext cx="9077760" cy="5660963"/>
        </p:xfrm>
        <a:graphic>
          <a:graphicData uri="http://schemas.openxmlformats.org/drawingml/2006/table">
            <a:tbl>
              <a:tblPr/>
              <a:tblGrid>
                <a:gridCol w="4630667">
                  <a:extLst>
                    <a:ext uri="{9D8B030D-6E8A-4147-A177-3AD203B41FA5}">
                      <a16:colId xmlns:a16="http://schemas.microsoft.com/office/drawing/2014/main" val="20000"/>
                    </a:ext>
                  </a:extLst>
                </a:gridCol>
                <a:gridCol w="4447093">
                  <a:extLst>
                    <a:ext uri="{9D8B030D-6E8A-4147-A177-3AD203B41FA5}">
                      <a16:colId xmlns:a16="http://schemas.microsoft.com/office/drawing/2014/main" val="20001"/>
                    </a:ext>
                  </a:extLst>
                </a:gridCol>
              </a:tblGrid>
              <a:tr h="2536884">
                <a:tc>
                  <a:txBody>
                    <a:bodyPr/>
                    <a:lstStyle/>
                    <a:p>
                      <a:pPr algn="l">
                        <a:lnSpc>
                          <a:spcPts val="2520"/>
                        </a:lnSpc>
                        <a:defRPr/>
                      </a:pPr>
                      <a:r>
                        <a:rPr lang="en-US" sz="1800">
                          <a:solidFill>
                            <a:srgbClr val="000000"/>
                          </a:solidFill>
                          <a:latin typeface="Open Sans Light Bold"/>
                        </a:rPr>
                        <a:t>Ella and Amy Meek @</a:t>
                      </a:r>
                      <a:r>
                        <a:rPr lang="en-US" sz="1800">
                          <a:solidFill>
                            <a:srgbClr val="000000"/>
                          </a:solidFill>
                          <a:latin typeface="Open Sans Light Bold"/>
                          <a:hlinkClick r:id="rId5" tooltip="https://www.instagram.com/kidsagainstplastic/?hl=en"/>
                        </a:rPr>
                        <a:t>kidsagainstplastic</a:t>
                      </a:r>
                      <a:endParaRPr lang="en-US" sz="1100"/>
                    </a:p>
                    <a:p>
                      <a:pPr algn="just">
                        <a:lnSpc>
                          <a:spcPts val="2520"/>
                        </a:lnSpc>
                      </a:pPr>
                      <a:r>
                        <a:rPr lang="en-US" sz="1800">
                          <a:solidFill>
                            <a:srgbClr val="000000"/>
                          </a:solidFill>
                          <a:latin typeface="Open Sans Light"/>
                        </a:rPr>
                        <a:t>As the name of their non-profit suggests, Ella and Amy Meek are two kids (and sisters) fighting against plastic pollution and waste in the UK.</a:t>
                      </a:r>
                    </a:p>
                    <a:p>
                      <a:pPr algn="ctr">
                        <a:lnSpc>
                          <a:spcPts val="2520"/>
                        </a:lnSpc>
                      </a:pPr>
                      <a:endParaRPr lang="en-US" sz="1800">
                        <a:solidFill>
                          <a:srgbClr val="000000"/>
                        </a:solidFill>
                        <a:latin typeface="Open Sans Light"/>
                      </a:endParaRPr>
                    </a:p>
                  </a:txBody>
                  <a:tcPr marL="114300" marR="114300" marT="114300" marB="114300">
                    <a:lnL w="19050" cap="flat" cmpd="sng" algn="ctr">
                      <a:solidFill>
                        <a:srgbClr val="004369"/>
                      </a:solidFill>
                      <a:prstDash val="solid"/>
                      <a:round/>
                      <a:headEnd type="none" w="med" len="med"/>
                      <a:tailEnd type="none" w="med" len="med"/>
                    </a:lnL>
                    <a:lnR w="19050" cap="flat" cmpd="sng" algn="ctr">
                      <a:solidFill>
                        <a:srgbClr val="004369"/>
                      </a:solidFill>
                      <a:prstDash val="solid"/>
                      <a:round/>
                      <a:headEnd type="none" w="med" len="med"/>
                      <a:tailEnd type="none" w="med" len="med"/>
                    </a:lnR>
                    <a:lnT w="19050" cap="flat" cmpd="sng" algn="ctr">
                      <a:solidFill>
                        <a:srgbClr val="004369"/>
                      </a:solidFill>
                      <a:prstDash val="solid"/>
                      <a:round/>
                      <a:headEnd type="none" w="med" len="med"/>
                      <a:tailEnd type="none" w="med" len="med"/>
                    </a:lnT>
                    <a:lnB w="19050" cap="flat" cmpd="sng" algn="ctr">
                      <a:solidFill>
                        <a:srgbClr val="004369"/>
                      </a:solidFill>
                      <a:prstDash val="solid"/>
                      <a:round/>
                      <a:headEnd type="none" w="med" len="med"/>
                      <a:tailEnd type="none" w="med" len="med"/>
                    </a:lnB>
                  </a:tcPr>
                </a:tc>
                <a:tc>
                  <a:txBody>
                    <a:bodyPr/>
                    <a:lstStyle/>
                    <a:p>
                      <a:pPr algn="l">
                        <a:lnSpc>
                          <a:spcPts val="2520"/>
                        </a:lnSpc>
                        <a:defRPr/>
                      </a:pPr>
                      <a:r>
                        <a:rPr lang="en-US" sz="1800">
                          <a:solidFill>
                            <a:srgbClr val="000000"/>
                          </a:solidFill>
                          <a:latin typeface="Open Sans Light Bold"/>
                        </a:rPr>
                        <a:t>Qiyun Woo </a:t>
                      </a:r>
                      <a:r>
                        <a:rPr lang="en-US" sz="1800">
                          <a:solidFill>
                            <a:srgbClr val="000000"/>
                          </a:solidFill>
                          <a:latin typeface="Open Sans Light Bold"/>
                          <a:hlinkClick r:id="rId6" tooltip="https://www.instagram.com/theweirdandwild/"/>
                        </a:rPr>
                        <a:t>@theweirdandwild</a:t>
                      </a:r>
                      <a:endParaRPr lang="en-US" sz="1100"/>
                    </a:p>
                    <a:p>
                      <a:pPr algn="just">
                        <a:lnSpc>
                          <a:spcPts val="2520"/>
                        </a:lnSpc>
                      </a:pPr>
                      <a:r>
                        <a:rPr lang="en-US" sz="1800">
                          <a:solidFill>
                            <a:srgbClr val="000000"/>
                          </a:solidFill>
                          <a:latin typeface="Open Sans Light"/>
                        </a:rPr>
                        <a:t>This Singaporean environmental activist and artist is using uniquely stylised illustrations to raise awareness of complex climate issues and sustainability-related causes</a:t>
                      </a:r>
                    </a:p>
                    <a:p>
                      <a:pPr algn="ctr">
                        <a:lnSpc>
                          <a:spcPts val="2520"/>
                        </a:lnSpc>
                      </a:pPr>
                      <a:endParaRPr lang="en-US" sz="1800">
                        <a:solidFill>
                          <a:srgbClr val="000000"/>
                        </a:solidFill>
                        <a:latin typeface="Open Sans Light"/>
                      </a:endParaRPr>
                    </a:p>
                  </a:txBody>
                  <a:tcPr marL="114300" marR="114300" marT="114300" marB="114300">
                    <a:lnL w="19050" cap="flat" cmpd="sng" algn="ctr">
                      <a:solidFill>
                        <a:srgbClr val="004369"/>
                      </a:solidFill>
                      <a:prstDash val="solid"/>
                      <a:round/>
                      <a:headEnd type="none" w="med" len="med"/>
                      <a:tailEnd type="none" w="med" len="med"/>
                    </a:lnL>
                    <a:lnR w="19050" cap="flat" cmpd="sng" algn="ctr">
                      <a:solidFill>
                        <a:srgbClr val="004369"/>
                      </a:solidFill>
                      <a:prstDash val="solid"/>
                      <a:round/>
                      <a:headEnd type="none" w="med" len="med"/>
                      <a:tailEnd type="none" w="med" len="med"/>
                    </a:lnR>
                    <a:lnT w="19050" cap="flat" cmpd="sng" algn="ctr">
                      <a:solidFill>
                        <a:srgbClr val="004369"/>
                      </a:solidFill>
                      <a:prstDash val="solid"/>
                      <a:round/>
                      <a:headEnd type="none" w="med" len="med"/>
                      <a:tailEnd type="none" w="med" len="med"/>
                    </a:lnT>
                    <a:lnB w="19050" cap="flat" cmpd="sng" algn="ctr">
                      <a:solidFill>
                        <a:srgbClr val="004369"/>
                      </a:solidFill>
                      <a:prstDash val="solid"/>
                      <a:round/>
                      <a:headEnd type="none" w="med" len="med"/>
                      <a:tailEnd type="none" w="med" len="med"/>
                    </a:lnB>
                  </a:tcPr>
                </a:tc>
                <a:extLst>
                  <a:ext uri="{0D108BD9-81ED-4DB2-BD59-A6C34878D82A}">
                    <a16:rowId xmlns:a16="http://schemas.microsoft.com/office/drawing/2014/main" val="10000"/>
                  </a:ext>
                </a:extLst>
              </a:tr>
              <a:tr h="3124079">
                <a:tc>
                  <a:txBody>
                    <a:bodyPr/>
                    <a:lstStyle/>
                    <a:p>
                      <a:pPr algn="l">
                        <a:lnSpc>
                          <a:spcPts val="2520"/>
                        </a:lnSpc>
                        <a:defRPr/>
                      </a:pPr>
                      <a:r>
                        <a:rPr lang="en-US" sz="1800">
                          <a:solidFill>
                            <a:srgbClr val="000000"/>
                          </a:solidFill>
                          <a:latin typeface="Open Sans Light Bold"/>
                        </a:rPr>
                        <a:t>Tahsin Uddin, 22,</a:t>
                      </a:r>
                      <a:endParaRPr lang="en-US" sz="1100"/>
                    </a:p>
                    <a:p>
                      <a:pPr algn="just">
                        <a:lnSpc>
                          <a:spcPts val="2520"/>
                        </a:lnSpc>
                      </a:pPr>
                      <a:r>
                        <a:rPr lang="en-US" sz="1800">
                          <a:solidFill>
                            <a:srgbClr val="000000"/>
                          </a:solidFill>
                          <a:latin typeface="Open Sans Light"/>
                        </a:rPr>
                        <a:t>Tahsin Uddin, 22, is a climate activist in Bangladesh – a country where many people are vulnerable to the impacts of climate change.  https://www.unicef.org/stories/young-climate-activists-demand-action-inspire-hope.</a:t>
                      </a:r>
                    </a:p>
                  </a:txBody>
                  <a:tcPr marL="114300" marR="114300" marT="114300" marB="114300">
                    <a:lnL w="19050" cap="flat" cmpd="sng" algn="ctr">
                      <a:solidFill>
                        <a:srgbClr val="004369"/>
                      </a:solidFill>
                      <a:prstDash val="solid"/>
                      <a:round/>
                      <a:headEnd type="none" w="med" len="med"/>
                      <a:tailEnd type="none" w="med" len="med"/>
                    </a:lnL>
                    <a:lnR w="19050" cap="flat" cmpd="sng" algn="ctr">
                      <a:solidFill>
                        <a:srgbClr val="004369"/>
                      </a:solidFill>
                      <a:prstDash val="solid"/>
                      <a:round/>
                      <a:headEnd type="none" w="med" len="med"/>
                      <a:tailEnd type="none" w="med" len="med"/>
                    </a:lnR>
                    <a:lnT w="19050" cap="flat" cmpd="sng" algn="ctr">
                      <a:solidFill>
                        <a:srgbClr val="004369"/>
                      </a:solidFill>
                      <a:prstDash val="solid"/>
                      <a:round/>
                      <a:headEnd type="none" w="med" len="med"/>
                      <a:tailEnd type="none" w="med" len="med"/>
                    </a:lnT>
                    <a:lnB w="19050" cap="flat" cmpd="sng" algn="ctr">
                      <a:solidFill>
                        <a:srgbClr val="004369"/>
                      </a:solidFill>
                      <a:prstDash val="solid"/>
                      <a:round/>
                      <a:headEnd type="none" w="med" len="med"/>
                      <a:tailEnd type="none" w="med" len="med"/>
                    </a:lnB>
                  </a:tcPr>
                </a:tc>
                <a:tc>
                  <a:txBody>
                    <a:bodyPr/>
                    <a:lstStyle/>
                    <a:p>
                      <a:pPr algn="just">
                        <a:lnSpc>
                          <a:spcPts val="2520"/>
                        </a:lnSpc>
                        <a:defRPr/>
                      </a:pPr>
                      <a:r>
                        <a:rPr lang="en-US" sz="1800">
                          <a:solidFill>
                            <a:srgbClr val="000000"/>
                          </a:solidFill>
                          <a:latin typeface="Open Sans Light Bold"/>
                        </a:rPr>
                        <a:t>Kevin J. Patel </a:t>
                      </a:r>
                      <a:r>
                        <a:rPr lang="en-US" sz="1800">
                          <a:solidFill>
                            <a:srgbClr val="000000"/>
                          </a:solidFill>
                          <a:latin typeface="Open Sans Light"/>
                          <a:hlinkClick r:id="rId7" tooltip="https://www.instagram.com/imkevinjpatel/?hl=en"/>
                        </a:rPr>
                        <a:t>@imkevinjpatel</a:t>
                      </a:r>
                      <a:endParaRPr lang="en-US" sz="1100"/>
                    </a:p>
                    <a:p>
                      <a:pPr algn="just">
                        <a:lnSpc>
                          <a:spcPts val="2520"/>
                        </a:lnSpc>
                      </a:pPr>
                      <a:r>
                        <a:rPr lang="en-US" sz="1800">
                          <a:solidFill>
                            <a:srgbClr val="000000"/>
                          </a:solidFill>
                          <a:latin typeface="Open Sans Light"/>
                        </a:rPr>
                        <a:t>Kevin J Patel started his climate journey nearly a decade ago, with a clear goal of reducing air pollution and the impacts of climate change in LA</a:t>
                      </a:r>
                    </a:p>
                    <a:p>
                      <a:pPr algn="ctr">
                        <a:lnSpc>
                          <a:spcPts val="2520"/>
                        </a:lnSpc>
                      </a:pPr>
                      <a:endParaRPr lang="en-US" sz="1800">
                        <a:solidFill>
                          <a:srgbClr val="000000"/>
                        </a:solidFill>
                        <a:latin typeface="Open Sans Light"/>
                      </a:endParaRPr>
                    </a:p>
                  </a:txBody>
                  <a:tcPr marL="114300" marR="114300" marT="114300" marB="114300">
                    <a:lnL w="19050" cap="flat" cmpd="sng" algn="ctr">
                      <a:solidFill>
                        <a:srgbClr val="004369"/>
                      </a:solidFill>
                      <a:prstDash val="solid"/>
                      <a:round/>
                      <a:headEnd type="none" w="med" len="med"/>
                      <a:tailEnd type="none" w="med" len="med"/>
                    </a:lnL>
                    <a:lnR w="19050" cap="flat" cmpd="sng" algn="ctr">
                      <a:solidFill>
                        <a:srgbClr val="004369"/>
                      </a:solidFill>
                      <a:prstDash val="solid"/>
                      <a:round/>
                      <a:headEnd type="none" w="med" len="med"/>
                      <a:tailEnd type="none" w="med" len="med"/>
                    </a:lnR>
                    <a:lnT w="19050" cap="flat" cmpd="sng" algn="ctr">
                      <a:solidFill>
                        <a:srgbClr val="004369"/>
                      </a:solidFill>
                      <a:prstDash val="solid"/>
                      <a:round/>
                      <a:headEnd type="none" w="med" len="med"/>
                      <a:tailEnd type="none" w="med" len="med"/>
                    </a:lnT>
                    <a:lnB w="19050" cap="flat" cmpd="sng" algn="ctr">
                      <a:solidFill>
                        <a:srgbClr val="004369"/>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8" name="Table 8"/>
          <p:cNvGraphicFramePr>
            <a:graphicFrameLocks noGrp="1"/>
          </p:cNvGraphicFramePr>
          <p:nvPr/>
        </p:nvGraphicFramePr>
        <p:xfrm>
          <a:off x="8596944" y="6248125"/>
          <a:ext cx="9077760" cy="3448050"/>
        </p:xfrm>
        <a:graphic>
          <a:graphicData uri="http://schemas.openxmlformats.org/drawingml/2006/table">
            <a:tbl>
              <a:tblPr/>
              <a:tblGrid>
                <a:gridCol w="4614746">
                  <a:extLst>
                    <a:ext uri="{9D8B030D-6E8A-4147-A177-3AD203B41FA5}">
                      <a16:colId xmlns:a16="http://schemas.microsoft.com/office/drawing/2014/main" val="20000"/>
                    </a:ext>
                  </a:extLst>
                </a:gridCol>
                <a:gridCol w="4463014">
                  <a:extLst>
                    <a:ext uri="{9D8B030D-6E8A-4147-A177-3AD203B41FA5}">
                      <a16:colId xmlns:a16="http://schemas.microsoft.com/office/drawing/2014/main" val="20001"/>
                    </a:ext>
                  </a:extLst>
                </a:gridCol>
              </a:tblGrid>
              <a:tr h="3448050">
                <a:tc>
                  <a:txBody>
                    <a:bodyPr/>
                    <a:lstStyle/>
                    <a:p>
                      <a:pPr algn="just">
                        <a:lnSpc>
                          <a:spcPts val="2519"/>
                        </a:lnSpc>
                        <a:defRPr/>
                      </a:pPr>
                      <a:r>
                        <a:rPr lang="en-US" sz="1799">
                          <a:solidFill>
                            <a:srgbClr val="000000"/>
                          </a:solidFill>
                          <a:latin typeface="Open Sans Light Bold"/>
                        </a:rPr>
                        <a:t>Xiuhtezcatl Martinez </a:t>
                      </a:r>
                      <a:r>
                        <a:rPr lang="en-US" sz="1799">
                          <a:solidFill>
                            <a:srgbClr val="000000"/>
                          </a:solidFill>
                          <a:latin typeface="Open Sans Light Bold"/>
                          <a:hlinkClick r:id="rId8" tooltip="https://twitter.com/xiuhtezcatl"/>
                        </a:rPr>
                        <a:t>@xiuhtezcatl</a:t>
                      </a:r>
                      <a:endParaRPr lang="en-US" sz="1100"/>
                    </a:p>
                    <a:p>
                      <a:pPr algn="just">
                        <a:lnSpc>
                          <a:spcPts val="2519"/>
                        </a:lnSpc>
                      </a:pPr>
                      <a:r>
                        <a:rPr lang="en-US" sz="1799">
                          <a:solidFill>
                            <a:srgbClr val="000000"/>
                          </a:solidFill>
                          <a:latin typeface="Open Sans Light"/>
                        </a:rPr>
                        <a:t>Also known by the initial ‘X’, Xiuhtezcatl Martinez is a young environmental activist and advocate for indigenous and marginalised communities that have already made massive waves in the fight against climate change.</a:t>
                      </a:r>
                    </a:p>
                    <a:p>
                      <a:pPr algn="just">
                        <a:lnSpc>
                          <a:spcPts val="2519"/>
                        </a:lnSpc>
                      </a:pPr>
                      <a:endParaRPr lang="en-US" sz="1799">
                        <a:solidFill>
                          <a:srgbClr val="000000"/>
                        </a:solidFill>
                        <a:latin typeface="Open Sans Light"/>
                      </a:endParaRPr>
                    </a:p>
                  </a:txBody>
                  <a:tcPr marL="114300" marR="114300" marT="114300" marB="114300">
                    <a:lnL w="19050" cap="flat" cmpd="sng" algn="ctr">
                      <a:solidFill>
                        <a:srgbClr val="004369"/>
                      </a:solidFill>
                      <a:prstDash val="solid"/>
                      <a:round/>
                      <a:headEnd type="none" w="med" len="med"/>
                      <a:tailEnd type="none" w="med" len="med"/>
                    </a:lnL>
                    <a:lnR w="19050" cap="flat" cmpd="sng" algn="ctr">
                      <a:solidFill>
                        <a:srgbClr val="004369"/>
                      </a:solidFill>
                      <a:prstDash val="solid"/>
                      <a:round/>
                      <a:headEnd type="none" w="med" len="med"/>
                      <a:tailEnd type="none" w="med" len="med"/>
                    </a:lnR>
                    <a:lnT w="19050" cap="flat" cmpd="sng" algn="ctr">
                      <a:solidFill>
                        <a:srgbClr val="004369"/>
                      </a:solidFill>
                      <a:prstDash val="solid"/>
                      <a:round/>
                      <a:headEnd type="none" w="med" len="med"/>
                      <a:tailEnd type="none" w="med" len="med"/>
                    </a:lnT>
                    <a:lnB w="19050" cap="flat" cmpd="sng" algn="ctr">
                      <a:solidFill>
                        <a:srgbClr val="004369"/>
                      </a:solidFill>
                      <a:prstDash val="solid"/>
                      <a:round/>
                      <a:headEnd type="none" w="med" len="med"/>
                      <a:tailEnd type="none" w="med" len="med"/>
                    </a:lnB>
                  </a:tcPr>
                </a:tc>
                <a:tc>
                  <a:txBody>
                    <a:bodyPr/>
                    <a:lstStyle/>
                    <a:p>
                      <a:pPr algn="l">
                        <a:lnSpc>
                          <a:spcPts val="2519"/>
                        </a:lnSpc>
                        <a:defRPr/>
                      </a:pPr>
                      <a:r>
                        <a:rPr lang="en-US" sz="1799">
                          <a:solidFill>
                            <a:srgbClr val="000000"/>
                          </a:solidFill>
                          <a:latin typeface="Open Sans Light Bold"/>
                        </a:rPr>
                        <a:t>Licypriya Kangujam </a:t>
                      </a:r>
                      <a:r>
                        <a:rPr lang="en-US" sz="1799">
                          <a:solidFill>
                            <a:srgbClr val="000000"/>
                          </a:solidFill>
                          <a:latin typeface="Open Sans Light Bold"/>
                          <a:hlinkClick r:id="rId9" tooltip="https://www.instagram.com/licypriyakangujam/?hl=en"/>
                        </a:rPr>
                        <a:t>@licypriyakangujam</a:t>
                      </a:r>
                      <a:endParaRPr lang="en-US" sz="1100"/>
                    </a:p>
                    <a:p>
                      <a:pPr algn="just">
                        <a:lnSpc>
                          <a:spcPts val="2519"/>
                        </a:lnSpc>
                      </a:pPr>
                      <a:r>
                        <a:rPr lang="en-US" sz="1799">
                          <a:solidFill>
                            <a:srgbClr val="000000"/>
                          </a:solidFill>
                          <a:latin typeface="Open Sans Light"/>
                        </a:rPr>
                        <a:t>One of the world’s youngest climate activists, Licypriya Kangujam, started advocating for local and global climate action at six when she protested outside the Indian parliament with a specific set of demands, including air pollution laws making climate-change literacy mandatory in schools.</a:t>
                      </a:r>
                    </a:p>
                  </a:txBody>
                  <a:tcPr marL="114300" marR="114300" marT="114300" marB="114300">
                    <a:lnL w="19050" cap="flat" cmpd="sng" algn="ctr">
                      <a:solidFill>
                        <a:srgbClr val="004369"/>
                      </a:solidFill>
                      <a:prstDash val="solid"/>
                      <a:round/>
                      <a:headEnd type="none" w="med" len="med"/>
                      <a:tailEnd type="none" w="med" len="med"/>
                    </a:lnL>
                    <a:lnR w="19050" cap="flat" cmpd="sng" algn="ctr">
                      <a:solidFill>
                        <a:srgbClr val="004369"/>
                      </a:solidFill>
                      <a:prstDash val="solid"/>
                      <a:round/>
                      <a:headEnd type="none" w="med" len="med"/>
                      <a:tailEnd type="none" w="med" len="med"/>
                    </a:lnR>
                    <a:lnT w="19050" cap="flat" cmpd="sng" algn="ctr">
                      <a:solidFill>
                        <a:srgbClr val="004369"/>
                      </a:solidFill>
                      <a:prstDash val="solid"/>
                      <a:round/>
                      <a:headEnd type="none" w="med" len="med"/>
                      <a:tailEnd type="none" w="med" len="med"/>
                    </a:lnT>
                    <a:lnB w="19050" cap="flat" cmpd="sng" algn="ctr">
                      <a:solidFill>
                        <a:srgbClr val="004369"/>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txBody>
            <a:bodyPr/>
            <a:lstStyle/>
            <a:p>
              <a:endParaRPr lang="en-US"/>
            </a:p>
          </p:txBody>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txBody>
            <a:bodyPr/>
            <a:lstStyle/>
            <a:p>
              <a:endParaRPr lang="en-US"/>
            </a:p>
          </p:txBody>
        </p:sp>
      </p:grpSp>
      <p:sp>
        <p:nvSpPr>
          <p:cNvPr id="6" name="TextBox 6"/>
          <p:cNvSpPr txBox="1"/>
          <p:nvPr/>
        </p:nvSpPr>
        <p:spPr>
          <a:xfrm>
            <a:off x="1089981" y="2265571"/>
            <a:ext cx="16108039" cy="352107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Open Sans Light Bold"/>
              </a:rPr>
              <a:t>10 Inspiring Young Climate Activists Leading the Way in Global Climate Action.</a:t>
            </a:r>
          </a:p>
          <a:p>
            <a:pPr algn="ctr">
              <a:lnSpc>
                <a:spcPts val="7000"/>
              </a:lnSpc>
              <a:spcBef>
                <a:spcPct val="0"/>
              </a:spcBef>
            </a:pPr>
            <a:endParaRPr lang="en-US" sz="5000">
              <a:solidFill>
                <a:srgbClr val="000000"/>
              </a:solidFill>
              <a:latin typeface="Open Sans Light Bold"/>
            </a:endParaRPr>
          </a:p>
          <a:p>
            <a:pPr algn="ctr">
              <a:lnSpc>
                <a:spcPts val="7000"/>
              </a:lnSpc>
              <a:spcBef>
                <a:spcPct val="0"/>
              </a:spcBef>
            </a:pPr>
            <a:r>
              <a:rPr lang="en-US" sz="5000">
                <a:solidFill>
                  <a:srgbClr val="000000"/>
                </a:solidFill>
                <a:latin typeface="Open Sans Light Bold"/>
              </a:rPr>
              <a:t>Let's discuss..............................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1CEFDF5F80834282EED071285A58F5" ma:contentTypeVersion="3" ma:contentTypeDescription="Create a new document." ma:contentTypeScope="" ma:versionID="1ac6df1c1196c590e4ddc7112812f5f5">
  <xsd:schema xmlns:xsd="http://www.w3.org/2001/XMLSchema" xmlns:xs="http://www.w3.org/2001/XMLSchema" xmlns:p="http://schemas.microsoft.com/office/2006/metadata/properties" xmlns:ns2="8a9b9e0f-b707-4069-b1c6-a6e1cf6c7e7e" targetNamespace="http://schemas.microsoft.com/office/2006/metadata/properties" ma:root="true" ma:fieldsID="adcbf8e080c23f82357b7e602b1f79fd" ns2:_="">
    <xsd:import namespace="8a9b9e0f-b707-4069-b1c6-a6e1cf6c7e7e"/>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9b9e0f-b707-4069-b1c6-a6e1cf6c7e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402F31-6821-42B6-907F-1B392682A8EA}"/>
</file>

<file path=customXml/itemProps2.xml><?xml version="1.0" encoding="utf-8"?>
<ds:datastoreItem xmlns:ds="http://schemas.openxmlformats.org/officeDocument/2006/customXml" ds:itemID="{1D5A0826-9A95-4CC4-85A1-0C43A9AD0C5D}"/>
</file>

<file path=customXml/itemProps3.xml><?xml version="1.0" encoding="utf-8"?>
<ds:datastoreItem xmlns:ds="http://schemas.openxmlformats.org/officeDocument/2006/customXml" ds:itemID="{782BEF72-4E9D-495A-B5D2-BB441A80A937}"/>
</file>

<file path=docProps/app.xml><?xml version="1.0" encoding="utf-8"?>
<Properties xmlns="http://schemas.openxmlformats.org/officeDocument/2006/extended-properties" xmlns:vt="http://schemas.openxmlformats.org/officeDocument/2006/docPropsVTypes">
  <TotalTime>0</TotalTime>
  <Words>900</Words>
  <Application>Microsoft Macintosh PowerPoint</Application>
  <PresentationFormat>Custom</PresentationFormat>
  <Paragraphs>95</Paragraphs>
  <Slides>10</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Open Sans Light</vt:lpstr>
      <vt:lpstr>Calibri</vt:lpstr>
      <vt:lpstr>Open Sans Bold</vt:lpstr>
      <vt:lpstr>Open Sans Light Bold</vt:lpstr>
      <vt:lpstr>Arial</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L4 KS3&amp;4 CC</dc:title>
  <cp:lastModifiedBy>Samia Akram</cp:lastModifiedBy>
  <cp:revision>1</cp:revision>
  <dcterms:created xsi:type="dcterms:W3CDTF">2006-08-16T00:00:00Z</dcterms:created>
  <dcterms:modified xsi:type="dcterms:W3CDTF">2023-10-11T12:44:05Z</dcterms:modified>
  <dc:identifier>DAFCR4ONUWk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20326000.0000000</vt:lpwstr>
  </property>
  <property fmtid="{D5CDD505-2E9C-101B-9397-08002B2CF9AE}" pid="3" name="xd_ProgID">
    <vt:lpwstr/>
  </property>
  <property fmtid="{D5CDD505-2E9C-101B-9397-08002B2CF9AE}" pid="4" name="ContentTypeId">
    <vt:lpwstr>0x010100231CEFDF5F80834282EED071285A58F5</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