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 1 Bold" panose="020B0806030504020204" pitchFamily="34" charset="0"/>
      <p:regular r:id="rId14"/>
      <p:bold r:id="rId15"/>
    </p:embeddedFont>
    <p:embeddedFont>
      <p:font typeface="Open Sans 1 Light" panose="020B0306030504020204" pitchFamily="34" charset="0"/>
      <p:regular r:id="rId16"/>
    </p:embeddedFont>
    <p:embeddedFont>
      <p:font typeface="Open Sans 2" panose="020B0606030504020204" pitchFamily="34" charset="0"/>
      <p:regular r:id="rId17"/>
    </p:embeddedFont>
    <p:embeddedFont>
      <p:font typeface="Open Sans 2 Bold" panose="020B0806030504020204" pitchFamily="34" charset="0"/>
      <p:regular r:id="rId18"/>
      <p:bold r:id="rId19"/>
    </p:embeddedFont>
    <p:embeddedFont>
      <p:font typeface="Open Sans Light" panose="020B0306030504020204" pitchFamily="34" charset="0"/>
      <p:regular r:id="rId20"/>
      <p:italic r:id="rId21"/>
    </p:embeddedFont>
    <p:embeddedFont>
      <p:font typeface="Open Sans Light Bold" panose="020B0806030504020204" pitchFamily="34" charset="0"/>
      <p:regular r:id="rId22"/>
      <p:bold r:id="rId23"/>
    </p:embeddedFont>
    <p:embeddedFont>
      <p:font typeface="Open Sans Light Italics" panose="020B0306030504020204" pitchFamily="34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7" autoAdjust="0"/>
  </p:normalViewPr>
  <p:slideViewPr>
    <p:cSldViewPr>
      <p:cViewPr varScale="1">
        <p:scale>
          <a:sx n="74" d="100"/>
          <a:sy n="74" d="100"/>
        </p:scale>
        <p:origin x="6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/>
          </a:p>
          <a:p>
            <a:r>
              <a:rPr lang="en-US"/>
              <a:t>Research about the Olympic games – there may be a prior understanding of this for pupils who have studied Ancient Greece as part of a topic in History. What are the Olympic games? Who participates? What do the Olympic rings represent? Why is the torch significant?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Discuss why Derek was unable to complete the race? Why did his father encourage him to finish? What can we learn from this? </a:t>
            </a:r>
          </a:p>
          <a:p>
            <a:endParaRPr lang="en-US"/>
          </a:p>
          <a:p>
            <a:r>
              <a:rPr lang="en-US"/>
              <a:t>In the character of Derek Redmond, write a diary entry before and after the race. In the second diary entry, include a reflection about what advice you would give to others if they find themselves in the same situation.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In the character of Derek Redmond, write a diary entry before and after the race. In the second diary entry, include a reflection about what advice you would give to others if they find themselves in the same situation.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WXUWepSak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BPlSN_wI0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rboO72eJK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774536" y="555427"/>
            <a:ext cx="13351669" cy="793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Open Sans Light Bold"/>
              </a:rPr>
              <a:t>Inclusion and Diversity </a:t>
            </a:r>
          </a:p>
          <a:p>
            <a:pPr algn="ctr">
              <a:lnSpc>
                <a:spcPts val="12599"/>
              </a:lnSpc>
            </a:pPr>
            <a:endParaRPr lang="en-US" sz="9000">
              <a:solidFill>
                <a:srgbClr val="000000"/>
              </a:solidFill>
              <a:latin typeface="Open Sans Light Bold"/>
            </a:endParaRPr>
          </a:p>
          <a:p>
            <a:pPr algn="ctr">
              <a:lnSpc>
                <a:spcPts val="12599"/>
              </a:lnSpc>
            </a:pPr>
            <a:endParaRPr lang="en-US" sz="9000">
              <a:solidFill>
                <a:srgbClr val="000000"/>
              </a:solidFill>
              <a:latin typeface="Open Sans Light Bold"/>
            </a:endParaRPr>
          </a:p>
          <a:p>
            <a:pPr algn="ctr">
              <a:lnSpc>
                <a:spcPts val="12599"/>
              </a:lnSpc>
            </a:pPr>
            <a:endParaRPr lang="en-US" sz="9000">
              <a:solidFill>
                <a:srgbClr val="000000"/>
              </a:solidFill>
              <a:latin typeface="Open Sans Light Bold"/>
            </a:endParaRPr>
          </a:p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Open Sans Light Bold"/>
              </a:rPr>
              <a:t>Lesson 4</a:t>
            </a:r>
          </a:p>
        </p:txBody>
      </p:sp>
      <p:sp>
        <p:nvSpPr>
          <p:cNvPr id="7" name="Freeform 7"/>
          <p:cNvSpPr/>
          <p:nvPr/>
        </p:nvSpPr>
        <p:spPr>
          <a:xfrm>
            <a:off x="5724224" y="2079897"/>
            <a:ext cx="5452293" cy="5391007"/>
          </a:xfrm>
          <a:custGeom>
            <a:avLst/>
            <a:gdLst/>
            <a:ahLst/>
            <a:cxnLst/>
            <a:rect l="l" t="t" r="r" b="b"/>
            <a:pathLst>
              <a:path w="5452293" h="5391007">
                <a:moveTo>
                  <a:pt x="0" y="0"/>
                </a:moveTo>
                <a:lnTo>
                  <a:pt x="5452293" y="0"/>
                </a:lnTo>
                <a:lnTo>
                  <a:pt x="5452293" y="5391007"/>
                </a:lnTo>
                <a:lnTo>
                  <a:pt x="0" y="53910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0719" b="-22313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577928" y="6768539"/>
          <a:ext cx="16887581" cy="2867025"/>
        </p:xfrm>
        <a:graphic>
          <a:graphicData uri="http://schemas.openxmlformats.org/drawingml/2006/table">
            <a:tbl>
              <a:tblPr/>
              <a:tblGrid>
                <a:gridCol w="279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9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7025">
                <a:tc>
                  <a:txBody>
                    <a:bodyPr/>
                    <a:lstStyle/>
                    <a:p>
                      <a:pPr algn="just">
                        <a:lnSpc>
                          <a:spcPts val="44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000000"/>
                          </a:solidFill>
                          <a:latin typeface="Open Sans Light Bold"/>
                        </a:rPr>
                        <a:t>National Curriculum</a:t>
                      </a:r>
                      <a:endParaRPr lang="en-US" sz="1100"/>
                    </a:p>
                    <a:p>
                      <a:pPr algn="just">
                        <a:lnSpc>
                          <a:spcPts val="4899"/>
                        </a:lnSpc>
                      </a:pPr>
                      <a:r>
                        <a:rPr lang="en-US" sz="3499">
                          <a:solidFill>
                            <a:srgbClr val="000000"/>
                          </a:solidFill>
                          <a:latin typeface="Open Sans Light Bold"/>
                        </a:rPr>
                        <a:t>History </a:t>
                      </a:r>
                      <a:r>
                        <a:rPr lang="en-US" sz="3499">
                          <a:solidFill>
                            <a:srgbClr val="000000"/>
                          </a:solidFill>
                          <a:latin typeface="Open Sans Light"/>
                        </a:rPr>
                        <a:t>Ancient Greece – a study of Greek life and achievements and their influence on the western world</a:t>
                      </a:r>
                    </a:p>
                    <a:p>
                      <a:pPr algn="just">
                        <a:lnSpc>
                          <a:spcPts val="5319"/>
                        </a:lnSpc>
                      </a:pPr>
                      <a:endParaRPr lang="en-US" sz="3499">
                        <a:solidFill>
                          <a:srgbClr val="000000"/>
                        </a:solidFill>
                        <a:latin typeface="Open Sans Light"/>
                      </a:endParaRPr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455646" y="736417"/>
          <a:ext cx="17132144" cy="5763789"/>
        </p:xfrm>
        <a:graphic>
          <a:graphicData uri="http://schemas.openxmlformats.org/drawingml/2006/table">
            <a:tbl>
              <a:tblPr/>
              <a:tblGrid>
                <a:gridCol w="630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8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3789">
                <a:tc>
                  <a:txBody>
                    <a:bodyPr/>
                    <a:lstStyle/>
                    <a:p>
                      <a:pPr algn="l">
                        <a:lnSpc>
                          <a:spcPts val="6019"/>
                        </a:lnSpc>
                        <a:defRPr/>
                      </a:pPr>
                      <a:r>
                        <a:rPr lang="en-US" sz="4299">
                          <a:solidFill>
                            <a:srgbClr val="000000"/>
                          </a:solidFill>
                          <a:latin typeface="Open Sans 1 Bold"/>
                        </a:rPr>
                        <a:t>Learning Objective</a:t>
                      </a:r>
                      <a:endParaRPr lang="en-US" sz="1100"/>
                    </a:p>
                    <a:p>
                      <a:pPr>
                        <a:lnSpc>
                          <a:spcPts val="5739"/>
                        </a:lnSpc>
                      </a:pPr>
                      <a:endParaRPr lang="en-US" sz="1100"/>
                    </a:p>
                    <a:p>
                      <a:pPr>
                        <a:lnSpc>
                          <a:spcPts val="5739"/>
                        </a:lnSpc>
                      </a:pPr>
                      <a:r>
                        <a:rPr lang="en-US" sz="4099">
                          <a:solidFill>
                            <a:srgbClr val="000000"/>
                          </a:solidFill>
                          <a:latin typeface="Open Sans 1 Light"/>
                        </a:rPr>
                        <a:t>To explore how sporting events unite and connect people from around the globe</a:t>
                      </a: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6019"/>
                        </a:lnSpc>
                        <a:defRPr/>
                      </a:pPr>
                      <a:r>
                        <a:rPr lang="en-US" sz="4299">
                          <a:solidFill>
                            <a:srgbClr val="000000"/>
                          </a:solidFill>
                          <a:latin typeface="Open Sans 1 Bold"/>
                        </a:rPr>
                        <a:t>Skills Objectives</a:t>
                      </a:r>
                      <a:endParaRPr lang="en-US" sz="1100"/>
                    </a:p>
                    <a:p>
                      <a:pPr algn="just">
                        <a:lnSpc>
                          <a:spcPts val="6019"/>
                        </a:lnSpc>
                      </a:pP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Freeform 8"/>
          <p:cNvSpPr/>
          <p:nvPr/>
        </p:nvSpPr>
        <p:spPr>
          <a:xfrm>
            <a:off x="7012746" y="2199235"/>
            <a:ext cx="1322425" cy="1419077"/>
          </a:xfrm>
          <a:custGeom>
            <a:avLst/>
            <a:gdLst/>
            <a:ahLst/>
            <a:cxnLst/>
            <a:rect l="l" t="t" r="r" b="b"/>
            <a:pathLst>
              <a:path w="1322425" h="1419077">
                <a:moveTo>
                  <a:pt x="0" y="0"/>
                </a:moveTo>
                <a:lnTo>
                  <a:pt x="1322426" y="0"/>
                </a:lnTo>
                <a:lnTo>
                  <a:pt x="1322426" y="1419077"/>
                </a:lnTo>
                <a:lnTo>
                  <a:pt x="0" y="14190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960" t="-27391" r="-4286" b="-20543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012746" y="4457418"/>
            <a:ext cx="1322425" cy="1419077"/>
          </a:xfrm>
          <a:custGeom>
            <a:avLst/>
            <a:gdLst/>
            <a:ahLst/>
            <a:cxnLst/>
            <a:rect l="l" t="t" r="r" b="b"/>
            <a:pathLst>
              <a:path w="1322425" h="1419077">
                <a:moveTo>
                  <a:pt x="0" y="0"/>
                </a:moveTo>
                <a:lnTo>
                  <a:pt x="1322426" y="0"/>
                </a:lnTo>
                <a:lnTo>
                  <a:pt x="1322426" y="1419077"/>
                </a:lnTo>
                <a:lnTo>
                  <a:pt x="0" y="14190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960" t="-27391" r="-4286" b="-20543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15885" y="6931784"/>
            <a:ext cx="2359091" cy="2516758"/>
          </a:xfrm>
          <a:custGeom>
            <a:avLst/>
            <a:gdLst/>
            <a:ahLst/>
            <a:cxnLst/>
            <a:rect l="l" t="t" r="r" b="b"/>
            <a:pathLst>
              <a:path w="2359091" h="2516758">
                <a:moveTo>
                  <a:pt x="0" y="0"/>
                </a:moveTo>
                <a:lnTo>
                  <a:pt x="2359091" y="0"/>
                </a:lnTo>
                <a:lnTo>
                  <a:pt x="2359091" y="2516758"/>
                </a:lnTo>
                <a:lnTo>
                  <a:pt x="0" y="25167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956" t="-32677" r="-8317" b="-22788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8624290" y="2079622"/>
            <a:ext cx="8635010" cy="1889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Open Sans Light"/>
              </a:rPr>
              <a:t>Problem-Solving - I can use various reference materials and appropriate resources for different purposes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799455" y="4390743"/>
            <a:ext cx="8666054" cy="188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Open Sans Light"/>
              </a:rPr>
              <a:t>Problem-Solving - I can identify relevant information from extended explanations or presentations when solving problems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809513" y="866775"/>
            <a:ext cx="16449787" cy="473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Open Sans Light Italics"/>
              </a:rPr>
              <a:t>“Don’t put a limit on anything. The more you dream, the further you get.”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616741" y="6828923"/>
            <a:ext cx="8561338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Open Sans Light Bold"/>
              </a:rPr>
              <a:t>Michael Phelps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10003" y="3476625"/>
            <a:ext cx="16267993" cy="3275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59"/>
              </a:lnSpc>
              <a:spcBef>
                <a:spcPct val="0"/>
              </a:spcBef>
            </a:pPr>
            <a:r>
              <a:rPr lang="en-US" sz="9399" u="sng">
                <a:solidFill>
                  <a:srgbClr val="000000"/>
                </a:solidFill>
                <a:latin typeface="Open Sans Light Bold"/>
                <a:hlinkClick r:id="rId3" tooltip="https://www.youtube.com/watch?v=uWXUWepSak4"/>
              </a:rPr>
              <a:t> Don’t Worry Be Happy Song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515506" y="4295775"/>
            <a:ext cx="11256987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 u="sng">
                <a:solidFill>
                  <a:srgbClr val="000000"/>
                </a:solidFill>
                <a:latin typeface="Open Sans Light Bold"/>
                <a:hlinkClick r:id="rId3" tooltip="https://www.youtube.com/watch?v=WBPlSN_wI0M"/>
              </a:rPr>
              <a:t>The </a:t>
            </a:r>
            <a:r>
              <a:rPr lang="en-US" sz="9000" u="sng">
                <a:solidFill>
                  <a:srgbClr val="000000"/>
                </a:solidFill>
                <a:latin typeface="Open Sans Light Bold"/>
                <a:hlinkClick r:id="rId3" tooltip="https://www.youtube.com/watch?v=WBPlSN_wI0M"/>
              </a:rPr>
              <a:t>Olympic Games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495672" y="1686799"/>
            <a:ext cx="16763628" cy="473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 u="sng">
                <a:solidFill>
                  <a:srgbClr val="000000"/>
                </a:solidFill>
                <a:latin typeface="Open Sans Light Bold"/>
                <a:hlinkClick r:id="rId3" tooltip="https://www.youtube.com/watch?v=yrboO72eJKg"/>
              </a:rPr>
              <a:t>Derek Redmond's inspirational 400m Race at Barcelona 1992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76866" y="1680682"/>
            <a:ext cx="14125233" cy="1810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2"/>
              </a:rPr>
              <a:t>Dear Diary,</a:t>
            </a:r>
          </a:p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2"/>
              </a:rPr>
              <a:t>Today is the day I have been preparing for......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6866" y="5401813"/>
            <a:ext cx="14487840" cy="1810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2"/>
              </a:rPr>
              <a:t>Dear Diary,</a:t>
            </a:r>
          </a:p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2"/>
              </a:rPr>
              <a:t>Things did not go as planned........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-536657" y="674857"/>
            <a:ext cx="14125233" cy="887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D4128"/>
                </a:solidFill>
                <a:latin typeface="Open Sans 2 Bold"/>
              </a:rPr>
              <a:t>Write a diary entry before the race.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6866" y="7754567"/>
            <a:ext cx="17231567" cy="1810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FD4128"/>
                </a:solidFill>
                <a:latin typeface="Open Sans 2 Bold"/>
              </a:rPr>
              <a:t>Write a diary after the race reflecting on what happened and what advice would you give others?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1CEFDF5F80834282EED071285A58F5" ma:contentTypeVersion="3" ma:contentTypeDescription="Create a new document." ma:contentTypeScope="" ma:versionID="1ac6df1c1196c590e4ddc7112812f5f5">
  <xsd:schema xmlns:xsd="http://www.w3.org/2001/XMLSchema" xmlns:xs="http://www.w3.org/2001/XMLSchema" xmlns:p="http://schemas.microsoft.com/office/2006/metadata/properties" xmlns:ns2="8a9b9e0f-b707-4069-b1c6-a6e1cf6c7e7e" targetNamespace="http://schemas.microsoft.com/office/2006/metadata/properties" ma:root="true" ma:fieldsID="adcbf8e080c23f82357b7e602b1f79fd" ns2:_="">
    <xsd:import namespace="8a9b9e0f-b707-4069-b1c6-a6e1cf6c7e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9b9e0f-b707-4069-b1c6-a6e1cf6c7e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193A7E-D011-4F03-9727-5DCA67506BB2}"/>
</file>

<file path=customXml/itemProps2.xml><?xml version="1.0" encoding="utf-8"?>
<ds:datastoreItem xmlns:ds="http://schemas.openxmlformats.org/officeDocument/2006/customXml" ds:itemID="{B676025D-A1F5-4B28-8C04-99D4A81FC47F}"/>
</file>

<file path=customXml/itemProps3.xml><?xml version="1.0" encoding="utf-8"?>
<ds:datastoreItem xmlns:ds="http://schemas.openxmlformats.org/officeDocument/2006/customXml" ds:itemID="{EED1DCA0-AB26-427E-9FF1-9A553AD74A5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Microsoft Macintosh PowerPoint</Application>
  <PresentationFormat>Custom</PresentationFormat>
  <Paragraphs>45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Open Sans 1 Bold</vt:lpstr>
      <vt:lpstr>Open Sans 1 Light</vt:lpstr>
      <vt:lpstr>Open Sans Light Italics</vt:lpstr>
      <vt:lpstr>Arial</vt:lpstr>
      <vt:lpstr>Open Sans Light</vt:lpstr>
      <vt:lpstr>Open Sans Light Bold</vt:lpstr>
      <vt:lpstr>Calibri</vt:lpstr>
      <vt:lpstr>Open Sans 2</vt:lpstr>
      <vt:lpstr>Open Sans 2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L4 KS2 I&amp;D</dc:title>
  <cp:lastModifiedBy>Samia Akram</cp:lastModifiedBy>
  <cp:revision>1</cp:revision>
  <dcterms:created xsi:type="dcterms:W3CDTF">2006-08-16T00:00:00Z</dcterms:created>
  <dcterms:modified xsi:type="dcterms:W3CDTF">2023-09-19T09:08:24Z</dcterms:modified>
  <dc:identifier>DAFDBU22v1Y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0x010100231CEFDF5F80834282EED071285A58F5</vt:lpwstr>
  </property>
  <property fmtid="{D5CDD505-2E9C-101B-9397-08002B2CF9AE}" pid="3" name="Order">
    <vt:r8>8363600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