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Bold" panose="020B0806030504020204" pitchFamily="34" charset="0"/>
      <p:regular r:id="rId17"/>
      <p:bold r:id="rId18"/>
    </p:embeddedFont>
    <p:embeddedFont>
      <p:font typeface="Open Sans Light" panose="020B0306030504020204" pitchFamily="34" charset="0"/>
      <p:regular r:id="rId19"/>
      <p:italic r:id="rId20"/>
    </p:embeddedFont>
    <p:embeddedFont>
      <p:font typeface="Open Sans Light Bold" panose="020B0806030504020204" pitchFamily="34" charset="0"/>
      <p:regular r:id="rId21"/>
      <p:bold r:id="rId22"/>
    </p:embeddedFont>
    <p:embeddedFont>
      <p:font typeface="Quicksand" pitchFamily="2" charset="77"/>
      <p:regular r:id="rId23"/>
    </p:embeddedFont>
    <p:embeddedFont>
      <p:font typeface="Quicksand Bold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028700" y="3096688"/>
          <a:ext cx="16230600" cy="2445115"/>
        </p:xfrm>
        <a:graphic>
          <a:graphicData uri="http://schemas.openxmlformats.org/drawingml/2006/table">
            <a:tbl>
              <a:tblPr/>
              <a:tblGrid>
                <a:gridCol w="1623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5115">
                <a:tc>
                  <a:txBody>
                    <a:bodyPr/>
                    <a:lstStyle/>
                    <a:p>
                      <a:pPr algn="ctr">
                        <a:lnSpc>
                          <a:spcPts val="14838"/>
                        </a:lnSpc>
                        <a:defRPr/>
                      </a:pPr>
                      <a:r>
                        <a:rPr lang="en-US" sz="10599">
                          <a:solidFill>
                            <a:srgbClr val="000000"/>
                          </a:solidFill>
                          <a:latin typeface="Open Sans Light Bold"/>
                        </a:rPr>
                        <a:t>Lesson 3</a:t>
                      </a:r>
                      <a:endParaRPr lang="en-US" sz="1100"/>
                    </a:p>
                  </a:txBody>
                  <a:tcPr marL="290364" marR="290364" marT="290364" marB="290364">
                    <a:lnL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028700" y="3096688"/>
          <a:ext cx="16230600" cy="2729297"/>
        </p:xfrm>
        <a:graphic>
          <a:graphicData uri="http://schemas.openxmlformats.org/drawingml/2006/table">
            <a:tbl>
              <a:tblPr/>
              <a:tblGrid>
                <a:gridCol w="1623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5115">
                <a:tc>
                  <a:txBody>
                    <a:bodyPr/>
                    <a:lstStyle/>
                    <a:p>
                      <a:pPr algn="l">
                        <a:lnSpc>
                          <a:spcPts val="14838"/>
                        </a:lnSpc>
                        <a:defRPr/>
                      </a:pPr>
                      <a:r>
                        <a:rPr lang="en-US" sz="10599">
                          <a:solidFill>
                            <a:srgbClr val="000000"/>
                          </a:solidFill>
                          <a:latin typeface="Open Sans Light Bold"/>
                        </a:rPr>
                        <a:t>Participate in a Debate </a:t>
                      </a:r>
                      <a:endParaRPr lang="en-US" sz="1100"/>
                    </a:p>
                  </a:txBody>
                  <a:tcPr marL="290364" marR="290364" marT="290364" marB="290364">
                    <a:lnL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82914" y="4302563"/>
            <a:ext cx="6729565" cy="5817385"/>
          </a:xfrm>
          <a:custGeom>
            <a:avLst/>
            <a:gdLst/>
            <a:ahLst/>
            <a:cxnLst/>
            <a:rect l="l" t="t" r="r" b="b"/>
            <a:pathLst>
              <a:path w="6729565" h="5817385">
                <a:moveTo>
                  <a:pt x="0" y="0"/>
                </a:moveTo>
                <a:lnTo>
                  <a:pt x="6729565" y="0"/>
                </a:lnTo>
                <a:lnTo>
                  <a:pt x="6729565" y="5817386"/>
                </a:lnTo>
                <a:lnTo>
                  <a:pt x="0" y="58173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1800" b="-3180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1444" y="764966"/>
            <a:ext cx="17608557" cy="384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62"/>
              </a:lnSpc>
            </a:pPr>
            <a:r>
              <a:rPr lang="en-US" sz="10957" spc="-21">
                <a:solidFill>
                  <a:srgbClr val="000000"/>
                </a:solidFill>
                <a:latin typeface="Quicksand"/>
              </a:rPr>
              <a:t> Ending poverty in all its forms everywhere by 2030.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540432" y="678132"/>
          <a:ext cx="17138052" cy="6985831"/>
        </p:xfrm>
        <a:graphic>
          <a:graphicData uri="http://schemas.openxmlformats.org/drawingml/2006/table">
            <a:tbl>
              <a:tblPr/>
              <a:tblGrid>
                <a:gridCol w="7288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9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1327">
                <a:tc>
                  <a:txBody>
                    <a:bodyPr/>
                    <a:lstStyle/>
                    <a:p>
                      <a:pPr algn="l">
                        <a:lnSpc>
                          <a:spcPts val="6865"/>
                        </a:lnSpc>
                        <a:defRPr/>
                      </a:pPr>
                      <a:r>
                        <a:rPr lang="en-US" sz="4903">
                          <a:solidFill>
                            <a:srgbClr val="000000"/>
                          </a:solidFill>
                          <a:latin typeface="Open Sans Light Bold"/>
                        </a:rPr>
                        <a:t>Lesson Objective 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865"/>
                        </a:lnSpc>
                        <a:defRPr/>
                      </a:pPr>
                      <a:r>
                        <a:rPr lang="en-US" sz="4903">
                          <a:solidFill>
                            <a:srgbClr val="000000"/>
                          </a:solidFill>
                          <a:latin typeface="Open Sans Light Bold"/>
                        </a:rPr>
                        <a:t>Skills Objective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4504">
                <a:tc>
                  <a:txBody>
                    <a:bodyPr/>
                    <a:lstStyle/>
                    <a:p>
                      <a:pPr marL="799691" lvl="1" indent="-399845" algn="l">
                        <a:lnSpc>
                          <a:spcPts val="518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703">
                          <a:solidFill>
                            <a:srgbClr val="000000"/>
                          </a:solidFill>
                          <a:latin typeface="Open Sans Light"/>
                        </a:rPr>
                        <a:t>To understand the process of debating. </a:t>
                      </a:r>
                      <a:endParaRPr lang="en-US" sz="1100"/>
                    </a:p>
                    <a:p>
                      <a:pPr>
                        <a:lnSpc>
                          <a:spcPts val="5185"/>
                        </a:lnSpc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99691" lvl="1" indent="-399845" algn="just">
                        <a:lnSpc>
                          <a:spcPts val="518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703">
                          <a:solidFill>
                            <a:srgbClr val="000000"/>
                          </a:solidFill>
                          <a:latin typeface="Open Sans Light"/>
                        </a:rPr>
                        <a:t>I can prepare and participate in a debate.</a:t>
                      </a:r>
                      <a:endParaRPr lang="en-US" sz="1100"/>
                    </a:p>
                    <a:p>
                      <a:pPr marL="799691" lvl="1" indent="-399845" algn="just">
                        <a:lnSpc>
                          <a:spcPts val="5185"/>
                        </a:lnSpc>
                        <a:buFont typeface="Arial"/>
                        <a:buChar char="•"/>
                      </a:pPr>
                      <a:r>
                        <a:rPr lang="en-US" sz="3703">
                          <a:solidFill>
                            <a:srgbClr val="000000"/>
                          </a:solidFill>
                          <a:latin typeface="Open Sans Light"/>
                        </a:rPr>
                        <a:t>I can think creatively about solutions, identify multiple options, assess and learn from potential options, create better solutions and decide on a final answer.</a:t>
                      </a:r>
                    </a:p>
                    <a:p>
                      <a:pPr marL="799691" lvl="1" indent="-399845" algn="just">
                        <a:lnSpc>
                          <a:spcPts val="5185"/>
                        </a:lnSpc>
                        <a:buFont typeface="Arial"/>
                        <a:buChar char="•"/>
                      </a:pPr>
                      <a:r>
                        <a:rPr lang="en-US" sz="3703">
                          <a:solidFill>
                            <a:srgbClr val="000000"/>
                          </a:solidFill>
                          <a:latin typeface="Open Sans Light"/>
                        </a:rPr>
                        <a:t>I  can present their ideas with great impact and clarity.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540432" y="7821044"/>
          <a:ext cx="17138052" cy="1437256"/>
        </p:xfrm>
        <a:graphic>
          <a:graphicData uri="http://schemas.openxmlformats.org/drawingml/2006/table">
            <a:tbl>
              <a:tblPr/>
              <a:tblGrid>
                <a:gridCol w="634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6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7256"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Curriculum: </a:t>
                      </a:r>
                      <a:r>
                        <a:rPr lang="en-US" sz="3299">
                          <a:solidFill>
                            <a:srgbClr val="000000"/>
                          </a:solidFill>
                          <a:latin typeface="Open Sans Light"/>
                        </a:rPr>
                        <a:t>English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678788" y="7874077"/>
            <a:ext cx="5872835" cy="1331189"/>
            <a:chOff x="0" y="0"/>
            <a:chExt cx="7830447" cy="1774919"/>
          </a:xfrm>
        </p:grpSpPr>
        <p:sp>
          <p:nvSpPr>
            <p:cNvPr id="9" name="Freeform 9"/>
            <p:cNvSpPr/>
            <p:nvPr/>
          </p:nvSpPr>
          <p:spPr>
            <a:xfrm>
              <a:off x="4457580" y="130130"/>
              <a:ext cx="1552012" cy="1602674"/>
            </a:xfrm>
            <a:custGeom>
              <a:avLst/>
              <a:gdLst/>
              <a:ahLst/>
              <a:cxnLst/>
              <a:rect l="l" t="t" r="r" b="b"/>
              <a:pathLst>
                <a:path w="1552012" h="1602674">
                  <a:moveTo>
                    <a:pt x="0" y="0"/>
                  </a:moveTo>
                  <a:lnTo>
                    <a:pt x="1552012" y="0"/>
                  </a:lnTo>
                  <a:lnTo>
                    <a:pt x="1552012" y="1602673"/>
                  </a:lnTo>
                  <a:lnTo>
                    <a:pt x="0" y="1602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261" t="-31525" r="-4936" b="-26243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6276826" y="109072"/>
              <a:ext cx="1553621" cy="1644789"/>
            </a:xfrm>
            <a:custGeom>
              <a:avLst/>
              <a:gdLst/>
              <a:ahLst/>
              <a:cxnLst/>
              <a:rect l="l" t="t" r="r" b="b"/>
              <a:pathLst>
                <a:path w="1553621" h="1644789">
                  <a:moveTo>
                    <a:pt x="0" y="0"/>
                  </a:moveTo>
                  <a:lnTo>
                    <a:pt x="1553621" y="0"/>
                  </a:lnTo>
                  <a:lnTo>
                    <a:pt x="1553621" y="1644789"/>
                  </a:lnTo>
                  <a:lnTo>
                    <a:pt x="0" y="1644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252" t="-32929" r="-7194" b="-2529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30130"/>
              <a:ext cx="1738343" cy="1644789"/>
            </a:xfrm>
            <a:custGeom>
              <a:avLst/>
              <a:gdLst/>
              <a:ahLst/>
              <a:cxnLst/>
              <a:rect l="l" t="t" r="r" b="b"/>
              <a:pathLst>
                <a:path w="1738343" h="1644789">
                  <a:moveTo>
                    <a:pt x="0" y="0"/>
                  </a:moveTo>
                  <a:lnTo>
                    <a:pt x="1738343" y="0"/>
                  </a:lnTo>
                  <a:lnTo>
                    <a:pt x="1738343" y="1644789"/>
                  </a:lnTo>
                  <a:lnTo>
                    <a:pt x="0" y="1644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4414" b="-15056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94106" y="0"/>
              <a:ext cx="1870300" cy="1774919"/>
            </a:xfrm>
            <a:custGeom>
              <a:avLst/>
              <a:gdLst/>
              <a:ahLst/>
              <a:cxnLst/>
              <a:rect l="l" t="t" r="r" b="b"/>
              <a:pathLst>
                <a:path w="1870300" h="1774919">
                  <a:moveTo>
                    <a:pt x="0" y="0"/>
                  </a:moveTo>
                  <a:lnTo>
                    <a:pt x="1870300" y="0"/>
                  </a:lnTo>
                  <a:lnTo>
                    <a:pt x="1870300" y="1774919"/>
                  </a:lnTo>
                  <a:lnTo>
                    <a:pt x="0" y="1774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0034" b="-18991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71736" y="2999916"/>
            <a:ext cx="16944529" cy="203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00"/>
              </a:lnSpc>
              <a:spcBef>
                <a:spcPct val="0"/>
              </a:spcBef>
            </a:pPr>
            <a:r>
              <a:rPr lang="en-US" sz="11857" spc="-23">
                <a:solidFill>
                  <a:srgbClr val="000000"/>
                </a:solidFill>
                <a:latin typeface="Quicksand"/>
              </a:rPr>
              <a:t>Let's Play Simon Says –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5563" y="952500"/>
            <a:ext cx="17139744" cy="640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2"/>
              </a:lnSpc>
              <a:spcBef>
                <a:spcPct val="0"/>
              </a:spcBef>
            </a:pPr>
            <a:r>
              <a:rPr lang="en-US" sz="4058" spc="-8">
                <a:solidFill>
                  <a:srgbClr val="000000"/>
                </a:solidFill>
                <a:latin typeface="Quicksand Bold"/>
              </a:rPr>
              <a:t>Debate: </a:t>
            </a:r>
            <a:r>
              <a:rPr lang="en-US" sz="4058" spc="-8">
                <a:solidFill>
                  <a:srgbClr val="000000"/>
                </a:solidFill>
                <a:latin typeface="Quicksand"/>
              </a:rPr>
              <a:t>Richer countries should give more money to poorer countries to end poverty.</a:t>
            </a:r>
          </a:p>
          <a:p>
            <a:pPr algn="ctr">
              <a:lnSpc>
                <a:spcPts val="5682"/>
              </a:lnSpc>
              <a:spcBef>
                <a:spcPct val="0"/>
              </a:spcBef>
            </a:pPr>
            <a:endParaRPr lang="en-US" sz="4058" spc="-8">
              <a:solidFill>
                <a:srgbClr val="000000"/>
              </a:solidFill>
              <a:latin typeface="Quicksand"/>
            </a:endParaRPr>
          </a:p>
          <a:p>
            <a:pPr algn="ctr">
              <a:lnSpc>
                <a:spcPts val="5682"/>
              </a:lnSpc>
              <a:spcBef>
                <a:spcPct val="0"/>
              </a:spcBef>
            </a:pPr>
            <a:endParaRPr lang="en-US" sz="4058" spc="-8">
              <a:solidFill>
                <a:srgbClr val="000000"/>
              </a:solidFill>
              <a:latin typeface="Quicksand"/>
            </a:endParaRPr>
          </a:p>
          <a:p>
            <a:pPr algn="ctr">
              <a:lnSpc>
                <a:spcPts val="5682"/>
              </a:lnSpc>
              <a:spcBef>
                <a:spcPct val="0"/>
              </a:spcBef>
            </a:pPr>
            <a:r>
              <a:rPr lang="en-US" sz="4058" spc="-8">
                <a:solidFill>
                  <a:srgbClr val="000000"/>
                </a:solidFill>
                <a:latin typeface="Quicksand Bold"/>
              </a:rPr>
              <a:t>Debate:</a:t>
            </a:r>
            <a:r>
              <a:rPr lang="en-US" sz="4058" spc="-8">
                <a:solidFill>
                  <a:srgbClr val="000000"/>
                </a:solidFill>
                <a:latin typeface="Quicksand"/>
              </a:rPr>
              <a:t> Should the government be helping people living in poverty by giving them money and making people with more money pay more taxes. </a:t>
            </a:r>
          </a:p>
          <a:p>
            <a:pPr algn="ctr">
              <a:lnSpc>
                <a:spcPts val="5682"/>
              </a:lnSpc>
              <a:spcBef>
                <a:spcPct val="0"/>
              </a:spcBef>
            </a:pPr>
            <a:endParaRPr lang="en-US" sz="4058" spc="-8">
              <a:solidFill>
                <a:srgbClr val="000000"/>
              </a:solidFill>
              <a:latin typeface="Quicksand"/>
            </a:endParaRPr>
          </a:p>
          <a:p>
            <a:pPr algn="ctr">
              <a:lnSpc>
                <a:spcPts val="5682"/>
              </a:lnSpc>
              <a:spcBef>
                <a:spcPct val="0"/>
              </a:spcBef>
            </a:pPr>
            <a:r>
              <a:rPr lang="en-US" sz="4058" spc="-8">
                <a:solidFill>
                  <a:srgbClr val="000000"/>
                </a:solidFill>
                <a:latin typeface="Quicksand Bold"/>
              </a:rPr>
              <a:t>Debate:</a:t>
            </a:r>
            <a:r>
              <a:rPr lang="en-US" sz="4058" spc="-8">
                <a:solidFill>
                  <a:srgbClr val="000000"/>
                </a:solidFill>
                <a:latin typeface="Quicksand"/>
              </a:rPr>
              <a:t> Why does poverty still exist?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518928" y="4440115"/>
            <a:ext cx="5250144" cy="41148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4" y="0"/>
                </a:lnTo>
                <a:lnTo>
                  <a:pt x="52501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6598" y="933450"/>
            <a:ext cx="17003112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Let's debate: What are the possible solutions for ending poverty?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028700" y="3096688"/>
          <a:ext cx="16230600" cy="2729297"/>
        </p:xfrm>
        <a:graphic>
          <a:graphicData uri="http://schemas.openxmlformats.org/drawingml/2006/table">
            <a:tbl>
              <a:tblPr/>
              <a:tblGrid>
                <a:gridCol w="1623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5115">
                <a:tc>
                  <a:txBody>
                    <a:bodyPr/>
                    <a:lstStyle/>
                    <a:p>
                      <a:pPr algn="ctr">
                        <a:lnSpc>
                          <a:spcPts val="14838"/>
                        </a:lnSpc>
                        <a:defRPr/>
                      </a:pPr>
                      <a:r>
                        <a:rPr lang="en-US" sz="10599">
                          <a:solidFill>
                            <a:srgbClr val="000000"/>
                          </a:solidFill>
                          <a:latin typeface="Open Sans Light Bold"/>
                        </a:rPr>
                        <a:t>Lesson 4</a:t>
                      </a:r>
                      <a:endParaRPr lang="en-US" sz="1100"/>
                    </a:p>
                  </a:txBody>
                  <a:tcPr marL="290364" marR="290364" marT="290364" marB="290364">
                    <a:lnL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23236" y="4139551"/>
            <a:ext cx="6423556" cy="5980398"/>
          </a:xfrm>
          <a:custGeom>
            <a:avLst/>
            <a:gdLst/>
            <a:ahLst/>
            <a:cxnLst/>
            <a:rect l="l" t="t" r="r" b="b"/>
            <a:pathLst>
              <a:path w="6423556" h="5980398">
                <a:moveTo>
                  <a:pt x="0" y="0"/>
                </a:moveTo>
                <a:lnTo>
                  <a:pt x="6423555" y="0"/>
                </a:lnTo>
                <a:lnTo>
                  <a:pt x="6423555" y="5980398"/>
                </a:lnTo>
                <a:lnTo>
                  <a:pt x="0" y="59803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7264" b="-246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1444" y="764966"/>
            <a:ext cx="17608557" cy="381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2"/>
              </a:lnSpc>
            </a:pPr>
            <a:r>
              <a:rPr lang="en-US" sz="10857" spc="-21">
                <a:solidFill>
                  <a:srgbClr val="000000"/>
                </a:solidFill>
                <a:latin typeface="Quicksand"/>
              </a:rPr>
              <a:t> Ending poverty in all its forms everywhere by 2030.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99873" y="1151631"/>
          <a:ext cx="17363712" cy="5205797"/>
        </p:xfrm>
        <a:graphic>
          <a:graphicData uri="http://schemas.openxmlformats.org/drawingml/2006/table">
            <a:tbl>
              <a:tblPr/>
              <a:tblGrid>
                <a:gridCol w="742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2937">
                <a:tc>
                  <a:txBody>
                    <a:bodyPr/>
                    <a:lstStyle/>
                    <a:p>
                      <a:pPr algn="l">
                        <a:lnSpc>
                          <a:spcPts val="7782"/>
                        </a:lnSpc>
                        <a:defRPr/>
                      </a:pPr>
                      <a:r>
                        <a:rPr lang="en-US" sz="5558">
                          <a:solidFill>
                            <a:srgbClr val="000000"/>
                          </a:solidFill>
                          <a:latin typeface="Open Sans Light Bold"/>
                        </a:rPr>
                        <a:t>Lesson Objective </a:t>
                      </a:r>
                      <a:endParaRPr lang="en-US" sz="1100"/>
                    </a:p>
                  </a:txBody>
                  <a:tcPr marL="290364" marR="290364" marT="290364" marB="290364">
                    <a:lnL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782"/>
                        </a:lnSpc>
                        <a:defRPr/>
                      </a:pPr>
                      <a:r>
                        <a:rPr lang="en-US" sz="5558">
                          <a:solidFill>
                            <a:srgbClr val="000000"/>
                          </a:solidFill>
                          <a:latin typeface="Open Sans Light Bold"/>
                        </a:rPr>
                        <a:t>Skills Objective</a:t>
                      </a:r>
                      <a:endParaRPr lang="en-US" sz="1100"/>
                    </a:p>
                  </a:txBody>
                  <a:tcPr marL="290364" marR="290364" marT="290364" marB="290364">
                    <a:lnL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860">
                <a:tc>
                  <a:txBody>
                    <a:bodyPr/>
                    <a:lstStyle/>
                    <a:p>
                      <a:pPr algn="l">
                        <a:lnSpc>
                          <a:spcPts val="5542"/>
                        </a:lnSpc>
                        <a:defRPr/>
                      </a:pPr>
                      <a:r>
                        <a:rPr lang="en-US" sz="3958">
                          <a:solidFill>
                            <a:srgbClr val="000000"/>
                          </a:solidFill>
                          <a:latin typeface="Open Sans Light"/>
                        </a:rPr>
                        <a:t>I can participate in a debate </a:t>
                      </a:r>
                      <a:endParaRPr lang="en-US" sz="1100"/>
                    </a:p>
                  </a:txBody>
                  <a:tcPr marL="290364" marR="290364" marT="290364" marB="290364">
                    <a:lnL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4685" lvl="1" indent="-427343" algn="just">
                        <a:lnSpc>
                          <a:spcPts val="5542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958">
                          <a:solidFill>
                            <a:srgbClr val="000000"/>
                          </a:solidFill>
                          <a:latin typeface="Open Sans Light"/>
                        </a:rPr>
                        <a:t>I can prepare and participate in a debate.</a:t>
                      </a:r>
                      <a:endParaRPr lang="en-US" sz="1100"/>
                    </a:p>
                    <a:p>
                      <a:pPr marL="854685" lvl="1" indent="-427343" algn="just">
                        <a:lnSpc>
                          <a:spcPts val="5542"/>
                        </a:lnSpc>
                        <a:buFont typeface="Arial"/>
                        <a:buChar char="•"/>
                      </a:pPr>
                      <a:r>
                        <a:rPr lang="en-US" sz="3958">
                          <a:solidFill>
                            <a:srgbClr val="000000"/>
                          </a:solidFill>
                          <a:latin typeface="Open Sans Light"/>
                        </a:rPr>
                        <a:t>I  can present their ideas with great impact and clarity.</a:t>
                      </a:r>
                    </a:p>
                  </a:txBody>
                  <a:tcPr marL="290364" marR="290364" marT="290364" marB="290364">
                    <a:lnL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375060" y="6548818"/>
          <a:ext cx="17388526" cy="2301255"/>
        </p:xfrm>
        <a:graphic>
          <a:graphicData uri="http://schemas.openxmlformats.org/drawingml/2006/table">
            <a:tbl>
              <a:tblPr/>
              <a:tblGrid>
                <a:gridCol w="745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8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1255">
                <a:tc>
                  <a:txBody>
                    <a:bodyPr/>
                    <a:lstStyle/>
                    <a:p>
                      <a:pPr algn="l">
                        <a:lnSpc>
                          <a:spcPts val="5387"/>
                        </a:lnSpc>
                        <a:defRPr/>
                      </a:pPr>
                      <a:endParaRPr lang="en-US" sz="1100"/>
                    </a:p>
                  </a:txBody>
                  <a:tcPr marL="290364" marR="290364" marT="290364" marB="290364" anchor="ctr">
                    <a:lnL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87"/>
                        </a:lnSpc>
                        <a:defRPr/>
                      </a:pPr>
                      <a:r>
                        <a:rPr lang="en-US" sz="3848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Curriculum: </a:t>
                      </a:r>
                      <a:r>
                        <a:rPr lang="en-US" sz="3848">
                          <a:solidFill>
                            <a:srgbClr val="000000"/>
                          </a:solidFill>
                          <a:latin typeface="Open Sans Light"/>
                        </a:rPr>
                        <a:t>English</a:t>
                      </a:r>
                      <a:endParaRPr lang="en-US" sz="1100"/>
                    </a:p>
                  </a:txBody>
                  <a:tcPr marL="290364" marR="290364" marT="290364" marB="290364" anchor="ctr">
                    <a:lnL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1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399873" y="6726125"/>
            <a:ext cx="7363475" cy="1946640"/>
            <a:chOff x="0" y="0"/>
            <a:chExt cx="9817967" cy="2595520"/>
          </a:xfrm>
        </p:grpSpPr>
        <p:sp>
          <p:nvSpPr>
            <p:cNvPr id="9" name="Freeform 9"/>
            <p:cNvSpPr/>
            <p:nvPr/>
          </p:nvSpPr>
          <p:spPr>
            <a:xfrm>
              <a:off x="0" y="238264"/>
              <a:ext cx="2074307" cy="2238123"/>
            </a:xfrm>
            <a:custGeom>
              <a:avLst/>
              <a:gdLst/>
              <a:ahLst/>
              <a:cxnLst/>
              <a:rect l="l" t="t" r="r" b="b"/>
              <a:pathLst>
                <a:path w="2074307" h="2238123">
                  <a:moveTo>
                    <a:pt x="0" y="0"/>
                  </a:moveTo>
                  <a:lnTo>
                    <a:pt x="2074307" y="0"/>
                  </a:lnTo>
                  <a:lnTo>
                    <a:pt x="2074307" y="2238124"/>
                  </a:lnTo>
                  <a:lnTo>
                    <a:pt x="0" y="2238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914" t="-28898" r="-6152" b="-2454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351731" y="238264"/>
              <a:ext cx="2074358" cy="2238123"/>
            </a:xfrm>
            <a:custGeom>
              <a:avLst/>
              <a:gdLst/>
              <a:ahLst/>
              <a:cxnLst/>
              <a:rect l="l" t="t" r="r" b="b"/>
              <a:pathLst>
                <a:path w="2074358" h="2238123">
                  <a:moveTo>
                    <a:pt x="0" y="0"/>
                  </a:moveTo>
                  <a:lnTo>
                    <a:pt x="2074358" y="0"/>
                  </a:lnTo>
                  <a:lnTo>
                    <a:pt x="2074358" y="2238124"/>
                  </a:lnTo>
                  <a:lnTo>
                    <a:pt x="0" y="2238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567" t="-27520" r="-3220" b="-22940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706813" y="0"/>
              <a:ext cx="2104936" cy="2476388"/>
            </a:xfrm>
            <a:custGeom>
              <a:avLst/>
              <a:gdLst/>
              <a:ahLst/>
              <a:cxnLst/>
              <a:rect l="l" t="t" r="r" b="b"/>
              <a:pathLst>
                <a:path w="2104936" h="2476388">
                  <a:moveTo>
                    <a:pt x="0" y="0"/>
                  </a:moveTo>
                  <a:lnTo>
                    <a:pt x="2104937" y="0"/>
                  </a:lnTo>
                  <a:lnTo>
                    <a:pt x="2104937" y="2476388"/>
                  </a:lnTo>
                  <a:lnTo>
                    <a:pt x="0" y="2476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9638" t="-27156" r="-7496" b="-13654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7092474" y="55979"/>
              <a:ext cx="2725493" cy="2539541"/>
            </a:xfrm>
            <a:custGeom>
              <a:avLst/>
              <a:gdLst/>
              <a:ahLst/>
              <a:cxnLst/>
              <a:rect l="l" t="t" r="r" b="b"/>
              <a:pathLst>
                <a:path w="2725493" h="2539541">
                  <a:moveTo>
                    <a:pt x="0" y="0"/>
                  </a:moveTo>
                  <a:lnTo>
                    <a:pt x="2725493" y="0"/>
                  </a:lnTo>
                  <a:lnTo>
                    <a:pt x="2725493" y="2539541"/>
                  </a:lnTo>
                  <a:lnTo>
                    <a:pt x="0" y="2539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4042" b="-17738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0FBCD8-7B11-4B42-84E6-726EDEA24858}"/>
</file>

<file path=customXml/itemProps2.xml><?xml version="1.0" encoding="utf-8"?>
<ds:datastoreItem xmlns:ds="http://schemas.openxmlformats.org/officeDocument/2006/customXml" ds:itemID="{76CFE4E5-F638-40B1-A07D-628B4F2238C0}"/>
</file>

<file path=customXml/itemProps3.xml><?xml version="1.0" encoding="utf-8"?>
<ds:datastoreItem xmlns:ds="http://schemas.openxmlformats.org/officeDocument/2006/customXml" ds:itemID="{41F6C739-8F59-49E2-9010-9D1C9623D39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1668</Words>
  <Application>Microsoft Macintosh PowerPoint</Application>
  <PresentationFormat>Custom</PresentationFormat>
  <Paragraphs>179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Quicksand</vt:lpstr>
      <vt:lpstr>Arial</vt:lpstr>
      <vt:lpstr>Quicksand Bold</vt:lpstr>
      <vt:lpstr>Open Sans Bold</vt:lpstr>
      <vt:lpstr>Open Sans Light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L3&amp;4 KS3&amp;4 Poverty</dc:title>
  <cp:lastModifiedBy>Samia Akram</cp:lastModifiedBy>
  <cp:revision>1</cp:revision>
  <dcterms:created xsi:type="dcterms:W3CDTF">2006-08-16T00:00:00Z</dcterms:created>
  <dcterms:modified xsi:type="dcterms:W3CDTF">2023-09-19T11:03:28Z</dcterms:modified>
  <dc:identifier>DAE8L20g50g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8374700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