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hewy" panose="02000000000000000000" pitchFamily="2" charset="0"/>
      <p:regular r:id="rId17"/>
    </p:embeddedFont>
    <p:embeddedFont>
      <p:font typeface="Open Sans 1 Bold" panose="020B0806030504020204" pitchFamily="34" charset="0"/>
      <p:regular r:id="rId18"/>
      <p:bold r:id="rId19"/>
    </p:embeddedFont>
    <p:embeddedFont>
      <p:font typeface="Open Sans 2" panose="020B0606030504020204" pitchFamily="34" charset="0"/>
      <p:regular r:id="rId20"/>
    </p:embeddedFont>
    <p:embeddedFont>
      <p:font typeface="Open Sans 2 Bold" panose="020B0806030504020204" pitchFamily="34" charset="0"/>
      <p:regular r:id="rId21"/>
      <p:bold r:id="rId22"/>
    </p:embeddedFont>
    <p:embeddedFont>
      <p:font typeface="Open Sans 2 Light" panose="020B0306030504020204" pitchFamily="34" charset="0"/>
      <p:regular r:id="rId23"/>
    </p:embeddedFont>
    <p:embeddedFont>
      <p:font typeface="Open Sans Light" panose="020B0306030504020204" pitchFamily="34" charset="0"/>
      <p:regular r:id="rId24"/>
      <p:italic r:id="rId25"/>
    </p:embeddedFont>
    <p:embeddedFont>
      <p:font typeface="Open Sans Light Bold" panose="020B080603050402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short video to explain mental illness and stop the stigma surrounding mental illnesses early.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watch?v=jf13seh1_2Y"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watch?v=dISmdb5zfiQ"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659509"/>
            <a:ext cx="10087602" cy="8563047"/>
          </a:xfrm>
          <a:prstGeom prst="rect">
            <a:avLst/>
          </a:prstGeom>
        </p:spPr>
        <p:txBody>
          <a:bodyPr lIns="0" tIns="0" rIns="0" bIns="0" rtlCol="0" anchor="t">
            <a:spAutoFit/>
          </a:bodyPr>
          <a:lstStyle/>
          <a:p>
            <a:pPr algn="l">
              <a:lnSpc>
                <a:spcPts val="22759"/>
              </a:lnSpc>
            </a:pPr>
            <a:r>
              <a:rPr lang="en-US" sz="16256">
                <a:solidFill>
                  <a:srgbClr val="000000"/>
                </a:solidFill>
                <a:latin typeface="Open Sans 1 Bold"/>
              </a:rPr>
              <a:t>Learning New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28700" y="497413"/>
            <a:ext cx="2276039" cy="1510721"/>
          </a:xfrm>
          <a:custGeom>
            <a:avLst/>
            <a:gdLst/>
            <a:ahLst/>
            <a:cxnLst/>
            <a:rect l="l" t="t" r="r" b="b"/>
            <a:pathLst>
              <a:path w="2276039" h="1510721">
                <a:moveTo>
                  <a:pt x="0" y="0"/>
                </a:moveTo>
                <a:lnTo>
                  <a:pt x="2276039" y="0"/>
                </a:lnTo>
                <a:lnTo>
                  <a:pt x="2276039" y="1510722"/>
                </a:lnTo>
                <a:lnTo>
                  <a:pt x="0" y="1510722"/>
                </a:lnTo>
                <a:lnTo>
                  <a:pt x="0" y="0"/>
                </a:lnTo>
                <a:close/>
              </a:path>
            </a:pathLst>
          </a:custGeom>
          <a:blipFill>
            <a:blip r:embed="rId3"/>
            <a:stretch>
              <a:fillRect/>
            </a:stretch>
          </a:blipFill>
        </p:spPr>
      </p:sp>
      <p:sp>
        <p:nvSpPr>
          <p:cNvPr id="7" name="TextBox 7"/>
          <p:cNvSpPr txBox="1"/>
          <p:nvPr/>
        </p:nvSpPr>
        <p:spPr>
          <a:xfrm>
            <a:off x="1028700" y="1931935"/>
            <a:ext cx="16230600" cy="5256362"/>
          </a:xfrm>
          <a:prstGeom prst="rect">
            <a:avLst/>
          </a:prstGeom>
        </p:spPr>
        <p:txBody>
          <a:bodyPr lIns="0" tIns="0" rIns="0" bIns="0" rtlCol="0" anchor="t">
            <a:spAutoFit/>
          </a:bodyPr>
          <a:lstStyle/>
          <a:p>
            <a:pPr algn="just">
              <a:lnSpc>
                <a:spcPts val="5364"/>
              </a:lnSpc>
              <a:spcBef>
                <a:spcPct val="0"/>
              </a:spcBef>
            </a:pPr>
            <a:r>
              <a:rPr lang="en-US" sz="3831">
                <a:solidFill>
                  <a:srgbClr val="000000"/>
                </a:solidFill>
                <a:latin typeface="Open Sans Light Bold"/>
              </a:rPr>
              <a:t>Childline.org.uk </a:t>
            </a:r>
            <a:r>
              <a:rPr lang="en-US" sz="3831">
                <a:solidFill>
                  <a:srgbClr val="000000"/>
                </a:solidFill>
                <a:latin typeface="Open Sans Light"/>
              </a:rPr>
              <a:t>- 0800 1111 (free 24hr) confidential listening</a:t>
            </a:r>
          </a:p>
          <a:p>
            <a:pPr algn="just">
              <a:lnSpc>
                <a:spcPts val="5364"/>
              </a:lnSpc>
              <a:spcBef>
                <a:spcPct val="0"/>
              </a:spcBef>
            </a:pPr>
            <a:r>
              <a:rPr lang="en-US" sz="3831">
                <a:solidFill>
                  <a:srgbClr val="000000"/>
                </a:solidFill>
                <a:latin typeface="Open Sans Light Bold"/>
              </a:rPr>
              <a:t>Samaritans.org</a:t>
            </a:r>
            <a:r>
              <a:rPr lang="en-US" sz="3831">
                <a:solidFill>
                  <a:srgbClr val="000000"/>
                </a:solidFill>
                <a:latin typeface="Open Sans Light"/>
              </a:rPr>
              <a:t> - 116 123 (free 24 hr) confidential listening</a:t>
            </a:r>
          </a:p>
          <a:p>
            <a:pPr>
              <a:lnSpc>
                <a:spcPts val="5364"/>
              </a:lnSpc>
              <a:spcBef>
                <a:spcPct val="0"/>
              </a:spcBef>
            </a:pPr>
            <a:r>
              <a:rPr lang="en-US" sz="3831">
                <a:solidFill>
                  <a:srgbClr val="000000"/>
                </a:solidFill>
                <a:latin typeface="Open Sans Light Bold"/>
              </a:rPr>
              <a:t>Studentsagainstdepression.org - Resources to move away from depression</a:t>
            </a:r>
          </a:p>
          <a:p>
            <a:pPr algn="just">
              <a:lnSpc>
                <a:spcPts val="5364"/>
              </a:lnSpc>
              <a:spcBef>
                <a:spcPct val="0"/>
              </a:spcBef>
            </a:pPr>
            <a:r>
              <a:rPr lang="en-US" sz="3831">
                <a:solidFill>
                  <a:srgbClr val="000000"/>
                </a:solidFill>
                <a:latin typeface="Open Sans Light Bold"/>
              </a:rPr>
              <a:t>Youngminds.org.uk - Mental health info and guidance</a:t>
            </a:r>
          </a:p>
          <a:p>
            <a:pPr algn="just">
              <a:lnSpc>
                <a:spcPts val="5364"/>
              </a:lnSpc>
              <a:spcBef>
                <a:spcPct val="0"/>
              </a:spcBef>
            </a:pPr>
            <a:r>
              <a:rPr lang="en-US" sz="3831">
                <a:solidFill>
                  <a:srgbClr val="000000"/>
                </a:solidFill>
                <a:latin typeface="Open Sans Light Bold"/>
              </a:rPr>
              <a:t>Youthaccess.org.uk </a:t>
            </a:r>
            <a:r>
              <a:rPr lang="en-US" sz="3831">
                <a:solidFill>
                  <a:srgbClr val="000000"/>
                </a:solidFill>
                <a:latin typeface="Open Sans Light"/>
              </a:rPr>
              <a:t>- Young people’s info, advice and counselling</a:t>
            </a:r>
          </a:p>
          <a:p>
            <a:pPr algn="just">
              <a:lnSpc>
                <a:spcPts val="5364"/>
              </a:lnSpc>
              <a:spcBef>
                <a:spcPct val="0"/>
              </a:spcBef>
            </a:pPr>
            <a:r>
              <a:rPr lang="en-US" sz="3831">
                <a:solidFill>
                  <a:srgbClr val="000000"/>
                </a:solidFill>
                <a:latin typeface="Open Sans Light Bold"/>
              </a:rPr>
              <a:t>Themix.org.uk</a:t>
            </a:r>
            <a:r>
              <a:rPr lang="en-US" sz="3831">
                <a:solidFill>
                  <a:srgbClr val="000000"/>
                </a:solidFill>
                <a:latin typeface="Open Sans Light"/>
              </a:rPr>
              <a:t> - Essential support for under 25s</a:t>
            </a:r>
          </a:p>
          <a:p>
            <a:pPr algn="ctr">
              <a:lnSpc>
                <a:spcPts val="4244"/>
              </a:lnSpc>
              <a:spcBef>
                <a:spcPct val="0"/>
              </a:spcBef>
            </a:pPr>
            <a:endParaRPr lang="en-US" sz="3831">
              <a:solidFill>
                <a:srgbClr val="000000"/>
              </a:solidFill>
              <a:latin typeface="Open Sans Light"/>
            </a:endParaRPr>
          </a:p>
        </p:txBody>
      </p:sp>
      <p:sp>
        <p:nvSpPr>
          <p:cNvPr id="8" name="TextBox 8"/>
          <p:cNvSpPr txBox="1"/>
          <p:nvPr/>
        </p:nvSpPr>
        <p:spPr>
          <a:xfrm>
            <a:off x="1028700" y="7278898"/>
            <a:ext cx="16230600" cy="149793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If you have </a:t>
            </a:r>
            <a:r>
              <a:rPr lang="en-US" sz="2892">
                <a:solidFill>
                  <a:srgbClr val="EB1D27"/>
                </a:solidFill>
                <a:latin typeface="Open Sans Light Bold"/>
              </a:rPr>
              <a:t>a mental health crisis and don't know whom to contact, call NHS 111.</a:t>
            </a:r>
            <a:r>
              <a:rPr lang="en-US" sz="2892">
                <a:solidFill>
                  <a:srgbClr val="000000"/>
                </a:solidFill>
                <a:latin typeface="Open Sans Light Bold"/>
              </a:rPr>
              <a:t> Call 111, free from any phone, 24 hours a day, seven days a week, and speak to a highly trained adviser supported by healthcare professionals.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919019" y="7567487"/>
          <a:ext cx="16100283" cy="1981200"/>
        </p:xfrm>
        <a:graphic>
          <a:graphicData uri="http://schemas.openxmlformats.org/drawingml/2006/table">
            <a:tbl>
              <a:tblPr/>
              <a:tblGrid>
                <a:gridCol w="7004564">
                  <a:extLst>
                    <a:ext uri="{9D8B030D-6E8A-4147-A177-3AD203B41FA5}">
                      <a16:colId xmlns:a16="http://schemas.microsoft.com/office/drawing/2014/main" val="20000"/>
                    </a:ext>
                  </a:extLst>
                </a:gridCol>
                <a:gridCol w="9095719">
                  <a:extLst>
                    <a:ext uri="{9D8B030D-6E8A-4147-A177-3AD203B41FA5}">
                      <a16:colId xmlns:a16="http://schemas.microsoft.com/office/drawing/2014/main" val="20001"/>
                    </a:ext>
                  </a:extLst>
                </a:gridCol>
              </a:tblGrid>
              <a:tr h="1981200">
                <a:tc>
                  <a:txBody>
                    <a:bodyPr/>
                    <a:lstStyle/>
                    <a:p>
                      <a:pPr algn="l">
                        <a:lnSpc>
                          <a:spcPts val="32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6439"/>
                        </a:lnSpc>
                        <a:defRPr/>
                      </a:pPr>
                      <a:r>
                        <a:rPr lang="en-US" sz="4599">
                          <a:solidFill>
                            <a:srgbClr val="000000"/>
                          </a:solidFill>
                          <a:latin typeface="Open Sans Light Bold"/>
                        </a:rPr>
                        <a:t>Curriculum Link: </a:t>
                      </a:r>
                      <a:r>
                        <a:rPr lang="en-US" sz="4599">
                          <a:solidFill>
                            <a:srgbClr val="000000"/>
                          </a:solidFill>
                          <a:latin typeface="Open Sans Light"/>
                        </a:rPr>
                        <a:t>PSHE, Citizenship</a:t>
                      </a: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919019" y="876998"/>
          <a:ext cx="16100283" cy="6554998"/>
        </p:xfrm>
        <a:graphic>
          <a:graphicData uri="http://schemas.openxmlformats.org/drawingml/2006/table">
            <a:tbl>
              <a:tblPr/>
              <a:tblGrid>
                <a:gridCol w="16100283">
                  <a:extLst>
                    <a:ext uri="{9D8B030D-6E8A-4147-A177-3AD203B41FA5}">
                      <a16:colId xmlns:a16="http://schemas.microsoft.com/office/drawing/2014/main" val="20000"/>
                    </a:ext>
                  </a:extLst>
                </a:gridCol>
              </a:tblGrid>
              <a:tr h="1772581">
                <a:tc>
                  <a:txBody>
                    <a:bodyPr/>
                    <a:lstStyle/>
                    <a:p>
                      <a:pPr algn="l">
                        <a:lnSpc>
                          <a:spcPts val="7845"/>
                        </a:lnSpc>
                        <a:defRPr/>
                      </a:pPr>
                      <a:r>
                        <a:rPr lang="en-US" sz="5603">
                          <a:solidFill>
                            <a:srgbClr val="000000"/>
                          </a:solidFill>
                          <a:latin typeface="Open Sans 2 Bold"/>
                        </a:rPr>
                        <a:t>Lesson Objectives</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82417">
                <a:tc>
                  <a:txBody>
                    <a:bodyPr/>
                    <a:lstStyle/>
                    <a:p>
                      <a:pPr marL="1209891" lvl="1" indent="-604945" algn="l">
                        <a:lnSpc>
                          <a:spcPts val="7845"/>
                        </a:lnSpc>
                        <a:buFont typeface="Arial"/>
                        <a:buChar char="•"/>
                        <a:defRPr/>
                      </a:pPr>
                      <a:r>
                        <a:rPr lang="en-US" sz="5603">
                          <a:solidFill>
                            <a:srgbClr val="000000"/>
                          </a:solidFill>
                          <a:latin typeface="Open Sans 2 Light"/>
                        </a:rPr>
                        <a:t>To demonstrate an understanding of what can affect well-being and resilience (e.g. life changes, relationships, achievements and employment)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2701523" y="7724228"/>
            <a:ext cx="1616042" cy="1437056"/>
          </a:xfrm>
          <a:custGeom>
            <a:avLst/>
            <a:gdLst/>
            <a:ahLst/>
            <a:cxnLst/>
            <a:rect l="l" t="t" r="r" b="b"/>
            <a:pathLst>
              <a:path w="1616042" h="1437056">
                <a:moveTo>
                  <a:pt x="0" y="0"/>
                </a:moveTo>
                <a:lnTo>
                  <a:pt x="1616042" y="0"/>
                </a:lnTo>
                <a:lnTo>
                  <a:pt x="1616042" y="1437057"/>
                </a:lnTo>
                <a:lnTo>
                  <a:pt x="0" y="1437057"/>
                </a:lnTo>
                <a:lnTo>
                  <a:pt x="0" y="0"/>
                </a:lnTo>
                <a:close/>
              </a:path>
            </a:pathLst>
          </a:custGeom>
          <a:blipFill>
            <a:blip r:embed="rId3"/>
            <a:stretch>
              <a:fillRect t="-36192" b="-22847"/>
            </a:stretch>
          </a:blipFill>
        </p:spPr>
      </p:sp>
      <p:sp>
        <p:nvSpPr>
          <p:cNvPr id="9" name="Freeform 9"/>
          <p:cNvSpPr/>
          <p:nvPr/>
        </p:nvSpPr>
        <p:spPr>
          <a:xfrm>
            <a:off x="1028700" y="7729357"/>
            <a:ext cx="1672823" cy="1457277"/>
          </a:xfrm>
          <a:custGeom>
            <a:avLst/>
            <a:gdLst/>
            <a:ahLst/>
            <a:cxnLst/>
            <a:rect l="l" t="t" r="r" b="b"/>
            <a:pathLst>
              <a:path w="1672823" h="1457277">
                <a:moveTo>
                  <a:pt x="0" y="0"/>
                </a:moveTo>
                <a:lnTo>
                  <a:pt x="1672823" y="0"/>
                </a:lnTo>
                <a:lnTo>
                  <a:pt x="1672823" y="1457278"/>
                </a:lnTo>
                <a:lnTo>
                  <a:pt x="0" y="1457278"/>
                </a:lnTo>
                <a:lnTo>
                  <a:pt x="0" y="0"/>
                </a:lnTo>
                <a:close/>
              </a:path>
            </a:pathLst>
          </a:custGeom>
          <a:blipFill>
            <a:blip r:embed="rId4"/>
            <a:stretch>
              <a:fillRect t="-36175" b="-26169"/>
            </a:stretch>
          </a:blipFill>
        </p:spPr>
      </p:sp>
      <p:sp>
        <p:nvSpPr>
          <p:cNvPr id="10" name="Freeform 10"/>
          <p:cNvSpPr/>
          <p:nvPr/>
        </p:nvSpPr>
        <p:spPr>
          <a:xfrm>
            <a:off x="4208467" y="7724228"/>
            <a:ext cx="1702025" cy="1534072"/>
          </a:xfrm>
          <a:custGeom>
            <a:avLst/>
            <a:gdLst/>
            <a:ahLst/>
            <a:cxnLst/>
            <a:rect l="l" t="t" r="r" b="b"/>
            <a:pathLst>
              <a:path w="1702025" h="1534072">
                <a:moveTo>
                  <a:pt x="0" y="0"/>
                </a:moveTo>
                <a:lnTo>
                  <a:pt x="1702025" y="0"/>
                </a:lnTo>
                <a:lnTo>
                  <a:pt x="1702025" y="1534072"/>
                </a:lnTo>
                <a:lnTo>
                  <a:pt x="0" y="1534072"/>
                </a:lnTo>
                <a:lnTo>
                  <a:pt x="0" y="0"/>
                </a:lnTo>
                <a:close/>
              </a:path>
            </a:pathLst>
          </a:custGeom>
          <a:blipFill>
            <a:blip r:embed="rId5"/>
            <a:stretch>
              <a:fillRect t="-28640" b="-28268"/>
            </a:stretch>
          </a:blipFill>
        </p:spPr>
      </p:sp>
      <p:sp>
        <p:nvSpPr>
          <p:cNvPr id="11" name="Freeform 11"/>
          <p:cNvSpPr/>
          <p:nvPr/>
        </p:nvSpPr>
        <p:spPr>
          <a:xfrm>
            <a:off x="6045354" y="7729357"/>
            <a:ext cx="1604443" cy="1528943"/>
          </a:xfrm>
          <a:custGeom>
            <a:avLst/>
            <a:gdLst/>
            <a:ahLst/>
            <a:cxnLst/>
            <a:rect l="l" t="t" r="r" b="b"/>
            <a:pathLst>
              <a:path w="1604443" h="1528943">
                <a:moveTo>
                  <a:pt x="0" y="0"/>
                </a:moveTo>
                <a:lnTo>
                  <a:pt x="1604444" y="0"/>
                </a:lnTo>
                <a:lnTo>
                  <a:pt x="1604444" y="1528943"/>
                </a:lnTo>
                <a:lnTo>
                  <a:pt x="0" y="1528943"/>
                </a:lnTo>
                <a:lnTo>
                  <a:pt x="0" y="0"/>
                </a:lnTo>
                <a:close/>
              </a:path>
            </a:pathLst>
          </a:custGeom>
          <a:blipFill>
            <a:blip r:embed="rId6"/>
            <a:stretch>
              <a:fillRect t="-27089" b="-21320"/>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919019" y="7547574"/>
          <a:ext cx="15904349" cy="2066925"/>
        </p:xfrm>
        <a:graphic>
          <a:graphicData uri="http://schemas.openxmlformats.org/drawingml/2006/table">
            <a:tbl>
              <a:tblPr/>
              <a:tblGrid>
                <a:gridCol w="8395540">
                  <a:extLst>
                    <a:ext uri="{9D8B030D-6E8A-4147-A177-3AD203B41FA5}">
                      <a16:colId xmlns:a16="http://schemas.microsoft.com/office/drawing/2014/main" val="20000"/>
                    </a:ext>
                  </a:extLst>
                </a:gridCol>
                <a:gridCol w="7508809">
                  <a:extLst>
                    <a:ext uri="{9D8B030D-6E8A-4147-A177-3AD203B41FA5}">
                      <a16:colId xmlns:a16="http://schemas.microsoft.com/office/drawing/2014/main" val="20001"/>
                    </a:ext>
                  </a:extLst>
                </a:gridCol>
              </a:tblGrid>
              <a:tr h="2066925">
                <a:tc>
                  <a:txBody>
                    <a:bodyPr/>
                    <a:lstStyle/>
                    <a:p>
                      <a:pPr algn="l">
                        <a:lnSpc>
                          <a:spcPts val="32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6719"/>
                        </a:lnSpc>
                        <a:defRPr/>
                      </a:pPr>
                      <a:r>
                        <a:rPr lang="en-US" sz="4799">
                          <a:solidFill>
                            <a:srgbClr val="000000"/>
                          </a:solidFill>
                          <a:latin typeface="Open Sans Light Bold"/>
                        </a:rPr>
                        <a:t>Curriculum Link: </a:t>
                      </a:r>
                      <a:r>
                        <a:rPr lang="en-US" sz="4799">
                          <a:solidFill>
                            <a:srgbClr val="000000"/>
                          </a:solidFill>
                          <a:latin typeface="Open Sans Light"/>
                        </a:rPr>
                        <a:t>PSHE, Citizenship</a:t>
                      </a: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919019" y="699369"/>
          <a:ext cx="15904349" cy="5981700"/>
        </p:xfrm>
        <a:graphic>
          <a:graphicData uri="http://schemas.openxmlformats.org/drawingml/2006/table">
            <a:tbl>
              <a:tblPr/>
              <a:tblGrid>
                <a:gridCol w="15904349">
                  <a:extLst>
                    <a:ext uri="{9D8B030D-6E8A-4147-A177-3AD203B41FA5}">
                      <a16:colId xmlns:a16="http://schemas.microsoft.com/office/drawing/2014/main" val="20000"/>
                    </a:ext>
                  </a:extLst>
                </a:gridCol>
              </a:tblGrid>
              <a:tr h="1593212">
                <a:tc>
                  <a:txBody>
                    <a:bodyPr/>
                    <a:lstStyle/>
                    <a:p>
                      <a:pPr algn="l">
                        <a:lnSpc>
                          <a:spcPts val="9105"/>
                        </a:lnSpc>
                        <a:defRPr/>
                      </a:pPr>
                      <a:r>
                        <a:rPr lang="en-US" sz="6503">
                          <a:solidFill>
                            <a:srgbClr val="000000"/>
                          </a:solidFill>
                          <a:latin typeface="Open Sans 2 Bold"/>
                        </a:rPr>
                        <a:t>Skills Objectives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8488">
                <a:tc>
                  <a:txBody>
                    <a:bodyPr/>
                    <a:lstStyle/>
                    <a:p>
                      <a:pPr marL="972407" lvl="1" indent="-486203" algn="l">
                        <a:lnSpc>
                          <a:spcPts val="6305"/>
                        </a:lnSpc>
                        <a:buFont typeface="Arial"/>
                        <a:buChar char="•"/>
                        <a:defRPr/>
                      </a:pPr>
                      <a:r>
                        <a:rPr lang="en-US" sz="4503">
                          <a:solidFill>
                            <a:srgbClr val="000000"/>
                          </a:solidFill>
                          <a:latin typeface="Open Sans 2"/>
                        </a:rPr>
                        <a:t>I can apply the PEEL method using different mediums when communicating. </a:t>
                      </a:r>
                      <a:endParaRPr lang="en-US" sz="1100"/>
                    </a:p>
                    <a:p>
                      <a:pPr>
                        <a:lnSpc>
                          <a:spcPts val="6305"/>
                        </a:lnSpc>
                      </a:pPr>
                      <a:endParaRPr lang="en-US" sz="1100"/>
                    </a:p>
                    <a:p>
                      <a:pPr marL="972407" lvl="1" indent="-486203">
                        <a:lnSpc>
                          <a:spcPts val="6305"/>
                        </a:lnSpc>
                        <a:buFont typeface="Arial"/>
                        <a:buChar char="•"/>
                      </a:pPr>
                      <a:r>
                        <a:rPr lang="en-US" sz="4503">
                          <a:solidFill>
                            <a:srgbClr val="000000"/>
                          </a:solidFill>
                          <a:latin typeface="Open Sans 2"/>
                        </a:rPr>
                        <a:t>I can recognise the barriers to my learning and develop strategies to overcome these. </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2701523" y="7724228"/>
            <a:ext cx="1616042" cy="1437056"/>
          </a:xfrm>
          <a:custGeom>
            <a:avLst/>
            <a:gdLst/>
            <a:ahLst/>
            <a:cxnLst/>
            <a:rect l="l" t="t" r="r" b="b"/>
            <a:pathLst>
              <a:path w="1616042" h="1437056">
                <a:moveTo>
                  <a:pt x="0" y="0"/>
                </a:moveTo>
                <a:lnTo>
                  <a:pt x="1616042" y="0"/>
                </a:lnTo>
                <a:lnTo>
                  <a:pt x="1616042" y="1437057"/>
                </a:lnTo>
                <a:lnTo>
                  <a:pt x="0" y="1437057"/>
                </a:lnTo>
                <a:lnTo>
                  <a:pt x="0" y="0"/>
                </a:lnTo>
                <a:close/>
              </a:path>
            </a:pathLst>
          </a:custGeom>
          <a:blipFill>
            <a:blip r:embed="rId3"/>
            <a:stretch>
              <a:fillRect t="-36192" b="-22847"/>
            </a:stretch>
          </a:blipFill>
        </p:spPr>
      </p:sp>
      <p:sp>
        <p:nvSpPr>
          <p:cNvPr id="9" name="Freeform 9"/>
          <p:cNvSpPr/>
          <p:nvPr/>
        </p:nvSpPr>
        <p:spPr>
          <a:xfrm>
            <a:off x="1028700" y="7729357"/>
            <a:ext cx="1672823" cy="1457277"/>
          </a:xfrm>
          <a:custGeom>
            <a:avLst/>
            <a:gdLst/>
            <a:ahLst/>
            <a:cxnLst/>
            <a:rect l="l" t="t" r="r" b="b"/>
            <a:pathLst>
              <a:path w="1672823" h="1457277">
                <a:moveTo>
                  <a:pt x="0" y="0"/>
                </a:moveTo>
                <a:lnTo>
                  <a:pt x="1672823" y="0"/>
                </a:lnTo>
                <a:lnTo>
                  <a:pt x="1672823" y="1457278"/>
                </a:lnTo>
                <a:lnTo>
                  <a:pt x="0" y="1457278"/>
                </a:lnTo>
                <a:lnTo>
                  <a:pt x="0" y="0"/>
                </a:lnTo>
                <a:close/>
              </a:path>
            </a:pathLst>
          </a:custGeom>
          <a:blipFill>
            <a:blip r:embed="rId4"/>
            <a:stretch>
              <a:fillRect t="-36175" b="-26169"/>
            </a:stretch>
          </a:blipFill>
        </p:spPr>
      </p:sp>
      <p:sp>
        <p:nvSpPr>
          <p:cNvPr id="10" name="Freeform 10"/>
          <p:cNvSpPr/>
          <p:nvPr/>
        </p:nvSpPr>
        <p:spPr>
          <a:xfrm>
            <a:off x="4208467" y="7724228"/>
            <a:ext cx="1702025" cy="1534072"/>
          </a:xfrm>
          <a:custGeom>
            <a:avLst/>
            <a:gdLst/>
            <a:ahLst/>
            <a:cxnLst/>
            <a:rect l="l" t="t" r="r" b="b"/>
            <a:pathLst>
              <a:path w="1702025" h="1534072">
                <a:moveTo>
                  <a:pt x="0" y="0"/>
                </a:moveTo>
                <a:lnTo>
                  <a:pt x="1702025" y="0"/>
                </a:lnTo>
                <a:lnTo>
                  <a:pt x="1702025" y="1534072"/>
                </a:lnTo>
                <a:lnTo>
                  <a:pt x="0" y="1534072"/>
                </a:lnTo>
                <a:lnTo>
                  <a:pt x="0" y="0"/>
                </a:lnTo>
                <a:close/>
              </a:path>
            </a:pathLst>
          </a:custGeom>
          <a:blipFill>
            <a:blip r:embed="rId5"/>
            <a:stretch>
              <a:fillRect t="-28640" b="-28268"/>
            </a:stretch>
          </a:blipFill>
        </p:spPr>
      </p:sp>
      <p:sp>
        <p:nvSpPr>
          <p:cNvPr id="11" name="Freeform 11"/>
          <p:cNvSpPr/>
          <p:nvPr/>
        </p:nvSpPr>
        <p:spPr>
          <a:xfrm>
            <a:off x="6045354" y="7729357"/>
            <a:ext cx="1604443" cy="1528943"/>
          </a:xfrm>
          <a:custGeom>
            <a:avLst/>
            <a:gdLst/>
            <a:ahLst/>
            <a:cxnLst/>
            <a:rect l="l" t="t" r="r" b="b"/>
            <a:pathLst>
              <a:path w="1604443" h="1528943">
                <a:moveTo>
                  <a:pt x="0" y="0"/>
                </a:moveTo>
                <a:lnTo>
                  <a:pt x="1604444" y="0"/>
                </a:lnTo>
                <a:lnTo>
                  <a:pt x="1604444" y="1528943"/>
                </a:lnTo>
                <a:lnTo>
                  <a:pt x="0" y="1528943"/>
                </a:lnTo>
                <a:lnTo>
                  <a:pt x="0" y="0"/>
                </a:lnTo>
                <a:close/>
              </a:path>
            </a:pathLst>
          </a:custGeom>
          <a:blipFill>
            <a:blip r:embed="rId6"/>
            <a:stretch>
              <a:fillRect t="-27089" b="-21320"/>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666310" y="937299"/>
            <a:ext cx="12964090" cy="7292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83476" y="730698"/>
            <a:ext cx="17163918" cy="2002690"/>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a:rPr>
              <a:t>As you journey from childhood into your teen years and then into adulthood, your brain is changing in ways that might explain why the teen years can be a bit of a roller coaster. In this animation we take a look at what’s happening in teenagers’ heads and how researchers at the University of Oxford are trying to understand this important developmental period better.</a:t>
            </a:r>
          </a:p>
        </p:txBody>
      </p:sp>
      <p:pic>
        <p:nvPicPr>
          <p:cNvPr id="7" name="Picture 7"/>
          <p:cNvPicPr>
            <a:picLocks noChangeAspect="1"/>
          </p:cNvPicPr>
          <p:nvPr>
            <a:videoFile r:link="rId1"/>
          </p:nvPr>
        </p:nvPicPr>
        <p:blipFill>
          <a:blip r:embed="rId4"/>
          <a:stretch>
            <a:fillRect/>
          </a:stretch>
        </p:blipFill>
        <p:spPr>
          <a:xfrm>
            <a:off x="3579035" y="2976004"/>
            <a:ext cx="10972800" cy="61721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77426" y="1248351"/>
            <a:ext cx="16581874" cy="5951231"/>
          </a:xfrm>
          <a:prstGeom prst="rect">
            <a:avLst/>
          </a:prstGeom>
        </p:spPr>
        <p:txBody>
          <a:bodyPr lIns="0" tIns="0" rIns="0" bIns="0" rtlCol="0" anchor="t">
            <a:spAutoFit/>
          </a:bodyPr>
          <a:lstStyle/>
          <a:p>
            <a:pPr algn="just">
              <a:lnSpc>
                <a:spcPts val="4304"/>
              </a:lnSpc>
              <a:spcBef>
                <a:spcPct val="0"/>
              </a:spcBef>
            </a:pPr>
            <a:r>
              <a:rPr lang="en-US" sz="3074">
                <a:solidFill>
                  <a:srgbClr val="000000"/>
                </a:solidFill>
                <a:latin typeface="Open Sans Light"/>
              </a:rPr>
              <a:t>Pupils to reflect on their current achievements. Don’t just focus on academic, sports and musical achievements but include personal achievements, too. This could include things like getting to school independently, staying away from home, managing friendship or relationship difficulties, and managing their wellbeing.</a:t>
            </a:r>
          </a:p>
          <a:p>
            <a:pPr algn="just">
              <a:lnSpc>
                <a:spcPts val="4304"/>
              </a:lnSpc>
              <a:spcBef>
                <a:spcPct val="0"/>
              </a:spcBef>
            </a:pPr>
            <a:endParaRPr lang="en-US" sz="3074">
              <a:solidFill>
                <a:srgbClr val="000000"/>
              </a:solidFill>
              <a:latin typeface="Open Sans Light"/>
            </a:endParaRPr>
          </a:p>
          <a:p>
            <a:pPr algn="just">
              <a:lnSpc>
                <a:spcPts val="4304"/>
              </a:lnSpc>
              <a:spcBef>
                <a:spcPct val="0"/>
              </a:spcBef>
            </a:pPr>
            <a:r>
              <a:rPr lang="en-US" sz="3074">
                <a:solidFill>
                  <a:srgbClr val="000000"/>
                </a:solidFill>
                <a:latin typeface="Open Sans Light"/>
              </a:rPr>
              <a:t>Discuss how all these things take time to develop and how they will have grown over time.</a:t>
            </a:r>
          </a:p>
          <a:p>
            <a:pPr algn="just">
              <a:lnSpc>
                <a:spcPts val="4304"/>
              </a:lnSpc>
              <a:spcBef>
                <a:spcPct val="0"/>
              </a:spcBef>
            </a:pPr>
            <a:r>
              <a:rPr lang="en-US" sz="3074">
                <a:solidFill>
                  <a:srgbClr val="000000"/>
                </a:solidFill>
                <a:latin typeface="Open Sans Light"/>
              </a:rPr>
              <a:t>Introduce the idea of writing a letter to their younger selves.</a:t>
            </a:r>
          </a:p>
          <a:p>
            <a:pPr algn="just">
              <a:lnSpc>
                <a:spcPts val="4304"/>
              </a:lnSpc>
              <a:spcBef>
                <a:spcPct val="0"/>
              </a:spcBef>
            </a:pPr>
            <a:endParaRPr lang="en-US" sz="3074">
              <a:solidFill>
                <a:srgbClr val="000000"/>
              </a:solidFill>
              <a:latin typeface="Open Sans Light"/>
            </a:endParaRPr>
          </a:p>
          <a:p>
            <a:pPr algn="just">
              <a:lnSpc>
                <a:spcPts val="4304"/>
              </a:lnSpc>
              <a:spcBef>
                <a:spcPct val="0"/>
              </a:spcBef>
            </a:pPr>
            <a:endParaRPr lang="en-US" sz="3074">
              <a:solidFill>
                <a:srgbClr val="000000"/>
              </a:solidFill>
              <a:latin typeface="Open Sans Light"/>
            </a:endParaRPr>
          </a:p>
          <a:p>
            <a:pPr algn="just">
              <a:lnSpc>
                <a:spcPts val="4304"/>
              </a:lnSpc>
              <a:spcBef>
                <a:spcPct val="0"/>
              </a:spcBef>
            </a:pPr>
            <a:r>
              <a:rPr lang="en-US" sz="3074">
                <a:solidFill>
                  <a:srgbClr val="000000"/>
                </a:solidFill>
                <a:latin typeface="Open Sans Light"/>
              </a:rPr>
              <a:t>What advice and reassurance can you give to their younger self? Can they write it in a letter starting ‘Dear [name] aged X’ and signed off from your current self.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24446" y="777502"/>
            <a:ext cx="8724305" cy="8408049"/>
          </a:xfrm>
          <a:custGeom>
            <a:avLst/>
            <a:gdLst/>
            <a:ahLst/>
            <a:cxnLst/>
            <a:rect l="l" t="t" r="r" b="b"/>
            <a:pathLst>
              <a:path w="8724305" h="8408049">
                <a:moveTo>
                  <a:pt x="0" y="0"/>
                </a:moveTo>
                <a:lnTo>
                  <a:pt x="8724305" y="0"/>
                </a:lnTo>
                <a:lnTo>
                  <a:pt x="8724305" y="8408049"/>
                </a:lnTo>
                <a:lnTo>
                  <a:pt x="0" y="84080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8638114" y="790117"/>
            <a:ext cx="8966717" cy="8706767"/>
            <a:chOff x="0" y="0"/>
            <a:chExt cx="11955622" cy="11609022"/>
          </a:xfrm>
        </p:grpSpPr>
        <p:sp>
          <p:nvSpPr>
            <p:cNvPr id="8" name="TextBox 8"/>
            <p:cNvSpPr txBox="1"/>
            <p:nvPr/>
          </p:nvSpPr>
          <p:spPr>
            <a:xfrm>
              <a:off x="0" y="304800"/>
              <a:ext cx="11955622" cy="10535824"/>
            </a:xfrm>
            <a:prstGeom prst="rect">
              <a:avLst/>
            </a:prstGeom>
          </p:spPr>
          <p:txBody>
            <a:bodyPr lIns="0" tIns="0" rIns="0" bIns="0" rtlCol="0" anchor="t">
              <a:spAutoFit/>
            </a:bodyPr>
            <a:lstStyle/>
            <a:p>
              <a:pPr algn="ctr">
                <a:lnSpc>
                  <a:spcPts val="17007"/>
                </a:lnSpc>
              </a:pPr>
              <a:r>
                <a:rPr lang="en-US" sz="17179">
                  <a:solidFill>
                    <a:srgbClr val="000000"/>
                  </a:solidFill>
                  <a:latin typeface="Chewy"/>
                </a:rPr>
                <a:t>What will you change?</a:t>
              </a:r>
            </a:p>
            <a:p>
              <a:pPr algn="ctr">
                <a:lnSpc>
                  <a:spcPts val="10296"/>
                </a:lnSpc>
              </a:pPr>
              <a:endParaRPr lang="en-US" sz="17179">
                <a:solidFill>
                  <a:srgbClr val="000000"/>
                </a:solidFill>
                <a:latin typeface="Chewy"/>
              </a:endParaRPr>
            </a:p>
          </p:txBody>
        </p:sp>
        <p:sp>
          <p:nvSpPr>
            <p:cNvPr id="9" name="TextBox 9"/>
            <p:cNvSpPr txBox="1"/>
            <p:nvPr/>
          </p:nvSpPr>
          <p:spPr>
            <a:xfrm>
              <a:off x="0" y="11118616"/>
              <a:ext cx="11955622" cy="490406"/>
            </a:xfrm>
            <a:prstGeom prst="rect">
              <a:avLst/>
            </a:prstGeom>
          </p:spPr>
          <p:txBody>
            <a:bodyPr lIns="0" tIns="0" rIns="0" bIns="0" rtlCol="0" anchor="t">
              <a:spAutoFit/>
            </a:bodyPr>
            <a:lstStyle/>
            <a:p>
              <a:pPr algn="ctr">
                <a:lnSpc>
                  <a:spcPts val="3050"/>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3532327" y="298404"/>
            <a:ext cx="10364008" cy="9599582"/>
          </a:xfrm>
          <a:custGeom>
            <a:avLst/>
            <a:gdLst/>
            <a:ahLst/>
            <a:cxnLst/>
            <a:rect l="l" t="t" r="r" b="b"/>
            <a:pathLst>
              <a:path w="10364008" h="9599582">
                <a:moveTo>
                  <a:pt x="0" y="0"/>
                </a:moveTo>
                <a:lnTo>
                  <a:pt x="10364008" y="0"/>
                </a:lnTo>
                <a:lnTo>
                  <a:pt x="10364008" y="9599583"/>
                </a:lnTo>
                <a:lnTo>
                  <a:pt x="0" y="9599583"/>
                </a:lnTo>
                <a:lnTo>
                  <a:pt x="0" y="0"/>
                </a:lnTo>
                <a:close/>
              </a:path>
            </a:pathLst>
          </a:custGeom>
          <a:blipFill>
            <a:blip r:embed="rId2"/>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81030" y="1389851"/>
            <a:ext cx="16378270" cy="6296224"/>
          </a:xfrm>
          <a:prstGeom prst="rect">
            <a:avLst/>
          </a:prstGeom>
        </p:spPr>
        <p:txBody>
          <a:bodyPr lIns="0" tIns="0" rIns="0" bIns="0" rtlCol="0" anchor="t">
            <a:spAutoFit/>
          </a:bodyPr>
          <a:lstStyle/>
          <a:p>
            <a:pPr>
              <a:lnSpc>
                <a:spcPts val="6289"/>
              </a:lnSpc>
              <a:spcBef>
                <a:spcPct val="0"/>
              </a:spcBef>
            </a:pPr>
            <a:r>
              <a:rPr lang="en-US" sz="4492">
                <a:solidFill>
                  <a:srgbClr val="000000"/>
                </a:solidFill>
                <a:latin typeface="Open Sans Light"/>
              </a:rPr>
              <a:t>Know whom in school they should speak to if they are worried about their own or someone else’s mental wellbeing or ability to control their emotions (including issues arising online).</a:t>
            </a:r>
          </a:p>
          <a:p>
            <a:pPr algn="ctr">
              <a:lnSpc>
                <a:spcPts val="6289"/>
              </a:lnSpc>
              <a:spcBef>
                <a:spcPct val="0"/>
              </a:spcBef>
            </a:pPr>
            <a:endParaRPr lang="en-US" sz="4492">
              <a:solidFill>
                <a:srgbClr val="000000"/>
              </a:solidFill>
              <a:latin typeface="Open Sans Light"/>
            </a:endParaRPr>
          </a:p>
          <a:p>
            <a:pPr algn="ctr">
              <a:lnSpc>
                <a:spcPts val="6289"/>
              </a:lnSpc>
              <a:spcBef>
                <a:spcPct val="0"/>
              </a:spcBef>
            </a:pPr>
            <a:endParaRPr lang="en-US" sz="4492">
              <a:solidFill>
                <a:srgbClr val="000000"/>
              </a:solidFill>
              <a:latin typeface="Open Sans Light"/>
            </a:endParaRPr>
          </a:p>
          <a:p>
            <a:pPr>
              <a:lnSpc>
                <a:spcPts val="6289"/>
              </a:lnSpc>
              <a:spcBef>
                <a:spcPct val="0"/>
              </a:spcBef>
            </a:pPr>
            <a:r>
              <a:rPr lang="en-US" sz="4492">
                <a:solidFill>
                  <a:srgbClr val="000000"/>
                </a:solidFill>
                <a:latin typeface="Open Sans Light"/>
              </a:rPr>
              <a:t>Please add details of whom to contact in school if they are concerned about themselves or others.</a:t>
            </a:r>
          </a:p>
          <a:p>
            <a:pPr algn="ctr">
              <a:lnSpc>
                <a:spcPts val="6289"/>
              </a:lnSpc>
              <a:spcBef>
                <a:spcPct val="0"/>
              </a:spcBef>
            </a:pPr>
            <a:endParaRPr lang="en-US" sz="4492">
              <a:solidFill>
                <a:srgbClr val="000000"/>
              </a:solidFill>
              <a:latin typeface="Open Sans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B31752-4B6E-40CF-8F5B-647DF75586F0}"/>
</file>

<file path=customXml/itemProps2.xml><?xml version="1.0" encoding="utf-8"?>
<ds:datastoreItem xmlns:ds="http://schemas.openxmlformats.org/officeDocument/2006/customXml" ds:itemID="{C9D55770-2F0A-4709-A10F-9715292B5ABC}"/>
</file>

<file path=customXml/itemProps3.xml><?xml version="1.0" encoding="utf-8"?>
<ds:datastoreItem xmlns:ds="http://schemas.openxmlformats.org/officeDocument/2006/customXml" ds:itemID="{1BF64FB9-7D8C-4AF2-9BC6-78664C2E72F8}"/>
</file>

<file path=docProps/app.xml><?xml version="1.0" encoding="utf-8"?>
<Properties xmlns="http://schemas.openxmlformats.org/officeDocument/2006/extended-properties" xmlns:vt="http://schemas.openxmlformats.org/officeDocument/2006/docPropsVTypes">
  <TotalTime>0</TotalTime>
  <Words>465</Words>
  <Application>Microsoft Macintosh PowerPoint</Application>
  <PresentationFormat>Custom</PresentationFormat>
  <Paragraphs>48</Paragraphs>
  <Slides>10</Slides>
  <Notes>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Open Sans 1 Bold</vt:lpstr>
      <vt:lpstr>Open Sans 2 Light</vt:lpstr>
      <vt:lpstr>Arial</vt:lpstr>
      <vt:lpstr>Open Sans Light</vt:lpstr>
      <vt:lpstr>Chewy</vt:lpstr>
      <vt:lpstr>Open Sans Light Bold</vt:lpstr>
      <vt:lpstr>Calibri</vt:lpstr>
      <vt:lpstr>Open Sans 2 Bold</vt:lpstr>
      <vt:lpstr>Open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L3 KS3&amp;4 MH</dc:title>
  <cp:lastModifiedBy>Samia Akram</cp:lastModifiedBy>
  <cp:revision>1</cp:revision>
  <dcterms:created xsi:type="dcterms:W3CDTF">2006-08-16T00:00:00Z</dcterms:created>
  <dcterms:modified xsi:type="dcterms:W3CDTF">2023-09-19T19:41:22Z</dcterms:modified>
  <dc:identifier>DAFCeslDkwg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8384500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