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Open Sans Bold" panose="020B0806030504020204" pitchFamily="34" charset="0"/>
      <p:regular r:id="rId17"/>
      <p:bold r:id="rId18"/>
    </p:embeddedFont>
    <p:embeddedFont>
      <p:font typeface="Open Sans Light" panose="020B0306030504020204" pitchFamily="34" charset="0"/>
      <p:regular r:id="rId19"/>
      <p:italic r:id="rId20"/>
    </p:embeddedFont>
    <p:embeddedFont>
      <p:font typeface="Open Sans Light Bold" panose="020B0806030504020204" pitchFamily="3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watch?v=GlWNuzrqe7U"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4261359" y="665600"/>
            <a:ext cx="7919996" cy="11200938"/>
          </a:xfrm>
          <a:custGeom>
            <a:avLst/>
            <a:gdLst/>
            <a:ahLst/>
            <a:cxnLst/>
            <a:rect l="l" t="t" r="r" b="b"/>
            <a:pathLst>
              <a:path w="7919996" h="11200938">
                <a:moveTo>
                  <a:pt x="0" y="0"/>
                </a:moveTo>
                <a:lnTo>
                  <a:pt x="7919997" y="0"/>
                </a:lnTo>
                <a:lnTo>
                  <a:pt x="7919997" y="11200938"/>
                </a:lnTo>
                <a:lnTo>
                  <a:pt x="0" y="11200938"/>
                </a:lnTo>
                <a:lnTo>
                  <a:pt x="0" y="0"/>
                </a:lnTo>
                <a:close/>
              </a:path>
            </a:pathLst>
          </a:custGeom>
          <a:blipFill>
            <a:blip r:embed="rId3"/>
            <a:stretch>
              <a:fillRect/>
            </a:stretch>
          </a:blipFill>
        </p:spPr>
      </p:sp>
      <p:sp>
        <p:nvSpPr>
          <p:cNvPr id="7" name="TextBox 7"/>
          <p:cNvSpPr txBox="1"/>
          <p:nvPr/>
        </p:nvSpPr>
        <p:spPr>
          <a:xfrm>
            <a:off x="1247949" y="895350"/>
            <a:ext cx="16011351" cy="1243334"/>
          </a:xfrm>
          <a:prstGeom prst="rect">
            <a:avLst/>
          </a:prstGeom>
        </p:spPr>
        <p:txBody>
          <a:bodyPr lIns="0" tIns="0" rIns="0" bIns="0" rtlCol="0" anchor="t">
            <a:spAutoFit/>
          </a:bodyPr>
          <a:lstStyle/>
          <a:p>
            <a:pPr algn="l">
              <a:lnSpc>
                <a:spcPts val="10219"/>
              </a:lnSpc>
            </a:pPr>
            <a:r>
              <a:rPr lang="en-US" sz="7299">
                <a:solidFill>
                  <a:srgbClr val="000000"/>
                </a:solidFill>
                <a:latin typeface="Open Sans Bold"/>
              </a:rPr>
              <a:t> Lesson 3 - What is Bio-diversity?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832466" y="1292538"/>
          <a:ext cx="16786612" cy="4369489"/>
        </p:xfrm>
        <a:graphic>
          <a:graphicData uri="http://schemas.openxmlformats.org/drawingml/2006/table">
            <a:tbl>
              <a:tblPr/>
              <a:tblGrid>
                <a:gridCol w="4263249">
                  <a:extLst>
                    <a:ext uri="{9D8B030D-6E8A-4147-A177-3AD203B41FA5}">
                      <a16:colId xmlns:a16="http://schemas.microsoft.com/office/drawing/2014/main" val="20000"/>
                    </a:ext>
                  </a:extLst>
                </a:gridCol>
              </a:tblGrid>
              <a:tr h="1450136">
                <a:tc>
                  <a:txBody>
                    <a:bodyPr/>
                    <a:lstStyle/>
                    <a:p>
                      <a:pPr algn="just">
                        <a:lnSpc>
                          <a:spcPts val="8539"/>
                        </a:lnSpc>
                        <a:defRPr/>
                      </a:pPr>
                      <a:r>
                        <a:rPr lang="en-US" sz="6099">
                          <a:solidFill>
                            <a:srgbClr val="000000"/>
                          </a:solidFill>
                          <a:latin typeface="Open Sans Bold"/>
                        </a:rPr>
                        <a:t>Lesson Objectives </a:t>
                      </a:r>
                      <a:endParaRPr lang="en-US" sz="1100"/>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19353">
                <a:tc>
                  <a:txBody>
                    <a:bodyPr/>
                    <a:lstStyle/>
                    <a:p>
                      <a:pPr marL="1532858" lvl="1" indent="-766429" algn="just">
                        <a:lnSpc>
                          <a:spcPts val="9939"/>
                        </a:lnSpc>
                        <a:buFont typeface="Arial"/>
                        <a:buChar char="•"/>
                        <a:defRPr/>
                      </a:pPr>
                      <a:r>
                        <a:rPr lang="en-US" sz="7099">
                          <a:solidFill>
                            <a:srgbClr val="000000"/>
                          </a:solidFill>
                          <a:latin typeface="Open Sans Light"/>
                        </a:rPr>
                        <a:t>To be able to learn about Bio-diversity and its importance. </a:t>
                      </a:r>
                      <a:endParaRPr lang="en-US" sz="1100"/>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Table 7"/>
          <p:cNvGraphicFramePr>
            <a:graphicFrameLocks noGrp="1"/>
          </p:cNvGraphicFramePr>
          <p:nvPr/>
        </p:nvGraphicFramePr>
        <p:xfrm>
          <a:off x="832466" y="7082474"/>
          <a:ext cx="39816768" cy="5273954"/>
        </p:xfrm>
        <a:graphic>
          <a:graphicData uri="http://schemas.openxmlformats.org/drawingml/2006/table">
            <a:tbl>
              <a:tblPr/>
              <a:tblGrid>
                <a:gridCol w="4912706">
                  <a:extLst>
                    <a:ext uri="{9D8B030D-6E8A-4147-A177-3AD203B41FA5}">
                      <a16:colId xmlns:a16="http://schemas.microsoft.com/office/drawing/2014/main" val="20000"/>
                    </a:ext>
                  </a:extLst>
                </a:gridCol>
                <a:gridCol w="5230734">
                  <a:extLst>
                    <a:ext uri="{9D8B030D-6E8A-4147-A177-3AD203B41FA5}">
                      <a16:colId xmlns:a16="http://schemas.microsoft.com/office/drawing/2014/main" val="20001"/>
                    </a:ext>
                  </a:extLst>
                </a:gridCol>
                <a:gridCol w="6343832">
                  <a:extLst>
                    <a:ext uri="{9D8B030D-6E8A-4147-A177-3AD203B41FA5}">
                      <a16:colId xmlns:a16="http://schemas.microsoft.com/office/drawing/2014/main" val="20002"/>
                    </a:ext>
                  </a:extLst>
                </a:gridCol>
                <a:gridCol w="23329496">
                  <a:extLst>
                    <a:ext uri="{9D8B030D-6E8A-4147-A177-3AD203B41FA5}">
                      <a16:colId xmlns:a16="http://schemas.microsoft.com/office/drawing/2014/main" val="20003"/>
                    </a:ext>
                  </a:extLst>
                </a:gridCol>
              </a:tblGrid>
              <a:tr h="5273954">
                <a:tc gridSpan="3">
                  <a:txBody>
                    <a:bodyPr/>
                    <a:lstStyle/>
                    <a:p>
                      <a:pPr algn="l">
                        <a:lnSpc>
                          <a:spcPts val="4072"/>
                        </a:lnSpc>
                        <a:defRPr/>
                      </a:pPr>
                      <a:endParaRPr lang="en-US" sz="1100"/>
                    </a:p>
                  </a:txBody>
                  <a:tcPr marL="277050" marR="277050" marT="277050" marB="277050" anchor="ctr">
                    <a:lnL w="55961" cap="flat" cmpd="sng" algn="ctr">
                      <a:solidFill>
                        <a:srgbClr val="000000"/>
                      </a:solidFill>
                      <a:prstDash val="solid"/>
                      <a:round/>
                      <a:headEnd type="none" w="med" len="med"/>
                      <a:tailEnd type="none" w="med" len="med"/>
                    </a:lnL>
                    <a:lnR w="55961" cap="flat" cmpd="sng" algn="ctr">
                      <a:solidFill>
                        <a:srgbClr val="000000"/>
                      </a:solidFill>
                      <a:prstDash val="solid"/>
                      <a:round/>
                      <a:headEnd type="none" w="med" len="med"/>
                      <a:tailEnd type="none" w="med" len="med"/>
                    </a:lnR>
                    <a:lnT w="55961" cap="flat" cmpd="sng" algn="ctr">
                      <a:solidFill>
                        <a:srgbClr val="000000"/>
                      </a:solidFill>
                      <a:prstDash val="solid"/>
                      <a:round/>
                      <a:headEnd type="none" w="med" len="med"/>
                      <a:tailEnd type="none" w="med" len="med"/>
                    </a:lnT>
                    <a:lnB w="55961" cap="flat" cmpd="sng" algn="ctr">
                      <a:solidFill>
                        <a:srgbClr val="000000"/>
                      </a:solidFill>
                      <a:prstDash val="solid"/>
                      <a:round/>
                      <a:headEnd type="none" w="med" len="med"/>
                      <a:tailEnd type="none" w="med" len="med"/>
                    </a:lnB>
                  </a:tcPr>
                </a:tc>
                <a:tc hMerge="1">
                  <a:txBody>
                    <a:bodyPr/>
                    <a:lstStyle/>
                    <a:p>
                      <a:pPr algn="l">
                        <a:lnSpc>
                          <a:spcPts val="4072"/>
                        </a:lnSpc>
                        <a:defRPr/>
                      </a:pPr>
                      <a:endParaRPr lang="en-US" sz="1100"/>
                    </a:p>
                  </a:txBody>
                  <a:tcPr marL="277050" marR="277050" marT="277050" marB="277050" anchor="ctr">
                    <a:lnL w="55961" cap="flat" cmpd="sng" algn="ctr">
                      <a:solidFill>
                        <a:srgbClr val="000000"/>
                      </a:solidFill>
                      <a:prstDash val="solid"/>
                      <a:round/>
                      <a:headEnd type="none" w="med" len="med"/>
                      <a:tailEnd type="none" w="med" len="med"/>
                    </a:lnL>
                    <a:lnR w="55961" cap="flat" cmpd="sng" algn="ctr">
                      <a:solidFill>
                        <a:srgbClr val="000000"/>
                      </a:solidFill>
                      <a:prstDash val="solid"/>
                      <a:round/>
                      <a:headEnd type="none" w="med" len="med"/>
                      <a:tailEnd type="none" w="med" len="med"/>
                    </a:lnR>
                    <a:lnT w="55961" cap="flat" cmpd="sng" algn="ctr">
                      <a:solidFill>
                        <a:srgbClr val="000000"/>
                      </a:solidFill>
                      <a:prstDash val="solid"/>
                      <a:round/>
                      <a:headEnd type="none" w="med" len="med"/>
                      <a:tailEnd type="none" w="med" len="med"/>
                    </a:lnT>
                    <a:lnB w="55961" cap="flat" cmpd="sng" algn="ctr">
                      <a:solidFill>
                        <a:srgbClr val="000000"/>
                      </a:solidFill>
                      <a:prstDash val="solid"/>
                      <a:round/>
                      <a:headEnd type="none" w="med" len="med"/>
                      <a:tailEnd type="none" w="med" len="med"/>
                    </a:lnB>
                  </a:tcPr>
                </a:tc>
                <a:tc hMerge="1">
                  <a:txBody>
                    <a:bodyPr/>
                    <a:lstStyle/>
                    <a:p>
                      <a:pPr algn="l">
                        <a:lnSpc>
                          <a:spcPts val="4072"/>
                        </a:lnSpc>
                        <a:defRPr/>
                      </a:pPr>
                      <a:endParaRPr lang="en-US" sz="1100"/>
                    </a:p>
                  </a:txBody>
                  <a:tcPr marL="277050" marR="277050" marT="277050" marB="277050" anchor="ctr">
                    <a:lnL w="55961" cap="flat" cmpd="sng" algn="ctr">
                      <a:solidFill>
                        <a:srgbClr val="000000"/>
                      </a:solidFill>
                      <a:prstDash val="solid"/>
                      <a:round/>
                      <a:headEnd type="none" w="med" len="med"/>
                      <a:tailEnd type="none" w="med" len="med"/>
                    </a:lnL>
                    <a:lnR w="55961" cap="flat" cmpd="sng" algn="ctr">
                      <a:solidFill>
                        <a:srgbClr val="000000"/>
                      </a:solidFill>
                      <a:prstDash val="solid"/>
                      <a:round/>
                      <a:headEnd type="none" w="med" len="med"/>
                      <a:tailEnd type="none" w="med" len="med"/>
                    </a:lnR>
                    <a:lnT w="55961" cap="flat" cmpd="sng" algn="ctr">
                      <a:solidFill>
                        <a:srgbClr val="000000"/>
                      </a:solidFill>
                      <a:prstDash val="solid"/>
                      <a:round/>
                      <a:headEnd type="none" w="med" len="med"/>
                      <a:tailEnd type="none" w="med" len="med"/>
                    </a:lnT>
                    <a:lnB w="55961" cap="flat" cmpd="sng" algn="ctr">
                      <a:solidFill>
                        <a:srgbClr val="000000"/>
                      </a:solidFill>
                      <a:prstDash val="solid"/>
                      <a:round/>
                      <a:headEnd type="none" w="med" len="med"/>
                      <a:tailEnd type="none" w="med" len="med"/>
                    </a:lnB>
                  </a:tcPr>
                </a:tc>
                <a:tc>
                  <a:txBody>
                    <a:bodyPr/>
                    <a:lstStyle/>
                    <a:p>
                      <a:pPr algn="l">
                        <a:lnSpc>
                          <a:spcPts val="4072"/>
                        </a:lnSpc>
                        <a:defRPr/>
                      </a:pPr>
                      <a:r>
                        <a:rPr lang="en-US" sz="2908">
                          <a:solidFill>
                            <a:srgbClr val="000000"/>
                          </a:solidFill>
                          <a:latin typeface="Open Sans Bold"/>
                        </a:rPr>
                        <a:t>National Curriculum: </a:t>
                      </a:r>
                      <a:r>
                        <a:rPr lang="en-US" sz="2908">
                          <a:solidFill>
                            <a:srgbClr val="000000"/>
                          </a:solidFill>
                          <a:latin typeface="Open Sans Light"/>
                        </a:rPr>
                        <a:t>Climate change, Food technology, STEM </a:t>
                      </a:r>
                      <a:endParaRPr lang="en-US" sz="1100"/>
                    </a:p>
                  </a:txBody>
                  <a:tcPr marL="277050" marR="277050" marT="277050" marB="277050" anchor="ctr">
                    <a:lnL w="55961" cap="flat" cmpd="sng" algn="ctr">
                      <a:solidFill>
                        <a:srgbClr val="000000"/>
                      </a:solidFill>
                      <a:prstDash val="solid"/>
                      <a:round/>
                      <a:headEnd type="none" w="med" len="med"/>
                      <a:tailEnd type="none" w="med" len="med"/>
                    </a:lnL>
                    <a:lnR w="55961" cap="flat" cmpd="sng" algn="ctr">
                      <a:solidFill>
                        <a:srgbClr val="000000"/>
                      </a:solidFill>
                      <a:prstDash val="solid"/>
                      <a:round/>
                      <a:headEnd type="none" w="med" len="med"/>
                      <a:tailEnd type="none" w="med" len="med"/>
                    </a:lnR>
                    <a:lnT w="55961" cap="flat" cmpd="sng" algn="ctr">
                      <a:solidFill>
                        <a:srgbClr val="000000"/>
                      </a:solidFill>
                      <a:prstDash val="solid"/>
                      <a:round/>
                      <a:headEnd type="none" w="med" len="med"/>
                      <a:tailEnd type="none" w="med" len="med"/>
                    </a:lnT>
                    <a:lnB w="5596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1028700" y="7315902"/>
            <a:ext cx="6367814" cy="1708970"/>
            <a:chOff x="0" y="0"/>
            <a:chExt cx="8490419" cy="2278626"/>
          </a:xfrm>
        </p:grpSpPr>
        <p:sp>
          <p:nvSpPr>
            <p:cNvPr id="9" name="Freeform 9"/>
            <p:cNvSpPr/>
            <p:nvPr/>
          </p:nvSpPr>
          <p:spPr>
            <a:xfrm>
              <a:off x="6388773" y="0"/>
              <a:ext cx="2101646" cy="2278626"/>
            </a:xfrm>
            <a:custGeom>
              <a:avLst/>
              <a:gdLst/>
              <a:ahLst/>
              <a:cxnLst/>
              <a:rect l="l" t="t" r="r" b="b"/>
              <a:pathLst>
                <a:path w="2101646" h="2278626">
                  <a:moveTo>
                    <a:pt x="0" y="0"/>
                  </a:moveTo>
                  <a:lnTo>
                    <a:pt x="2101646" y="0"/>
                  </a:lnTo>
                  <a:lnTo>
                    <a:pt x="2101646" y="2278626"/>
                  </a:lnTo>
                  <a:lnTo>
                    <a:pt x="0" y="2278626"/>
                  </a:lnTo>
                  <a:lnTo>
                    <a:pt x="0" y="0"/>
                  </a:lnTo>
                  <a:close/>
                </a:path>
              </a:pathLst>
            </a:custGeom>
            <a:blipFill>
              <a:blip r:embed="rId3"/>
              <a:stretch>
                <a:fillRect l="-10857" t="-27851" r="-4721" b="-22910"/>
              </a:stretch>
            </a:blipFill>
          </p:spPr>
        </p:sp>
        <p:sp>
          <p:nvSpPr>
            <p:cNvPr id="10" name="Freeform 10"/>
            <p:cNvSpPr/>
            <p:nvPr/>
          </p:nvSpPr>
          <p:spPr>
            <a:xfrm>
              <a:off x="0" y="0"/>
              <a:ext cx="1995785" cy="2139420"/>
            </a:xfrm>
            <a:custGeom>
              <a:avLst/>
              <a:gdLst/>
              <a:ahLst/>
              <a:cxnLst/>
              <a:rect l="l" t="t" r="r" b="b"/>
              <a:pathLst>
                <a:path w="1995785" h="2139420">
                  <a:moveTo>
                    <a:pt x="0" y="0"/>
                  </a:moveTo>
                  <a:lnTo>
                    <a:pt x="1995785" y="0"/>
                  </a:lnTo>
                  <a:lnTo>
                    <a:pt x="1995785" y="2139420"/>
                  </a:lnTo>
                  <a:lnTo>
                    <a:pt x="0" y="2139420"/>
                  </a:lnTo>
                  <a:lnTo>
                    <a:pt x="0" y="0"/>
                  </a:lnTo>
                  <a:close/>
                </a:path>
              </a:pathLst>
            </a:custGeom>
            <a:blipFill>
              <a:blip r:embed="rId4"/>
              <a:stretch>
                <a:fillRect l="-12365" t="-37071" r="-5127" b="-17937"/>
              </a:stretch>
            </a:blipFill>
          </p:spPr>
        </p:sp>
        <p:sp>
          <p:nvSpPr>
            <p:cNvPr id="11" name="Freeform 11"/>
            <p:cNvSpPr/>
            <p:nvPr/>
          </p:nvSpPr>
          <p:spPr>
            <a:xfrm>
              <a:off x="2789469" y="0"/>
              <a:ext cx="2039352" cy="2278626"/>
            </a:xfrm>
            <a:custGeom>
              <a:avLst/>
              <a:gdLst/>
              <a:ahLst/>
              <a:cxnLst/>
              <a:rect l="l" t="t" r="r" b="b"/>
              <a:pathLst>
                <a:path w="2039352" h="2278626">
                  <a:moveTo>
                    <a:pt x="0" y="0"/>
                  </a:moveTo>
                  <a:lnTo>
                    <a:pt x="2039353" y="0"/>
                  </a:lnTo>
                  <a:lnTo>
                    <a:pt x="2039353" y="2278626"/>
                  </a:lnTo>
                  <a:lnTo>
                    <a:pt x="0" y="2278626"/>
                  </a:lnTo>
                  <a:lnTo>
                    <a:pt x="0" y="0"/>
                  </a:lnTo>
                  <a:close/>
                </a:path>
              </a:pathLst>
            </a:custGeom>
            <a:blipFill>
              <a:blip r:embed="rId5"/>
              <a:stretch>
                <a:fillRect l="-11388" t="-32763" r="-10808" b="-21908"/>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1028700" y="7768838"/>
          <a:ext cx="38871154" cy="4512509"/>
        </p:xfrm>
        <a:graphic>
          <a:graphicData uri="http://schemas.openxmlformats.org/drawingml/2006/table">
            <a:tbl>
              <a:tblPr/>
              <a:tblGrid>
                <a:gridCol w="4796033">
                  <a:extLst>
                    <a:ext uri="{9D8B030D-6E8A-4147-A177-3AD203B41FA5}">
                      <a16:colId xmlns:a16="http://schemas.microsoft.com/office/drawing/2014/main" val="20000"/>
                    </a:ext>
                  </a:extLst>
                </a:gridCol>
                <a:gridCol w="5106509">
                  <a:extLst>
                    <a:ext uri="{9D8B030D-6E8A-4147-A177-3AD203B41FA5}">
                      <a16:colId xmlns:a16="http://schemas.microsoft.com/office/drawing/2014/main" val="20001"/>
                    </a:ext>
                  </a:extLst>
                </a:gridCol>
                <a:gridCol w="6193171">
                  <a:extLst>
                    <a:ext uri="{9D8B030D-6E8A-4147-A177-3AD203B41FA5}">
                      <a16:colId xmlns:a16="http://schemas.microsoft.com/office/drawing/2014/main" val="20002"/>
                    </a:ext>
                  </a:extLst>
                </a:gridCol>
                <a:gridCol w="22775441">
                  <a:extLst>
                    <a:ext uri="{9D8B030D-6E8A-4147-A177-3AD203B41FA5}">
                      <a16:colId xmlns:a16="http://schemas.microsoft.com/office/drawing/2014/main" val="20003"/>
                    </a:ext>
                  </a:extLst>
                </a:gridCol>
              </a:tblGrid>
              <a:tr h="4512509">
                <a:tc gridSpan="3">
                  <a:txBody>
                    <a:bodyPr/>
                    <a:lstStyle/>
                    <a:p>
                      <a:pPr algn="l">
                        <a:lnSpc>
                          <a:spcPts val="4023"/>
                        </a:lnSpc>
                        <a:defRPr/>
                      </a:pPr>
                      <a:endParaRPr lang="en-US" sz="1100"/>
                    </a:p>
                    <a:p>
                      <a:pPr>
                        <a:lnSpc>
                          <a:spcPts val="4023"/>
                        </a:lnSpc>
                      </a:pPr>
                      <a:endParaRPr lang="en-US" sz="1100"/>
                    </a:p>
                  </a:txBody>
                  <a:tcPr marL="273741" marR="273741" marT="273741" marB="273741" anchor="ctr">
                    <a:lnL w="54632" cap="flat" cmpd="sng" algn="ctr">
                      <a:solidFill>
                        <a:srgbClr val="000000"/>
                      </a:solidFill>
                      <a:prstDash val="solid"/>
                      <a:round/>
                      <a:headEnd type="none" w="med" len="med"/>
                      <a:tailEnd type="none" w="med" len="med"/>
                    </a:lnL>
                    <a:lnR w="54632" cap="flat" cmpd="sng" algn="ctr">
                      <a:solidFill>
                        <a:srgbClr val="000000"/>
                      </a:solidFill>
                      <a:prstDash val="solid"/>
                      <a:round/>
                      <a:headEnd type="none" w="med" len="med"/>
                      <a:tailEnd type="none" w="med" len="med"/>
                    </a:lnR>
                    <a:lnT w="54632" cap="flat" cmpd="sng" algn="ctr">
                      <a:solidFill>
                        <a:srgbClr val="000000"/>
                      </a:solidFill>
                      <a:prstDash val="solid"/>
                      <a:round/>
                      <a:headEnd type="none" w="med" len="med"/>
                      <a:tailEnd type="none" w="med" len="med"/>
                    </a:lnT>
                    <a:lnB w="54632" cap="flat" cmpd="sng" algn="ctr">
                      <a:solidFill>
                        <a:srgbClr val="000000"/>
                      </a:solidFill>
                      <a:prstDash val="solid"/>
                      <a:round/>
                      <a:headEnd type="none" w="med" len="med"/>
                      <a:tailEnd type="none" w="med" len="med"/>
                    </a:lnB>
                  </a:tcPr>
                </a:tc>
                <a:tc hMerge="1">
                  <a:txBody>
                    <a:bodyPr/>
                    <a:lstStyle/>
                    <a:p>
                      <a:pPr algn="l">
                        <a:lnSpc>
                          <a:spcPts val="4023"/>
                        </a:lnSpc>
                        <a:defRPr/>
                      </a:pPr>
                      <a:endParaRPr lang="en-US" sz="1100"/>
                    </a:p>
                    <a:p>
                      <a:pPr>
                        <a:lnSpc>
                          <a:spcPts val="4023"/>
                        </a:lnSpc>
                      </a:pPr>
                      <a:endParaRPr lang="en-US" sz="1100"/>
                    </a:p>
                  </a:txBody>
                  <a:tcPr marL="273741" marR="273741" marT="273741" marB="273741" anchor="ctr">
                    <a:lnL w="54632" cap="flat" cmpd="sng" algn="ctr">
                      <a:solidFill>
                        <a:srgbClr val="000000"/>
                      </a:solidFill>
                      <a:prstDash val="solid"/>
                      <a:round/>
                      <a:headEnd type="none" w="med" len="med"/>
                      <a:tailEnd type="none" w="med" len="med"/>
                    </a:lnL>
                    <a:lnR w="54632" cap="flat" cmpd="sng" algn="ctr">
                      <a:solidFill>
                        <a:srgbClr val="000000"/>
                      </a:solidFill>
                      <a:prstDash val="solid"/>
                      <a:round/>
                      <a:headEnd type="none" w="med" len="med"/>
                      <a:tailEnd type="none" w="med" len="med"/>
                    </a:lnR>
                    <a:lnT w="54632" cap="flat" cmpd="sng" algn="ctr">
                      <a:solidFill>
                        <a:srgbClr val="000000"/>
                      </a:solidFill>
                      <a:prstDash val="solid"/>
                      <a:round/>
                      <a:headEnd type="none" w="med" len="med"/>
                      <a:tailEnd type="none" w="med" len="med"/>
                    </a:lnT>
                    <a:lnB w="54632" cap="flat" cmpd="sng" algn="ctr">
                      <a:solidFill>
                        <a:srgbClr val="000000"/>
                      </a:solidFill>
                      <a:prstDash val="solid"/>
                      <a:round/>
                      <a:headEnd type="none" w="med" len="med"/>
                      <a:tailEnd type="none" w="med" len="med"/>
                    </a:lnB>
                  </a:tcPr>
                </a:tc>
                <a:tc hMerge="1">
                  <a:txBody>
                    <a:bodyPr/>
                    <a:lstStyle/>
                    <a:p>
                      <a:pPr algn="l">
                        <a:lnSpc>
                          <a:spcPts val="4023"/>
                        </a:lnSpc>
                        <a:defRPr/>
                      </a:pPr>
                      <a:endParaRPr lang="en-US" sz="1100"/>
                    </a:p>
                    <a:p>
                      <a:pPr>
                        <a:lnSpc>
                          <a:spcPts val="4023"/>
                        </a:lnSpc>
                      </a:pPr>
                      <a:endParaRPr lang="en-US" sz="1100"/>
                    </a:p>
                  </a:txBody>
                  <a:tcPr marL="273741" marR="273741" marT="273741" marB="273741" anchor="ctr">
                    <a:lnL w="54632" cap="flat" cmpd="sng" algn="ctr">
                      <a:solidFill>
                        <a:srgbClr val="000000"/>
                      </a:solidFill>
                      <a:prstDash val="solid"/>
                      <a:round/>
                      <a:headEnd type="none" w="med" len="med"/>
                      <a:tailEnd type="none" w="med" len="med"/>
                    </a:lnL>
                    <a:lnR w="54632" cap="flat" cmpd="sng" algn="ctr">
                      <a:solidFill>
                        <a:srgbClr val="000000"/>
                      </a:solidFill>
                      <a:prstDash val="solid"/>
                      <a:round/>
                      <a:headEnd type="none" w="med" len="med"/>
                      <a:tailEnd type="none" w="med" len="med"/>
                    </a:lnR>
                    <a:lnT w="54632" cap="flat" cmpd="sng" algn="ctr">
                      <a:solidFill>
                        <a:srgbClr val="000000"/>
                      </a:solidFill>
                      <a:prstDash val="solid"/>
                      <a:round/>
                      <a:headEnd type="none" w="med" len="med"/>
                      <a:tailEnd type="none" w="med" len="med"/>
                    </a:lnT>
                    <a:lnB w="54632" cap="flat" cmpd="sng" algn="ctr">
                      <a:solidFill>
                        <a:srgbClr val="000000"/>
                      </a:solidFill>
                      <a:prstDash val="solid"/>
                      <a:round/>
                      <a:headEnd type="none" w="med" len="med"/>
                      <a:tailEnd type="none" w="med" len="med"/>
                    </a:lnB>
                  </a:tcPr>
                </a:tc>
                <a:tc>
                  <a:txBody>
                    <a:bodyPr/>
                    <a:lstStyle/>
                    <a:p>
                      <a:pPr algn="l">
                        <a:lnSpc>
                          <a:spcPts val="4023"/>
                        </a:lnSpc>
                        <a:defRPr/>
                      </a:pPr>
                      <a:r>
                        <a:rPr lang="en-US" sz="2873">
                          <a:solidFill>
                            <a:srgbClr val="000000"/>
                          </a:solidFill>
                          <a:latin typeface="Open Sans Bold"/>
                        </a:rPr>
                        <a:t>National Curriculum: </a:t>
                      </a:r>
                      <a:r>
                        <a:rPr lang="en-US" sz="2873">
                          <a:solidFill>
                            <a:srgbClr val="000000"/>
                          </a:solidFill>
                          <a:latin typeface="Open Sans Light"/>
                        </a:rPr>
                        <a:t>Climate change, Food technology, STEM </a:t>
                      </a:r>
                      <a:endParaRPr lang="en-US" sz="1100"/>
                    </a:p>
                  </a:txBody>
                  <a:tcPr marL="273741" marR="273741" marT="273741" marB="273741" anchor="ctr">
                    <a:lnL w="54632" cap="flat" cmpd="sng" algn="ctr">
                      <a:solidFill>
                        <a:srgbClr val="000000"/>
                      </a:solidFill>
                      <a:prstDash val="solid"/>
                      <a:round/>
                      <a:headEnd type="none" w="med" len="med"/>
                      <a:tailEnd type="none" w="med" len="med"/>
                    </a:lnL>
                    <a:lnR w="54632" cap="flat" cmpd="sng" algn="ctr">
                      <a:solidFill>
                        <a:srgbClr val="000000"/>
                      </a:solidFill>
                      <a:prstDash val="solid"/>
                      <a:round/>
                      <a:headEnd type="none" w="med" len="med"/>
                      <a:tailEnd type="none" w="med" len="med"/>
                    </a:lnR>
                    <a:lnT w="54632" cap="flat" cmpd="sng" algn="ctr">
                      <a:solidFill>
                        <a:srgbClr val="000000"/>
                      </a:solidFill>
                      <a:prstDash val="solid"/>
                      <a:round/>
                      <a:headEnd type="none" w="med" len="med"/>
                      <a:tailEnd type="none" w="med" len="med"/>
                    </a:lnT>
                    <a:lnB w="5463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1028700"/>
          <a:ext cx="16230600" cy="6285557"/>
        </p:xfrm>
        <a:graphic>
          <a:graphicData uri="http://schemas.openxmlformats.org/drawingml/2006/table">
            <a:tbl>
              <a:tblPr/>
              <a:tblGrid>
                <a:gridCol w="5974685">
                  <a:extLst>
                    <a:ext uri="{9D8B030D-6E8A-4147-A177-3AD203B41FA5}">
                      <a16:colId xmlns:a16="http://schemas.microsoft.com/office/drawing/2014/main" val="20000"/>
                    </a:ext>
                  </a:extLst>
                </a:gridCol>
              </a:tblGrid>
              <a:tr h="1718341">
                <a:tc>
                  <a:txBody>
                    <a:bodyPr/>
                    <a:lstStyle/>
                    <a:p>
                      <a:pPr algn="l">
                        <a:lnSpc>
                          <a:spcPts val="6159"/>
                        </a:lnSpc>
                        <a:defRPr/>
                      </a:pPr>
                      <a:r>
                        <a:rPr lang="en-US" sz="4399">
                          <a:solidFill>
                            <a:srgbClr val="000000"/>
                          </a:solidFill>
                          <a:latin typeface="Open Sans Bold"/>
                        </a:rPr>
                        <a:t>Skills Objectives </a:t>
                      </a:r>
                      <a:endParaRPr lang="en-US" sz="1100"/>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67216">
                <a:tc>
                  <a:txBody>
                    <a:bodyPr/>
                    <a:lstStyle/>
                    <a:p>
                      <a:pPr marL="949943" lvl="1" indent="-474971" algn="l">
                        <a:lnSpc>
                          <a:spcPts val="6159"/>
                        </a:lnSpc>
                        <a:buFont typeface="Arial"/>
                        <a:buChar char="•"/>
                        <a:defRPr/>
                      </a:pPr>
                      <a:r>
                        <a:rPr lang="en-US" sz="4399">
                          <a:solidFill>
                            <a:srgbClr val="000000"/>
                          </a:solidFill>
                          <a:latin typeface="Open Sans Bold"/>
                        </a:rPr>
                        <a:t>Problem-solving </a:t>
                      </a:r>
                      <a:r>
                        <a:rPr lang="en-US" sz="4399">
                          <a:solidFill>
                            <a:srgbClr val="000000"/>
                          </a:solidFill>
                          <a:latin typeface="Open Sans Light"/>
                        </a:rPr>
                        <a:t>- I can identify relevant information from extended explanations or presentations when solving problems.</a:t>
                      </a:r>
                      <a:endParaRPr lang="en-US" sz="1100"/>
                    </a:p>
                    <a:p>
                      <a:pPr marL="949943" lvl="1" indent="-474971">
                        <a:lnSpc>
                          <a:spcPts val="6159"/>
                        </a:lnSpc>
                        <a:buFont typeface="Arial"/>
                        <a:buChar char="•"/>
                      </a:pPr>
                      <a:r>
                        <a:rPr lang="en-US" sz="4399">
                          <a:solidFill>
                            <a:srgbClr val="000000"/>
                          </a:solidFill>
                          <a:latin typeface="Open Sans Bold"/>
                        </a:rPr>
                        <a:t>Communication</a:t>
                      </a:r>
                      <a:r>
                        <a:rPr lang="en-US" sz="4399">
                          <a:solidFill>
                            <a:srgbClr val="000000"/>
                          </a:solidFill>
                          <a:latin typeface="Open Sans Light"/>
                        </a:rPr>
                        <a:t> - I can apply the PEEL method using different mediums.</a:t>
                      </a:r>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8" name="Group 8"/>
          <p:cNvGrpSpPr/>
          <p:nvPr/>
        </p:nvGrpSpPr>
        <p:grpSpPr>
          <a:xfrm>
            <a:off x="1301008" y="7960867"/>
            <a:ext cx="5589673" cy="1500135"/>
            <a:chOff x="0" y="0"/>
            <a:chExt cx="7452897" cy="2000180"/>
          </a:xfrm>
        </p:grpSpPr>
        <p:sp>
          <p:nvSpPr>
            <p:cNvPr id="9" name="Freeform 9"/>
            <p:cNvSpPr/>
            <p:nvPr/>
          </p:nvSpPr>
          <p:spPr>
            <a:xfrm>
              <a:off x="5608071" y="0"/>
              <a:ext cx="1844826" cy="2000180"/>
            </a:xfrm>
            <a:custGeom>
              <a:avLst/>
              <a:gdLst/>
              <a:ahLst/>
              <a:cxnLst/>
              <a:rect l="l" t="t" r="r" b="b"/>
              <a:pathLst>
                <a:path w="1844826" h="2000180">
                  <a:moveTo>
                    <a:pt x="0" y="0"/>
                  </a:moveTo>
                  <a:lnTo>
                    <a:pt x="1844826" y="0"/>
                  </a:lnTo>
                  <a:lnTo>
                    <a:pt x="1844826" y="2000180"/>
                  </a:lnTo>
                  <a:lnTo>
                    <a:pt x="0" y="2000180"/>
                  </a:lnTo>
                  <a:lnTo>
                    <a:pt x="0" y="0"/>
                  </a:lnTo>
                  <a:close/>
                </a:path>
              </a:pathLst>
            </a:custGeom>
            <a:blipFill>
              <a:blip r:embed="rId3"/>
              <a:stretch>
                <a:fillRect l="-10857" t="-27851" r="-4721" b="-22910"/>
              </a:stretch>
            </a:blipFill>
          </p:spPr>
        </p:sp>
        <p:sp>
          <p:nvSpPr>
            <p:cNvPr id="10" name="Freeform 10"/>
            <p:cNvSpPr/>
            <p:nvPr/>
          </p:nvSpPr>
          <p:spPr>
            <a:xfrm>
              <a:off x="0" y="0"/>
              <a:ext cx="1751902" cy="1877985"/>
            </a:xfrm>
            <a:custGeom>
              <a:avLst/>
              <a:gdLst/>
              <a:ahLst/>
              <a:cxnLst/>
              <a:rect l="l" t="t" r="r" b="b"/>
              <a:pathLst>
                <a:path w="1751902" h="1877985">
                  <a:moveTo>
                    <a:pt x="0" y="0"/>
                  </a:moveTo>
                  <a:lnTo>
                    <a:pt x="1751902" y="0"/>
                  </a:lnTo>
                  <a:lnTo>
                    <a:pt x="1751902" y="1877985"/>
                  </a:lnTo>
                  <a:lnTo>
                    <a:pt x="0" y="1877985"/>
                  </a:lnTo>
                  <a:lnTo>
                    <a:pt x="0" y="0"/>
                  </a:lnTo>
                  <a:close/>
                </a:path>
              </a:pathLst>
            </a:custGeom>
            <a:blipFill>
              <a:blip r:embed="rId4"/>
              <a:stretch>
                <a:fillRect l="-12365" t="-37071" r="-5127" b="-17937"/>
              </a:stretch>
            </a:blipFill>
          </p:spPr>
        </p:sp>
        <p:sp>
          <p:nvSpPr>
            <p:cNvPr id="11" name="Freeform 11"/>
            <p:cNvSpPr/>
            <p:nvPr/>
          </p:nvSpPr>
          <p:spPr>
            <a:xfrm>
              <a:off x="2448599" y="0"/>
              <a:ext cx="1790145" cy="2000180"/>
            </a:xfrm>
            <a:custGeom>
              <a:avLst/>
              <a:gdLst/>
              <a:ahLst/>
              <a:cxnLst/>
              <a:rect l="l" t="t" r="r" b="b"/>
              <a:pathLst>
                <a:path w="1790145" h="2000180">
                  <a:moveTo>
                    <a:pt x="0" y="0"/>
                  </a:moveTo>
                  <a:lnTo>
                    <a:pt x="1790145" y="0"/>
                  </a:lnTo>
                  <a:lnTo>
                    <a:pt x="1790145" y="2000180"/>
                  </a:lnTo>
                  <a:lnTo>
                    <a:pt x="0" y="2000180"/>
                  </a:lnTo>
                  <a:lnTo>
                    <a:pt x="0" y="0"/>
                  </a:lnTo>
                  <a:close/>
                </a:path>
              </a:pathLst>
            </a:custGeom>
            <a:blipFill>
              <a:blip r:embed="rId5"/>
              <a:stretch>
                <a:fillRect l="-11388" t="-32763" r="-10808" b="-21908"/>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629945" y="2242487"/>
            <a:ext cx="17052284" cy="4016825"/>
          </a:xfrm>
          <a:prstGeom prst="rect">
            <a:avLst/>
          </a:prstGeom>
        </p:spPr>
        <p:txBody>
          <a:bodyPr lIns="0" tIns="0" rIns="0" bIns="0" rtlCol="0" anchor="t">
            <a:spAutoFit/>
          </a:bodyPr>
          <a:lstStyle/>
          <a:p>
            <a:pPr algn="just">
              <a:lnSpc>
                <a:spcPts val="6439"/>
              </a:lnSpc>
              <a:spcBef>
                <a:spcPct val="0"/>
              </a:spcBef>
            </a:pPr>
            <a:r>
              <a:rPr lang="en-US" sz="4599">
                <a:solidFill>
                  <a:srgbClr val="000000"/>
                </a:solidFill>
                <a:latin typeface="Open Sans Light"/>
              </a:rPr>
              <a:t>Biodiversity is all the different kinds of life you'll find in one area—the variety of animals, plants, fungi, and even microorganisms like bacteria that make up our natural world. These species and organisms work together in ecosystems, like an intricate web, to maintain balance and support life.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63531" y="231196"/>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671930" y="2231187"/>
            <a:ext cx="16587370" cy="5313383"/>
          </a:xfrm>
          <a:prstGeom prst="rect">
            <a:avLst/>
          </a:prstGeom>
        </p:spPr>
        <p:txBody>
          <a:bodyPr lIns="0" tIns="0" rIns="0" bIns="0" rtlCol="0" anchor="t">
            <a:spAutoFit/>
          </a:bodyPr>
          <a:lstStyle/>
          <a:p>
            <a:pPr>
              <a:lnSpc>
                <a:spcPts val="5319"/>
              </a:lnSpc>
            </a:pPr>
            <a:r>
              <a:rPr lang="en-US" sz="3799">
                <a:solidFill>
                  <a:srgbClr val="000000"/>
                </a:solidFill>
                <a:latin typeface="Open Sans Light"/>
              </a:rPr>
              <a:t>Biodiversity is life. Scientists use the word to describe the links and</a:t>
            </a:r>
          </a:p>
          <a:p>
            <a:pPr>
              <a:lnSpc>
                <a:spcPts val="5319"/>
              </a:lnSpc>
            </a:pPr>
            <a:r>
              <a:rPr lang="en-US" sz="3799">
                <a:solidFill>
                  <a:srgbClr val="000000"/>
                </a:solidFill>
                <a:latin typeface="Open Sans Light"/>
              </a:rPr>
              <a:t>the variety between all living things on the planet – including humans.</a:t>
            </a:r>
          </a:p>
          <a:p>
            <a:pPr>
              <a:lnSpc>
                <a:spcPts val="5319"/>
              </a:lnSpc>
            </a:pPr>
            <a:endParaRPr lang="en-US" sz="3799">
              <a:solidFill>
                <a:srgbClr val="000000"/>
              </a:solidFill>
              <a:latin typeface="Open Sans Light"/>
            </a:endParaRPr>
          </a:p>
          <a:p>
            <a:pPr algn="just">
              <a:lnSpc>
                <a:spcPts val="5319"/>
              </a:lnSpc>
              <a:spcBef>
                <a:spcPct val="0"/>
              </a:spcBef>
            </a:pPr>
            <a:r>
              <a:rPr lang="en-US" sz="3799">
                <a:solidFill>
                  <a:srgbClr val="000000"/>
                </a:solidFill>
                <a:latin typeface="Open Sans Light"/>
              </a:rPr>
              <a:t>You may think of biodiversity as the environment, or as nature, wildlife, plants and animals, but the important thing to remember is it’s all interconnected. That includes every person too – we all rely on biodiversity for our survival, because of the vast number of goods and services our planet provides for 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4"/>
          <a:stretch>
            <a:fillRect/>
          </a:stretch>
        </p:blipFill>
        <p:spPr>
          <a:xfrm>
            <a:off x="2312215" y="729717"/>
            <a:ext cx="12952952" cy="72860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922099" y="1641998"/>
            <a:ext cx="16443802" cy="5433697"/>
          </a:xfrm>
          <a:prstGeom prst="rect">
            <a:avLst/>
          </a:prstGeom>
        </p:spPr>
        <p:txBody>
          <a:bodyPr lIns="0" tIns="0" rIns="0" bIns="0" rtlCol="0" anchor="t">
            <a:spAutoFit/>
          </a:bodyPr>
          <a:lstStyle/>
          <a:p>
            <a:pPr algn="ctr">
              <a:lnSpc>
                <a:spcPts val="8679"/>
              </a:lnSpc>
              <a:spcBef>
                <a:spcPct val="0"/>
              </a:spcBef>
            </a:pPr>
            <a:r>
              <a:rPr lang="en-US" sz="6199">
                <a:solidFill>
                  <a:srgbClr val="000000"/>
                </a:solidFill>
                <a:latin typeface="Open Sans Light Bold"/>
              </a:rPr>
              <a:t> What will your one thing for the planet be? </a:t>
            </a:r>
          </a:p>
          <a:p>
            <a:pPr algn="ctr">
              <a:lnSpc>
                <a:spcPts val="8679"/>
              </a:lnSpc>
              <a:spcBef>
                <a:spcPct val="0"/>
              </a:spcBef>
            </a:pPr>
            <a:endParaRPr lang="en-US" sz="6199">
              <a:solidFill>
                <a:srgbClr val="000000"/>
              </a:solidFill>
              <a:latin typeface="Open Sans Light Bold"/>
            </a:endParaRPr>
          </a:p>
          <a:p>
            <a:pPr algn="ctr">
              <a:lnSpc>
                <a:spcPts val="8679"/>
              </a:lnSpc>
              <a:spcBef>
                <a:spcPct val="0"/>
              </a:spcBef>
            </a:pPr>
            <a:r>
              <a:rPr lang="en-US" sz="6199">
                <a:solidFill>
                  <a:srgbClr val="000000"/>
                </a:solidFill>
                <a:latin typeface="Open Sans Light Bold"/>
              </a:rPr>
              <a:t>Plan your project or create a guide for parents and the local community.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448570" y="782778"/>
            <a:ext cx="16574041" cy="7157775"/>
          </a:xfrm>
          <a:prstGeom prst="rect">
            <a:avLst/>
          </a:prstGeom>
        </p:spPr>
        <p:txBody>
          <a:bodyPr lIns="0" tIns="0" rIns="0" bIns="0" rtlCol="0" anchor="t">
            <a:spAutoFit/>
          </a:bodyPr>
          <a:lstStyle/>
          <a:p>
            <a:pPr>
              <a:lnSpc>
                <a:spcPts val="2611"/>
              </a:lnSpc>
              <a:spcBef>
                <a:spcPct val="0"/>
              </a:spcBef>
            </a:pPr>
            <a:endParaRPr/>
          </a:p>
          <a:p>
            <a:pPr>
              <a:lnSpc>
                <a:spcPts val="2611"/>
              </a:lnSpc>
              <a:spcBef>
                <a:spcPct val="0"/>
              </a:spcBef>
            </a:pPr>
            <a:r>
              <a:rPr lang="en-US" sz="1865">
                <a:solidFill>
                  <a:srgbClr val="000000"/>
                </a:solidFill>
                <a:latin typeface="Open Sans Light"/>
              </a:rPr>
              <a:t>Grow a part of your school lawn. You will need the following:</a:t>
            </a:r>
          </a:p>
          <a:p>
            <a:pPr marL="402777" lvl="1" indent="-201388">
              <a:lnSpc>
                <a:spcPts val="2611"/>
              </a:lnSpc>
              <a:buFont typeface="Arial"/>
              <a:buChar char="•"/>
            </a:pPr>
            <a:r>
              <a:rPr lang="en-US" sz="1865">
                <a:solidFill>
                  <a:srgbClr val="000000"/>
                </a:solidFill>
                <a:latin typeface="Open Sans Light"/>
              </a:rPr>
              <a:t>to avoid mowing completely or letting patches at the edges and around trees grow long</a:t>
            </a:r>
          </a:p>
          <a:p>
            <a:pPr marL="402777" lvl="1" indent="-201388">
              <a:lnSpc>
                <a:spcPts val="2611"/>
              </a:lnSpc>
              <a:buFont typeface="Arial"/>
              <a:buChar char="•"/>
            </a:pPr>
            <a:r>
              <a:rPr lang="en-US" sz="1865">
                <a:solidFill>
                  <a:srgbClr val="000000"/>
                </a:solidFill>
                <a:latin typeface="Open Sans Light"/>
              </a:rPr>
              <a:t>to avoid using fertilisers, pesticides and weed killers on your lawn</a:t>
            </a:r>
          </a:p>
          <a:p>
            <a:pPr marL="402777" lvl="1" indent="-201388">
              <a:lnSpc>
                <a:spcPts val="2611"/>
              </a:lnSpc>
              <a:buFont typeface="Arial"/>
              <a:buChar char="•"/>
            </a:pPr>
            <a:r>
              <a:rPr lang="en-US" sz="1865">
                <a:solidFill>
                  <a:srgbClr val="000000"/>
                </a:solidFill>
                <a:latin typeface="Open Sans Light"/>
              </a:rPr>
              <a:t>to consider adding wildflowers, such as oxeye daisy or yarrow, and different native grass species to attract more wildlife</a:t>
            </a:r>
          </a:p>
          <a:p>
            <a:pPr>
              <a:lnSpc>
                <a:spcPts val="2611"/>
              </a:lnSpc>
              <a:spcBef>
                <a:spcPct val="0"/>
              </a:spcBef>
            </a:pPr>
            <a:endParaRPr lang="en-US" sz="1865">
              <a:solidFill>
                <a:srgbClr val="000000"/>
              </a:solidFill>
              <a:latin typeface="Open Sans Light"/>
            </a:endParaRPr>
          </a:p>
          <a:p>
            <a:pPr>
              <a:lnSpc>
                <a:spcPts val="2611"/>
              </a:lnSpc>
              <a:spcBef>
                <a:spcPct val="0"/>
              </a:spcBef>
            </a:pPr>
            <a:r>
              <a:rPr lang="en-US" sz="1865">
                <a:solidFill>
                  <a:srgbClr val="000000"/>
                </a:solidFill>
                <a:latin typeface="Open Sans Light"/>
              </a:rPr>
              <a:t>Longer grass will also provide shelter and egg-laying opportunities for insects. The invertebrates that call your garden home are an important part of birds' diets – you may spot blackbirds hopping across your lawn in search of earthworms, for example. An abundance of insects and longer grass may also attract other animals, such as hedgehogs, lizards and frogs.</a:t>
            </a:r>
          </a:p>
          <a:p>
            <a:pPr>
              <a:lnSpc>
                <a:spcPts val="2611"/>
              </a:lnSpc>
              <a:spcBef>
                <a:spcPct val="0"/>
              </a:spcBef>
            </a:pPr>
            <a:endParaRPr lang="en-US" sz="1865">
              <a:solidFill>
                <a:srgbClr val="000000"/>
              </a:solidFill>
              <a:latin typeface="Open Sans Light"/>
            </a:endParaRPr>
          </a:p>
          <a:p>
            <a:pPr>
              <a:lnSpc>
                <a:spcPts val="2611"/>
              </a:lnSpc>
              <a:spcBef>
                <a:spcPct val="0"/>
              </a:spcBef>
            </a:pPr>
            <a:endParaRPr lang="en-US" sz="1865">
              <a:solidFill>
                <a:srgbClr val="000000"/>
              </a:solidFill>
              <a:latin typeface="Open Sans Light"/>
            </a:endParaRPr>
          </a:p>
          <a:p>
            <a:pPr>
              <a:lnSpc>
                <a:spcPts val="2611"/>
              </a:lnSpc>
              <a:spcBef>
                <a:spcPct val="0"/>
              </a:spcBef>
            </a:pPr>
            <a:r>
              <a:rPr lang="en-US" sz="1865">
                <a:solidFill>
                  <a:srgbClr val="000000"/>
                </a:solidFill>
                <a:latin typeface="Open Sans Light"/>
              </a:rPr>
              <a:t>Grow wildflower pots for pollinators. MAKE a Weekend project</a:t>
            </a:r>
          </a:p>
          <a:p>
            <a:pPr marL="402777" lvl="1" indent="-201388">
              <a:lnSpc>
                <a:spcPts val="2611"/>
              </a:lnSpc>
              <a:buFont typeface="Arial"/>
              <a:buChar char="•"/>
            </a:pPr>
            <a:r>
              <a:rPr lang="en-US" sz="1865">
                <a:solidFill>
                  <a:srgbClr val="000000"/>
                </a:solidFill>
                <a:latin typeface="Open Sans Light"/>
              </a:rPr>
              <a:t>Growing wildflowers is an excellent way to provide food for pollinating insects. These animals play a vital role in allowing plants to reproduce. Without pollination, many of our crops and wild plants wouldn't survive. The good news is that you don't need lots of space to help pollinators. Wildflowers that benefit these insects will grow in a pot. By planting British wildflower species, you will ensure your pot is attractive to native wildlife – some non-native flowers look spectacular to us but may not be that helpful for insects.</a:t>
            </a:r>
          </a:p>
          <a:p>
            <a:pPr>
              <a:lnSpc>
                <a:spcPts val="2611"/>
              </a:lnSpc>
              <a:spcBef>
                <a:spcPct val="0"/>
              </a:spcBef>
            </a:pPr>
            <a:endParaRPr lang="en-US" sz="1865">
              <a:solidFill>
                <a:srgbClr val="000000"/>
              </a:solidFill>
              <a:latin typeface="Open Sans Light"/>
            </a:endParaRPr>
          </a:p>
          <a:p>
            <a:pPr>
              <a:lnSpc>
                <a:spcPts val="2611"/>
              </a:lnSpc>
              <a:spcBef>
                <a:spcPct val="0"/>
              </a:spcBef>
            </a:pPr>
            <a:r>
              <a:rPr lang="en-US" sz="1865">
                <a:solidFill>
                  <a:srgbClr val="000000"/>
                </a:solidFill>
                <a:latin typeface="Open Sans Light"/>
              </a:rPr>
              <a:t>Grow a green screen that helps block out air pollution</a:t>
            </a:r>
          </a:p>
          <a:p>
            <a:pPr marL="402777" lvl="1" indent="-201388">
              <a:lnSpc>
                <a:spcPts val="2611"/>
              </a:lnSpc>
              <a:buFont typeface="Arial"/>
              <a:buChar char="•"/>
            </a:pPr>
            <a:r>
              <a:rPr lang="en-US" sz="1865">
                <a:solidFill>
                  <a:srgbClr val="000000"/>
                </a:solidFill>
                <a:latin typeface="Open Sans Light"/>
              </a:rPr>
              <a:t>Air pollution impacts everyone's health and the long-term effects can be severe. The main source of air pollution is the emissions from cars and other transport, as well as gas use and industry in some areas.</a:t>
            </a:r>
          </a:p>
          <a:p>
            <a:pPr marL="402777" lvl="1" indent="-201388">
              <a:lnSpc>
                <a:spcPts val="2611"/>
              </a:lnSpc>
              <a:buFont typeface="Arial"/>
              <a:buChar char="•"/>
            </a:pPr>
            <a:r>
              <a:rPr lang="en-US" sz="1865">
                <a:solidFill>
                  <a:srgbClr val="000000"/>
                </a:solidFill>
                <a:latin typeface="Open Sans Light"/>
              </a:rPr>
              <a:t>By growing a green screen on your property, such as ivy, you can create a natural barrier that helps to filter out pollution and provides a home for wildlife.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B4A0FD-C15F-4D62-9F6D-B5752686EE7C}"/>
</file>

<file path=customXml/itemProps2.xml><?xml version="1.0" encoding="utf-8"?>
<ds:datastoreItem xmlns:ds="http://schemas.openxmlformats.org/officeDocument/2006/customXml" ds:itemID="{CBB13BCA-40BA-496D-8D4E-9BF5AC2C866F}"/>
</file>

<file path=customXml/itemProps3.xml><?xml version="1.0" encoding="utf-8"?>
<ds:datastoreItem xmlns:ds="http://schemas.openxmlformats.org/officeDocument/2006/customXml" ds:itemID="{23A47B45-C879-4784-94C5-986CA253F6F8}"/>
</file>

<file path=docProps/app.xml><?xml version="1.0" encoding="utf-8"?>
<Properties xmlns="http://schemas.openxmlformats.org/officeDocument/2006/extended-properties" xmlns:vt="http://schemas.openxmlformats.org/officeDocument/2006/docPropsVTypes">
  <TotalTime>0</TotalTime>
  <Words>803</Words>
  <Application>Microsoft Macintosh PowerPoint</Application>
  <PresentationFormat>Custom</PresentationFormat>
  <Paragraphs>61</Paragraphs>
  <Slides>10</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Open Sans Bold</vt:lpstr>
      <vt:lpstr>Open Sans Light</vt:lpstr>
      <vt:lpstr>Open Sans Light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L3 KS3&amp;4 CC</dc:title>
  <cp:lastModifiedBy>Samia Akram</cp:lastModifiedBy>
  <cp:revision>1</cp:revision>
  <dcterms:created xsi:type="dcterms:W3CDTF">2006-08-16T00:00:00Z</dcterms:created>
  <dcterms:modified xsi:type="dcterms:W3CDTF">2023-09-20T18:23:09Z</dcterms:modified>
  <dc:identifier>DAFCRLDDA48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19582100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