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Open Sans 1" panose="020B0606030504020204" pitchFamily="34" charset="0"/>
      <p:regular r:id="rId12"/>
    </p:embeddedFont>
    <p:embeddedFont>
      <p:font typeface="Open Sans 1 Bold" panose="020B0806030504020204" pitchFamily="34" charset="0"/>
      <p:regular r:id="rId13"/>
      <p:bold r:id="rId14"/>
    </p:embeddedFont>
    <p:embeddedFont>
      <p:font typeface="Open Sans 2 Bold" panose="020B0806030504020204" pitchFamily="34" charset="0"/>
      <p:regular r:id="rId15"/>
      <p:bold r:id="rId16"/>
    </p:embeddedFont>
    <p:embeddedFont>
      <p:font typeface="Open Sans 2 Light" panose="020B0306030504020204" pitchFamily="34" charset="0"/>
      <p:regular r:id="rId17"/>
    </p:embeddedFont>
    <p:embeddedFont>
      <p:font typeface="Open Sans Light" panose="020B0306030504020204" pitchFamily="34" charset="0"/>
      <p:regular r:id="rId18"/>
      <p:italic r:id="rId19"/>
    </p:embeddedFont>
    <p:embeddedFont>
      <p:font typeface="Open Sans Light Bold" panose="020B0806030504020204" pitchFamily="34" charset="0"/>
      <p:regular r:id="rId20"/>
      <p:bold r:id="rId21"/>
    </p:embeddedFont>
    <p:embeddedFont>
      <p:font typeface="Quicksand Bold" pitchFamily="2" charset="77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7" autoAdjust="0"/>
  </p:normalViewPr>
  <p:slideViewPr>
    <p:cSldViewPr>
      <p:cViewPr varScale="1">
        <p:scale>
          <a:sx n="74" d="100"/>
          <a:sy n="74" d="100"/>
        </p:scale>
        <p:origin x="6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customXml" Target="../customXml/item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9156087" y="-125515"/>
            <a:ext cx="7167007" cy="10136014"/>
          </a:xfrm>
          <a:custGeom>
            <a:avLst/>
            <a:gdLst/>
            <a:ahLst/>
            <a:cxnLst/>
            <a:rect l="l" t="t" r="r" b="b"/>
            <a:pathLst>
              <a:path w="7167007" h="10136014">
                <a:moveTo>
                  <a:pt x="0" y="0"/>
                </a:moveTo>
                <a:lnTo>
                  <a:pt x="7167007" y="0"/>
                </a:lnTo>
                <a:lnTo>
                  <a:pt x="7167007" y="10136015"/>
                </a:lnTo>
                <a:lnTo>
                  <a:pt x="0" y="101360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1548765"/>
            <a:ext cx="8115300" cy="7299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20"/>
              </a:lnSpc>
            </a:pPr>
            <a:r>
              <a:rPr lang="en-US" sz="6800" spc="-13">
                <a:solidFill>
                  <a:srgbClr val="000000"/>
                </a:solidFill>
                <a:latin typeface="Open Sans 1 Bold"/>
              </a:rPr>
              <a:t>Key Stage 2 </a:t>
            </a:r>
          </a:p>
          <a:p>
            <a:pPr>
              <a:lnSpc>
                <a:spcPts val="7470"/>
              </a:lnSpc>
            </a:pPr>
            <a:endParaRPr lang="en-US" sz="6800" spc="-13">
              <a:solidFill>
                <a:srgbClr val="000000"/>
              </a:solidFill>
              <a:latin typeface="Open Sans 1 Bold"/>
            </a:endParaRPr>
          </a:p>
          <a:p>
            <a:pPr>
              <a:lnSpc>
                <a:spcPts val="7470"/>
              </a:lnSpc>
            </a:pPr>
            <a:r>
              <a:rPr lang="en-US" sz="8300" spc="-16">
                <a:solidFill>
                  <a:srgbClr val="000000"/>
                </a:solidFill>
                <a:latin typeface="Quicksand Bold"/>
              </a:rPr>
              <a:t>'How does poverty affect children in school?'</a:t>
            </a:r>
          </a:p>
          <a:p>
            <a:pPr>
              <a:lnSpc>
                <a:spcPts val="8640"/>
              </a:lnSpc>
            </a:pPr>
            <a:endParaRPr lang="en-US" sz="8300" spc="-16">
              <a:solidFill>
                <a:srgbClr val="000000"/>
              </a:solidFill>
              <a:latin typeface="Quicksand Bold"/>
            </a:endParaRPr>
          </a:p>
          <a:p>
            <a:pPr>
              <a:lnSpc>
                <a:spcPts val="5310"/>
              </a:lnSpc>
            </a:pPr>
            <a:r>
              <a:rPr lang="en-US" sz="5900" spc="-11">
                <a:solidFill>
                  <a:srgbClr val="000000"/>
                </a:solidFill>
                <a:latin typeface="Open Sans 1 Bold"/>
              </a:rPr>
              <a:t>Lesson 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557946" y="1729011"/>
          <a:ext cx="17172107" cy="6415499"/>
        </p:xfrm>
        <a:graphic>
          <a:graphicData uri="http://schemas.openxmlformats.org/drawingml/2006/table">
            <a:tbl>
              <a:tblPr/>
              <a:tblGrid>
                <a:gridCol w="4043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8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15499">
                <a:tc>
                  <a:txBody>
                    <a:bodyPr/>
                    <a:lstStyle/>
                    <a:p>
                      <a:pPr algn="l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Open Sans 2 Bold"/>
                        </a:rPr>
                        <a:t>Learning Objective</a:t>
                      </a:r>
                      <a:endParaRPr lang="en-US" sz="1100"/>
                    </a:p>
                    <a:p>
                      <a:pPr>
                        <a:lnSpc>
                          <a:spcPts val="4479"/>
                        </a:lnSpc>
                      </a:pPr>
                      <a:endParaRPr lang="en-US" sz="1100"/>
                    </a:p>
                    <a:p>
                      <a:pPr>
                        <a:lnSpc>
                          <a:spcPts val="4479"/>
                        </a:lnSpc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Open Sans 2 Light"/>
                        </a:rPr>
                        <a:t>To discuss the effects and feelings associated with poverty</a:t>
                      </a:r>
                    </a:p>
                    <a:p>
                      <a:pPr>
                        <a:lnSpc>
                          <a:spcPts val="4479"/>
                        </a:lnSpc>
                      </a:pPr>
                      <a:endParaRPr lang="en-US" sz="3199">
                        <a:solidFill>
                          <a:srgbClr val="000000"/>
                        </a:solidFill>
                        <a:latin typeface="Open Sans 2 Light"/>
                      </a:endParaRP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Open Sans 2 Bold"/>
                        </a:rPr>
                        <a:t>Skills Objectives</a:t>
                      </a:r>
                      <a:endParaRPr lang="en-US" sz="1100"/>
                    </a:p>
                    <a:p>
                      <a:pPr>
                        <a:lnSpc>
                          <a:spcPts val="4479"/>
                        </a:lnSpc>
                      </a:pP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557946" y="8144511"/>
          <a:ext cx="16774099" cy="1676400"/>
        </p:xfrm>
        <a:graphic>
          <a:graphicData uri="http://schemas.openxmlformats.org/drawingml/2006/table">
            <a:tbl>
              <a:tblPr/>
              <a:tblGrid>
                <a:gridCol w="1821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5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pPr algn="l">
                        <a:lnSpc>
                          <a:spcPts val="51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Open Sans 2 Bold"/>
                        </a:rPr>
                        <a:t>National Curriculum</a:t>
                      </a:r>
                      <a:r>
                        <a:rPr lang="en-US" sz="3699">
                          <a:solidFill>
                            <a:srgbClr val="000000"/>
                          </a:solidFill>
                          <a:latin typeface="Open Sans 2 Light"/>
                        </a:rPr>
                        <a:t> PSHE</a:t>
                      </a:r>
                      <a:endParaRPr lang="en-US" sz="1100"/>
                    </a:p>
                    <a:p>
                      <a:pPr>
                        <a:lnSpc>
                          <a:spcPts val="5179"/>
                        </a:lnSpc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Freeform 8"/>
          <p:cNvSpPr/>
          <p:nvPr/>
        </p:nvSpPr>
        <p:spPr>
          <a:xfrm>
            <a:off x="814603" y="8065215"/>
            <a:ext cx="1447326" cy="1548546"/>
          </a:xfrm>
          <a:custGeom>
            <a:avLst/>
            <a:gdLst/>
            <a:ahLst/>
            <a:cxnLst/>
            <a:rect l="l" t="t" r="r" b="b"/>
            <a:pathLst>
              <a:path w="1447326" h="1548546">
                <a:moveTo>
                  <a:pt x="0" y="0"/>
                </a:moveTo>
                <a:lnTo>
                  <a:pt x="1447326" y="0"/>
                </a:lnTo>
                <a:lnTo>
                  <a:pt x="1447326" y="1548546"/>
                </a:lnTo>
                <a:lnTo>
                  <a:pt x="0" y="15485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612" t="-32673" r="-8739" b="-25088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987223" y="2692451"/>
            <a:ext cx="1217300" cy="1234247"/>
          </a:xfrm>
          <a:custGeom>
            <a:avLst/>
            <a:gdLst/>
            <a:ahLst/>
            <a:cxnLst/>
            <a:rect l="l" t="t" r="r" b="b"/>
            <a:pathLst>
              <a:path w="1217300" h="1234247">
                <a:moveTo>
                  <a:pt x="0" y="0"/>
                </a:moveTo>
                <a:lnTo>
                  <a:pt x="1217300" y="0"/>
                </a:lnTo>
                <a:lnTo>
                  <a:pt x="1217300" y="1234248"/>
                </a:lnTo>
                <a:lnTo>
                  <a:pt x="0" y="12342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759" t="-26485" b="-26611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884008" y="3926699"/>
            <a:ext cx="1320514" cy="1353232"/>
          </a:xfrm>
          <a:custGeom>
            <a:avLst/>
            <a:gdLst/>
            <a:ahLst/>
            <a:cxnLst/>
            <a:rect l="l" t="t" r="r" b="b"/>
            <a:pathLst>
              <a:path w="1320514" h="1353232">
                <a:moveTo>
                  <a:pt x="0" y="0"/>
                </a:moveTo>
                <a:lnTo>
                  <a:pt x="1320515" y="0"/>
                </a:lnTo>
                <a:lnTo>
                  <a:pt x="1320515" y="1353232"/>
                </a:lnTo>
                <a:lnTo>
                  <a:pt x="0" y="13532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696" t="-25473" b="-21774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935615" y="5363010"/>
            <a:ext cx="1320514" cy="1353232"/>
          </a:xfrm>
          <a:custGeom>
            <a:avLst/>
            <a:gdLst/>
            <a:ahLst/>
            <a:cxnLst/>
            <a:rect l="l" t="t" r="r" b="b"/>
            <a:pathLst>
              <a:path w="1320514" h="1353232">
                <a:moveTo>
                  <a:pt x="0" y="0"/>
                </a:moveTo>
                <a:lnTo>
                  <a:pt x="1320515" y="0"/>
                </a:lnTo>
                <a:lnTo>
                  <a:pt x="1320515" y="1353232"/>
                </a:lnTo>
                <a:lnTo>
                  <a:pt x="0" y="13532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696" t="-25473" b="-21774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884008" y="6613431"/>
            <a:ext cx="1252405" cy="1367374"/>
          </a:xfrm>
          <a:custGeom>
            <a:avLst/>
            <a:gdLst/>
            <a:ahLst/>
            <a:cxnLst/>
            <a:rect l="l" t="t" r="r" b="b"/>
            <a:pathLst>
              <a:path w="1252405" h="1367374">
                <a:moveTo>
                  <a:pt x="0" y="0"/>
                </a:moveTo>
                <a:lnTo>
                  <a:pt x="1252405" y="0"/>
                </a:lnTo>
                <a:lnTo>
                  <a:pt x="1252405" y="1367374"/>
                </a:lnTo>
                <a:lnTo>
                  <a:pt x="0" y="13673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323" t="-25473" r="-5351" b="-21774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57946" y="546998"/>
            <a:ext cx="17172107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4800">
                <a:solidFill>
                  <a:srgbClr val="000000"/>
                </a:solidFill>
                <a:latin typeface="Open Sans 1 Bold"/>
              </a:rPr>
              <a:t>Activity 3 How does poverty affect children in school?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430878" y="4373726"/>
            <a:ext cx="11299175" cy="1099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Open Sans 1"/>
              </a:rPr>
              <a:t>Communication - Young people can plan what they need to share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30878" y="5616422"/>
            <a:ext cx="11299175" cy="1099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Open Sans 1"/>
              </a:rPr>
              <a:t>Communication - I can apply the PEEL method using different mediums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430878" y="6859117"/>
            <a:ext cx="11299175" cy="537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Open Sans 1"/>
              </a:rPr>
              <a:t>Teamwork - Young people can work with others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430878" y="2564856"/>
            <a:ext cx="11299175" cy="166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Open Sans 1"/>
              </a:rPr>
              <a:t>Problem-Solving - Young people can follow an argument, identify different points of view, and distinguish facts from opinions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320049" y="5655399"/>
            <a:ext cx="3508706" cy="3508706"/>
          </a:xfrm>
          <a:custGeom>
            <a:avLst/>
            <a:gdLst/>
            <a:ahLst/>
            <a:cxnLst/>
            <a:rect l="l" t="t" r="r" b="b"/>
            <a:pathLst>
              <a:path w="3508706" h="3508706">
                <a:moveTo>
                  <a:pt x="0" y="0"/>
                </a:moveTo>
                <a:lnTo>
                  <a:pt x="3508706" y="0"/>
                </a:lnTo>
                <a:lnTo>
                  <a:pt x="3508706" y="3508706"/>
                </a:lnTo>
                <a:lnTo>
                  <a:pt x="0" y="35087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234231" y="5655399"/>
            <a:ext cx="3508706" cy="3508706"/>
          </a:xfrm>
          <a:custGeom>
            <a:avLst/>
            <a:gdLst/>
            <a:ahLst/>
            <a:cxnLst/>
            <a:rect l="l" t="t" r="r" b="b"/>
            <a:pathLst>
              <a:path w="3508706" h="3508706">
                <a:moveTo>
                  <a:pt x="0" y="0"/>
                </a:moveTo>
                <a:lnTo>
                  <a:pt x="3508706" y="0"/>
                </a:lnTo>
                <a:lnTo>
                  <a:pt x="3508706" y="3508706"/>
                </a:lnTo>
                <a:lnTo>
                  <a:pt x="0" y="35087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129303" y="5655399"/>
            <a:ext cx="3508706" cy="3508706"/>
          </a:xfrm>
          <a:custGeom>
            <a:avLst/>
            <a:gdLst/>
            <a:ahLst/>
            <a:cxnLst/>
            <a:rect l="l" t="t" r="r" b="b"/>
            <a:pathLst>
              <a:path w="3508706" h="3508706">
                <a:moveTo>
                  <a:pt x="0" y="0"/>
                </a:moveTo>
                <a:lnTo>
                  <a:pt x="3508706" y="0"/>
                </a:lnTo>
                <a:lnTo>
                  <a:pt x="3508706" y="3508706"/>
                </a:lnTo>
                <a:lnTo>
                  <a:pt x="0" y="35087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989330"/>
            <a:ext cx="16230600" cy="4202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4800">
                <a:solidFill>
                  <a:srgbClr val="000000"/>
                </a:solidFill>
                <a:latin typeface="Open Sans 1 Bold"/>
              </a:rPr>
              <a:t>THINK</a:t>
            </a:r>
          </a:p>
          <a:p>
            <a:pPr>
              <a:lnSpc>
                <a:spcPts val="6720"/>
              </a:lnSpc>
            </a:pPr>
            <a:endParaRPr lang="en-US" sz="4800">
              <a:solidFill>
                <a:srgbClr val="000000"/>
              </a:solidFill>
              <a:latin typeface="Open Sans 1 Bold"/>
            </a:endParaRPr>
          </a:p>
          <a:p>
            <a:pPr>
              <a:lnSpc>
                <a:spcPts val="6720"/>
              </a:lnSpc>
            </a:pPr>
            <a:r>
              <a:rPr lang="en-US" sz="4800">
                <a:solidFill>
                  <a:srgbClr val="000000"/>
                </a:solidFill>
                <a:latin typeface="Open Sans 1"/>
              </a:rPr>
              <a:t>What can you recall about the effects of poverty in relation to children's rights? </a:t>
            </a:r>
          </a:p>
          <a:p>
            <a:pPr>
              <a:lnSpc>
                <a:spcPts val="6720"/>
              </a:lnSpc>
            </a:pPr>
            <a:endParaRPr lang="en-US" sz="4800">
              <a:solidFill>
                <a:srgbClr val="000000"/>
              </a:solidFill>
              <a:latin typeface="Open Sans 1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1008380"/>
            <a:ext cx="16230600" cy="7588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60"/>
              </a:lnSpc>
            </a:pPr>
            <a:r>
              <a:rPr lang="en-US" sz="3400">
                <a:solidFill>
                  <a:srgbClr val="000000"/>
                </a:solidFill>
                <a:latin typeface="Open Sans 1"/>
              </a:rPr>
              <a:t>With your groups work on the following questions and present your answers afterwards: </a:t>
            </a:r>
          </a:p>
          <a:p>
            <a:pPr>
              <a:lnSpc>
                <a:spcPts val="5320"/>
              </a:lnSpc>
            </a:pPr>
            <a:endParaRPr lang="en-US" sz="3400">
              <a:solidFill>
                <a:srgbClr val="000000"/>
              </a:solidFill>
              <a:latin typeface="Open Sans 1"/>
            </a:endParaRPr>
          </a:p>
          <a:p>
            <a:pPr marL="777248" lvl="1" indent="-388624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 1 Bold"/>
              </a:rPr>
              <a:t>How do you think poverty can affect a child's experience of school? </a:t>
            </a:r>
          </a:p>
          <a:p>
            <a:pPr>
              <a:lnSpc>
                <a:spcPts val="5040"/>
              </a:lnSpc>
            </a:pPr>
            <a:endParaRPr lang="en-US" sz="3600">
              <a:solidFill>
                <a:srgbClr val="000000"/>
              </a:solidFill>
              <a:latin typeface="Open Sans 1 Bold"/>
            </a:endParaRPr>
          </a:p>
          <a:p>
            <a:pPr marL="777248" lvl="1" indent="-388624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 1 Bold"/>
              </a:rPr>
              <a:t>How do you think poverty can affect a child's learning?</a:t>
            </a:r>
          </a:p>
          <a:p>
            <a:pPr>
              <a:lnSpc>
                <a:spcPts val="5040"/>
              </a:lnSpc>
            </a:pPr>
            <a:endParaRPr lang="en-US" sz="3600">
              <a:solidFill>
                <a:srgbClr val="000000"/>
              </a:solidFill>
              <a:latin typeface="Open Sans 1 Bold"/>
            </a:endParaRPr>
          </a:p>
          <a:p>
            <a:pPr marL="777248" lvl="1" indent="-388624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 1 Bold"/>
              </a:rPr>
              <a:t>How do you think we should treat everyone to make sure we don't discriminate others? </a:t>
            </a:r>
          </a:p>
          <a:p>
            <a:pPr>
              <a:lnSpc>
                <a:spcPts val="5040"/>
              </a:lnSpc>
            </a:pPr>
            <a:endParaRPr lang="en-US" sz="3600">
              <a:solidFill>
                <a:srgbClr val="000000"/>
              </a:solidFill>
              <a:latin typeface="Open Sans 1 Bold"/>
            </a:endParaRPr>
          </a:p>
          <a:p>
            <a:pPr marL="777248" lvl="1" indent="-388624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 1 Bold"/>
              </a:rPr>
              <a:t>What should we do if we see or think someone is being discriminated or bullied?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64644" y="3985642"/>
            <a:ext cx="17129318" cy="478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 Bold"/>
              </a:rPr>
              <a:t>The Child Poverty Action Group</a:t>
            </a:r>
            <a:r>
              <a:rPr lang="en-US" sz="3399">
                <a:solidFill>
                  <a:srgbClr val="000000"/>
                </a:solidFill>
                <a:latin typeface="Open Sans Light"/>
              </a:rPr>
              <a:t>: </a:t>
            </a:r>
            <a:r>
              <a:rPr lang="en-US" sz="3399">
                <a:solidFill>
                  <a:srgbClr val="000000"/>
                </a:solidFill>
                <a:latin typeface="Open Sans Light Bold"/>
              </a:rPr>
              <a:t>https://cpag.org.uk 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 Light Bold"/>
            </a:endParaR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 Bold"/>
              </a:rPr>
              <a:t>Children’s Society UK:</a:t>
            </a:r>
            <a:r>
              <a:rPr lang="en-US" sz="3399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399">
                <a:solidFill>
                  <a:srgbClr val="000000"/>
                </a:solidFill>
                <a:latin typeface="Open Sans Light Bold"/>
              </a:rPr>
              <a:t>https://childrenssociety.org.uk 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 Light Bold"/>
            </a:endParaR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 Bold"/>
              </a:rPr>
              <a:t>The Unicef</a:t>
            </a:r>
            <a:r>
              <a:rPr lang="en-US" sz="3399">
                <a:solidFill>
                  <a:srgbClr val="000000"/>
                </a:solidFill>
                <a:latin typeface="Open Sans Light"/>
              </a:rPr>
              <a:t>: </a:t>
            </a:r>
            <a:r>
              <a:rPr lang="en-US" sz="3399">
                <a:solidFill>
                  <a:srgbClr val="000000"/>
                </a:solidFill>
                <a:latin typeface="Open Sans Light Bold"/>
              </a:rPr>
              <a:t>https://www.unicef.org 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 Ligh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989330"/>
            <a:ext cx="16230600" cy="224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4800">
                <a:solidFill>
                  <a:srgbClr val="000000"/>
                </a:solidFill>
                <a:latin typeface="Open Sans 1 Bold"/>
              </a:rPr>
              <a:t>The following websites can help you find out more about the effects of poverty</a:t>
            </a:r>
          </a:p>
          <a:p>
            <a:pPr>
              <a:lnSpc>
                <a:spcPts val="4480"/>
              </a:lnSpc>
            </a:pPr>
            <a:endParaRPr lang="en-US" sz="4800">
              <a:solidFill>
                <a:srgbClr val="000000"/>
              </a:solidFill>
              <a:latin typeface="Open Sans 1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1CEFDF5F80834282EED071285A58F5" ma:contentTypeVersion="3" ma:contentTypeDescription="Create a new document." ma:contentTypeScope="" ma:versionID="1ac6df1c1196c590e4ddc7112812f5f5">
  <xsd:schema xmlns:xsd="http://www.w3.org/2001/XMLSchema" xmlns:xs="http://www.w3.org/2001/XMLSchema" xmlns:p="http://schemas.microsoft.com/office/2006/metadata/properties" xmlns:ns2="8a9b9e0f-b707-4069-b1c6-a6e1cf6c7e7e" targetNamespace="http://schemas.microsoft.com/office/2006/metadata/properties" ma:root="true" ma:fieldsID="adcbf8e080c23f82357b7e602b1f79fd" ns2:_="">
    <xsd:import namespace="8a9b9e0f-b707-4069-b1c6-a6e1cf6c7e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9b9e0f-b707-4069-b1c6-a6e1cf6c7e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F9FEE7-1E63-4725-BC83-FE03B1A5A236}"/>
</file>

<file path=customXml/itemProps2.xml><?xml version="1.0" encoding="utf-8"?>
<ds:datastoreItem xmlns:ds="http://schemas.openxmlformats.org/officeDocument/2006/customXml" ds:itemID="{7CA5EA39-1614-453E-983B-33A2A36D577B}"/>
</file>

<file path=customXml/itemProps3.xml><?xml version="1.0" encoding="utf-8"?>
<ds:datastoreItem xmlns:ds="http://schemas.openxmlformats.org/officeDocument/2006/customXml" ds:itemID="{9D46AB14-9606-48D8-B4E4-F97B119FFE8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1045</Words>
  <Application>Microsoft Macintosh PowerPoint</Application>
  <PresentationFormat>Custom</PresentationFormat>
  <Paragraphs>120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Open Sans 1 Bold</vt:lpstr>
      <vt:lpstr>Open Sans 2 Light</vt:lpstr>
      <vt:lpstr>Open Sans 1</vt:lpstr>
      <vt:lpstr>Arial</vt:lpstr>
      <vt:lpstr>Quicksand Bold</vt:lpstr>
      <vt:lpstr>Open Sans Light</vt:lpstr>
      <vt:lpstr>Open Sans Light Bold</vt:lpstr>
      <vt:lpstr>Calibri</vt:lpstr>
      <vt:lpstr>Open Sans 2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L3 KS2 Poverty</dc:title>
  <cp:lastModifiedBy>Samia Akram</cp:lastModifiedBy>
  <cp:revision>1</cp:revision>
  <dcterms:created xsi:type="dcterms:W3CDTF">2006-08-16T00:00:00Z</dcterms:created>
  <dcterms:modified xsi:type="dcterms:W3CDTF">2023-09-19T10:40:22Z</dcterms:modified>
  <dc:identifier>DAFAMTPcnh4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0x010100231CEFDF5F80834282EED071285A58F5</vt:lpwstr>
  </property>
  <property fmtid="{D5CDD505-2E9C-101B-9397-08002B2CF9AE}" pid="3" name="Order">
    <vt:r8>8370000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