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Open Sans" panose="020B0606030504020204" pitchFamily="34" charset="0"/>
      <p:regular r:id="rId13"/>
      <p:bold r:id="rId14"/>
      <p:italic r:id="rId15"/>
      <p:boldItalic r:id="rId16"/>
    </p:embeddedFont>
    <p:embeddedFont>
      <p:font typeface="Open Sans Bold" panose="020B0806030504020204" pitchFamily="34" charset="0"/>
      <p:regular r:id="rId17"/>
      <p:bold r:id="rId18"/>
    </p:embeddedFont>
    <p:embeddedFont>
      <p:font typeface="Open Sans Extra Bold" panose="020B0906030804020204" pitchFamily="34" charset="0"/>
      <p:regular r:id="rId19"/>
      <p:bold r:id="rId20"/>
    </p:embeddedFont>
    <p:embeddedFont>
      <p:font typeface="Open Sans Light" panose="020B0306030504020204" pitchFamily="34" charset="0"/>
      <p:regular r:id="rId21"/>
      <p:italic r:id="rId22"/>
    </p:embeddedFont>
    <p:embeddedFont>
      <p:font typeface="Open Sans Light Bold" panose="020B0806030504020204" pitchFamily="34" charset="0"/>
      <p:regular r:id="rId23"/>
      <p:bold r:id="rId24"/>
    </p:embeddedFont>
    <p:embeddedFont>
      <p:font typeface="Open Sans Light Italics" panose="020B0306030504020204"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7" autoAdjust="0"/>
  </p:normalViewPr>
  <p:slideViewPr>
    <p:cSldViewPr>
      <p:cViewPr varScale="1">
        <p:scale>
          <a:sx n="74" d="100"/>
          <a:sy n="74" d="100"/>
        </p:scale>
        <p:origin x="6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a:p>
            <a:r>
              <a:rPr lang="en-US"/>
              <a:t> ‘Little Boxes’. How would it be if everybody were the same?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Discuss what makes us, as humans, different and what makes us the same. Agree that humans may appear different and respond in different ways, but there are many similarities. Emotions are something which separates us from other living creatures and our desire to keep well. Based on BBC Radio 4’s desert island disks, pupils will be encouraged to participate in an extended version of this show. Pupils are to imagine they will be castaways to a desert island for 12 months and will be allowed to take a box with them containing essentials and a few specific items including a favourite memory, a book, a menu, a luxury item, a photograph and choice of music (one song). </a:t>
            </a:r>
          </a:p>
          <a:p>
            <a:r>
              <a:rPr lang="en-US"/>
              <a:t> </a:t>
            </a:r>
          </a:p>
          <a:p>
            <a:r>
              <a:rPr lang="en-US"/>
              <a:t>During this session, pupils can plan their ideas. Their box may be designed to represent them. It would be strongly encouraged to think about their wider background and celebrate their culture, traditions and personal interests within the design of the box. </a:t>
            </a:r>
          </a:p>
          <a:p>
            <a:endParaRPr lang="en-US"/>
          </a:p>
          <a:p>
            <a:r>
              <a:rPr lang="en-US"/>
              <a:t>In the following session or with regular slots in subsequent weeks, pupils will take their turn in sharing their desert island box and be proud of their unique qualities.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DMWQ-cVKJCY"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2848590" y="837602"/>
            <a:ext cx="13351669" cy="7934325"/>
          </a:xfrm>
          <a:prstGeom prst="rect">
            <a:avLst/>
          </a:prstGeom>
        </p:spPr>
        <p:txBody>
          <a:bodyPr lIns="0" tIns="0" rIns="0" bIns="0" rtlCol="0" anchor="t">
            <a:spAutoFit/>
          </a:bodyPr>
          <a:lstStyle/>
          <a:p>
            <a:pPr algn="ctr">
              <a:lnSpc>
                <a:spcPts val="12599"/>
              </a:lnSpc>
            </a:pPr>
            <a:r>
              <a:rPr lang="en-US" sz="9000">
                <a:solidFill>
                  <a:srgbClr val="000000"/>
                </a:solidFill>
                <a:latin typeface="Open Sans Light Bold"/>
              </a:rPr>
              <a:t>Inclusion and Diversity </a:t>
            </a:r>
          </a:p>
          <a:p>
            <a:pPr algn="ctr">
              <a:lnSpc>
                <a:spcPts val="12599"/>
              </a:lnSpc>
            </a:pPr>
            <a:endParaRPr lang="en-US" sz="9000">
              <a:solidFill>
                <a:srgbClr val="000000"/>
              </a:solidFill>
              <a:latin typeface="Open Sans Light Bold"/>
            </a:endParaRPr>
          </a:p>
          <a:p>
            <a:pPr algn="ctr">
              <a:lnSpc>
                <a:spcPts val="12599"/>
              </a:lnSpc>
            </a:pPr>
            <a:endParaRPr lang="en-US" sz="9000">
              <a:solidFill>
                <a:srgbClr val="000000"/>
              </a:solidFill>
              <a:latin typeface="Open Sans Light Bold"/>
            </a:endParaRPr>
          </a:p>
          <a:p>
            <a:pPr algn="ctr">
              <a:lnSpc>
                <a:spcPts val="12599"/>
              </a:lnSpc>
            </a:pPr>
            <a:endParaRPr lang="en-US" sz="9000">
              <a:solidFill>
                <a:srgbClr val="000000"/>
              </a:solidFill>
              <a:latin typeface="Open Sans Light Bold"/>
            </a:endParaRPr>
          </a:p>
          <a:p>
            <a:pPr algn="ctr">
              <a:lnSpc>
                <a:spcPts val="12599"/>
              </a:lnSpc>
            </a:pPr>
            <a:r>
              <a:rPr lang="en-US" sz="9000">
                <a:solidFill>
                  <a:srgbClr val="000000"/>
                </a:solidFill>
                <a:latin typeface="Open Sans Light Bold"/>
              </a:rPr>
              <a:t>Lesson 3</a:t>
            </a:r>
          </a:p>
        </p:txBody>
      </p:sp>
      <p:sp>
        <p:nvSpPr>
          <p:cNvPr id="7" name="Freeform 7"/>
          <p:cNvSpPr/>
          <p:nvPr/>
        </p:nvSpPr>
        <p:spPr>
          <a:xfrm>
            <a:off x="6417853" y="2233186"/>
            <a:ext cx="5452293" cy="5305083"/>
          </a:xfrm>
          <a:custGeom>
            <a:avLst/>
            <a:gdLst/>
            <a:ahLst/>
            <a:cxnLst/>
            <a:rect l="l" t="t" r="r" b="b"/>
            <a:pathLst>
              <a:path w="5452293" h="5305083">
                <a:moveTo>
                  <a:pt x="0" y="0"/>
                </a:moveTo>
                <a:lnTo>
                  <a:pt x="5452294" y="0"/>
                </a:lnTo>
                <a:lnTo>
                  <a:pt x="5452294" y="5305082"/>
                </a:lnTo>
                <a:lnTo>
                  <a:pt x="0" y="5305082"/>
                </a:lnTo>
                <a:lnTo>
                  <a:pt x="0" y="0"/>
                </a:lnTo>
                <a:close/>
              </a:path>
            </a:pathLst>
          </a:custGeom>
          <a:blipFill>
            <a:blip r:embed="rId3"/>
            <a:stretch>
              <a:fillRect t="-17816" b="-27534"/>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563646" y="6783336"/>
          <a:ext cx="16998160" cy="3181350"/>
        </p:xfrm>
        <a:graphic>
          <a:graphicData uri="http://schemas.openxmlformats.org/drawingml/2006/table">
            <a:tbl>
              <a:tblPr/>
              <a:tblGrid>
                <a:gridCol w="4732356">
                  <a:extLst>
                    <a:ext uri="{9D8B030D-6E8A-4147-A177-3AD203B41FA5}">
                      <a16:colId xmlns:a16="http://schemas.microsoft.com/office/drawing/2014/main" val="20000"/>
                    </a:ext>
                  </a:extLst>
                </a:gridCol>
                <a:gridCol w="12265804">
                  <a:extLst>
                    <a:ext uri="{9D8B030D-6E8A-4147-A177-3AD203B41FA5}">
                      <a16:colId xmlns:a16="http://schemas.microsoft.com/office/drawing/2014/main" val="20001"/>
                    </a:ext>
                  </a:extLst>
                </a:gridCol>
              </a:tblGrid>
              <a:tr h="3181350">
                <a:tc>
                  <a:txBody>
                    <a:bodyPr/>
                    <a:lstStyle/>
                    <a:p>
                      <a:pPr algn="ctr">
                        <a:lnSpc>
                          <a:spcPts val="2939"/>
                        </a:lnSpc>
                        <a:defRPr/>
                      </a:pPr>
                      <a:endParaRPr lang="en-US" sz="1100"/>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3779"/>
                        </a:lnSpc>
                        <a:defRPr/>
                      </a:pPr>
                      <a:r>
                        <a:rPr lang="en-US" sz="2699">
                          <a:solidFill>
                            <a:srgbClr val="000000"/>
                          </a:solidFill>
                          <a:latin typeface="Open Sans Light Bold"/>
                        </a:rPr>
                        <a:t>National Curriculum</a:t>
                      </a:r>
                      <a:endParaRPr lang="en-US" sz="1100"/>
                    </a:p>
                    <a:p>
                      <a:pPr>
                        <a:lnSpc>
                          <a:spcPts val="3779"/>
                        </a:lnSpc>
                      </a:pPr>
                      <a:endParaRPr lang="en-US" sz="1100"/>
                    </a:p>
                    <a:p>
                      <a:pPr>
                        <a:lnSpc>
                          <a:spcPts val="3779"/>
                        </a:lnSpc>
                      </a:pPr>
                      <a:r>
                        <a:rPr lang="en-US" sz="2699">
                          <a:solidFill>
                            <a:srgbClr val="000000"/>
                          </a:solidFill>
                          <a:latin typeface="Open Sans Light Bold"/>
                        </a:rPr>
                        <a:t>PSHE </a:t>
                      </a:r>
                      <a:r>
                        <a:rPr lang="en-US" sz="2699">
                          <a:solidFill>
                            <a:srgbClr val="000000"/>
                          </a:solidFill>
                          <a:latin typeface="Open Sans Light"/>
                        </a:rPr>
                        <a:t>recognise that similarities and differences can come from a range of different factors, family, cultural, ethnic, racial, disability, religion, age and gender. Recognise the differences between teasing and bullying and how to respond. </a:t>
                      </a:r>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563646" y="735299"/>
          <a:ext cx="16998160" cy="5608024"/>
        </p:xfrm>
        <a:graphic>
          <a:graphicData uri="http://schemas.openxmlformats.org/drawingml/2006/table">
            <a:tbl>
              <a:tblPr/>
              <a:tblGrid>
                <a:gridCol w="6742142">
                  <a:extLst>
                    <a:ext uri="{9D8B030D-6E8A-4147-A177-3AD203B41FA5}">
                      <a16:colId xmlns:a16="http://schemas.microsoft.com/office/drawing/2014/main" val="20000"/>
                    </a:ext>
                  </a:extLst>
                </a:gridCol>
                <a:gridCol w="10256018">
                  <a:extLst>
                    <a:ext uri="{9D8B030D-6E8A-4147-A177-3AD203B41FA5}">
                      <a16:colId xmlns:a16="http://schemas.microsoft.com/office/drawing/2014/main" val="20001"/>
                    </a:ext>
                  </a:extLst>
                </a:gridCol>
              </a:tblGrid>
              <a:tr h="5608024">
                <a:tc>
                  <a:txBody>
                    <a:bodyPr/>
                    <a:lstStyle/>
                    <a:p>
                      <a:pPr algn="l">
                        <a:lnSpc>
                          <a:spcPts val="6859"/>
                        </a:lnSpc>
                        <a:defRPr/>
                      </a:pPr>
                      <a:r>
                        <a:rPr lang="en-US" sz="4899">
                          <a:solidFill>
                            <a:srgbClr val="000000"/>
                          </a:solidFill>
                          <a:latin typeface="Open Sans Bold"/>
                        </a:rPr>
                        <a:t>Learning Objective</a:t>
                      </a:r>
                      <a:endParaRPr lang="en-US" sz="1100"/>
                    </a:p>
                    <a:p>
                      <a:pPr>
                        <a:lnSpc>
                          <a:spcPts val="6859"/>
                        </a:lnSpc>
                      </a:pPr>
                      <a:endParaRPr lang="en-US" sz="1100"/>
                    </a:p>
                    <a:p>
                      <a:pPr>
                        <a:lnSpc>
                          <a:spcPts val="6859"/>
                        </a:lnSpc>
                      </a:pPr>
                      <a:r>
                        <a:rPr lang="en-US" sz="4899">
                          <a:solidFill>
                            <a:srgbClr val="000000"/>
                          </a:solidFill>
                          <a:latin typeface="Open Sans Light"/>
                        </a:rPr>
                        <a:t>To reflect on and celebrate our unique qualities and interests</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7139"/>
                        </a:lnSpc>
                        <a:defRPr/>
                      </a:pPr>
                      <a:r>
                        <a:rPr lang="en-US" sz="5099">
                          <a:solidFill>
                            <a:srgbClr val="000000"/>
                          </a:solidFill>
                          <a:latin typeface="Open Sans Bold"/>
                        </a:rPr>
                        <a:t>Skills Objectives</a:t>
                      </a:r>
                      <a:endParaRPr lang="en-US" sz="1100"/>
                    </a:p>
                    <a:p>
                      <a:pPr algn="just">
                        <a:lnSpc>
                          <a:spcPts val="7139"/>
                        </a:lnSpc>
                      </a:pPr>
                      <a:r>
                        <a:rPr lang="en-US" sz="5099">
                          <a:solidFill>
                            <a:srgbClr val="000000"/>
                          </a:solidFill>
                          <a:latin typeface="Open Sans"/>
                        </a:rPr>
                        <a:t> </a:t>
                      </a:r>
                    </a:p>
                    <a:p>
                      <a:pPr algn="just">
                        <a:lnSpc>
                          <a:spcPts val="7139"/>
                        </a:lnSpc>
                      </a:pPr>
                      <a:endParaRPr lang="en-US" sz="5099">
                        <a:solidFill>
                          <a:srgbClr val="000000"/>
                        </a:solidFill>
                        <a:latin typeface="Open Sans"/>
                      </a:endParaRP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Freeform 8"/>
          <p:cNvSpPr/>
          <p:nvPr/>
        </p:nvSpPr>
        <p:spPr>
          <a:xfrm>
            <a:off x="1028700" y="7133330"/>
            <a:ext cx="2370497" cy="2481361"/>
          </a:xfrm>
          <a:custGeom>
            <a:avLst/>
            <a:gdLst/>
            <a:ahLst/>
            <a:cxnLst/>
            <a:rect l="l" t="t" r="r" b="b"/>
            <a:pathLst>
              <a:path w="2370497" h="2481361">
                <a:moveTo>
                  <a:pt x="0" y="0"/>
                </a:moveTo>
                <a:lnTo>
                  <a:pt x="2370497" y="0"/>
                </a:lnTo>
                <a:lnTo>
                  <a:pt x="2370497" y="2481361"/>
                </a:lnTo>
                <a:lnTo>
                  <a:pt x="0" y="2481361"/>
                </a:lnTo>
                <a:lnTo>
                  <a:pt x="0" y="0"/>
                </a:lnTo>
                <a:close/>
              </a:path>
            </a:pathLst>
          </a:custGeom>
          <a:blipFill>
            <a:blip r:embed="rId3"/>
            <a:stretch>
              <a:fillRect l="-9773" t="-32677" r="-7678" b="-26008"/>
            </a:stretch>
          </a:blipFill>
        </p:spPr>
      </p:sp>
      <p:sp>
        <p:nvSpPr>
          <p:cNvPr id="9" name="Freeform 9"/>
          <p:cNvSpPr/>
          <p:nvPr/>
        </p:nvSpPr>
        <p:spPr>
          <a:xfrm>
            <a:off x="7609334" y="2066893"/>
            <a:ext cx="1546752" cy="1472418"/>
          </a:xfrm>
          <a:custGeom>
            <a:avLst/>
            <a:gdLst/>
            <a:ahLst/>
            <a:cxnLst/>
            <a:rect l="l" t="t" r="r" b="b"/>
            <a:pathLst>
              <a:path w="1546752" h="1472418">
                <a:moveTo>
                  <a:pt x="0" y="0"/>
                </a:moveTo>
                <a:lnTo>
                  <a:pt x="1546753" y="0"/>
                </a:lnTo>
                <a:lnTo>
                  <a:pt x="1546753" y="1472418"/>
                </a:lnTo>
                <a:lnTo>
                  <a:pt x="0" y="1472418"/>
                </a:lnTo>
                <a:lnTo>
                  <a:pt x="0" y="0"/>
                </a:lnTo>
                <a:close/>
              </a:path>
            </a:pathLst>
          </a:custGeom>
          <a:blipFill>
            <a:blip r:embed="rId4"/>
            <a:stretch>
              <a:fillRect t="-23195" b="-25370"/>
            </a:stretch>
          </a:blipFill>
        </p:spPr>
      </p:sp>
      <p:sp>
        <p:nvSpPr>
          <p:cNvPr id="10" name="TextBox 10"/>
          <p:cNvSpPr txBox="1"/>
          <p:nvPr/>
        </p:nvSpPr>
        <p:spPr>
          <a:xfrm>
            <a:off x="9300101" y="4207925"/>
            <a:ext cx="8009124" cy="1694816"/>
          </a:xfrm>
          <a:prstGeom prst="rect">
            <a:avLst/>
          </a:prstGeom>
        </p:spPr>
        <p:txBody>
          <a:bodyPr lIns="0" tIns="0" rIns="0" bIns="0" rtlCol="0" anchor="t">
            <a:spAutoFit/>
          </a:bodyPr>
          <a:lstStyle/>
          <a:p>
            <a:pPr>
              <a:lnSpc>
                <a:spcPts val="6859"/>
              </a:lnSpc>
              <a:spcBef>
                <a:spcPct val="0"/>
              </a:spcBef>
            </a:pPr>
            <a:r>
              <a:rPr lang="en-US" sz="4899">
                <a:solidFill>
                  <a:srgbClr val="000000"/>
                </a:solidFill>
                <a:latin typeface="Open Sans Light"/>
              </a:rPr>
              <a:t>Problem-Solving - I can carry out effective research</a:t>
            </a:r>
          </a:p>
        </p:txBody>
      </p:sp>
      <p:sp>
        <p:nvSpPr>
          <p:cNvPr id="11" name="TextBox 11"/>
          <p:cNvSpPr txBox="1"/>
          <p:nvPr/>
        </p:nvSpPr>
        <p:spPr>
          <a:xfrm>
            <a:off x="9300101" y="1981168"/>
            <a:ext cx="7959199" cy="1694815"/>
          </a:xfrm>
          <a:prstGeom prst="rect">
            <a:avLst/>
          </a:prstGeom>
        </p:spPr>
        <p:txBody>
          <a:bodyPr lIns="0" tIns="0" rIns="0" bIns="0" rtlCol="0" anchor="t">
            <a:spAutoFit/>
          </a:bodyPr>
          <a:lstStyle/>
          <a:p>
            <a:pPr>
              <a:lnSpc>
                <a:spcPts val="6860"/>
              </a:lnSpc>
              <a:spcBef>
                <a:spcPct val="0"/>
              </a:spcBef>
            </a:pPr>
            <a:r>
              <a:rPr lang="en-US" sz="4900">
                <a:solidFill>
                  <a:srgbClr val="000000"/>
                </a:solidFill>
                <a:latin typeface="Open Sans Light"/>
              </a:rPr>
              <a:t>Problem-Solving - I can back my ideas with evidence</a:t>
            </a:r>
          </a:p>
        </p:txBody>
      </p:sp>
      <p:sp>
        <p:nvSpPr>
          <p:cNvPr id="12" name="Freeform 12"/>
          <p:cNvSpPr/>
          <p:nvPr/>
        </p:nvSpPr>
        <p:spPr>
          <a:xfrm>
            <a:off x="7597248" y="4293650"/>
            <a:ext cx="1546752" cy="1472418"/>
          </a:xfrm>
          <a:custGeom>
            <a:avLst/>
            <a:gdLst/>
            <a:ahLst/>
            <a:cxnLst/>
            <a:rect l="l" t="t" r="r" b="b"/>
            <a:pathLst>
              <a:path w="1546752" h="1472418">
                <a:moveTo>
                  <a:pt x="0" y="0"/>
                </a:moveTo>
                <a:lnTo>
                  <a:pt x="1546752" y="0"/>
                </a:lnTo>
                <a:lnTo>
                  <a:pt x="1546752" y="1472418"/>
                </a:lnTo>
                <a:lnTo>
                  <a:pt x="0" y="1472418"/>
                </a:lnTo>
                <a:lnTo>
                  <a:pt x="0" y="0"/>
                </a:lnTo>
                <a:close/>
              </a:path>
            </a:pathLst>
          </a:custGeom>
          <a:blipFill>
            <a:blip r:embed="rId4"/>
            <a:stretch>
              <a:fillRect t="-23195" b="-25370"/>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741525" y="550441"/>
            <a:ext cx="17546475" cy="79343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Italics"/>
              </a:rPr>
              <a:t>“It is important to foster individuality for only the individual can produce the new ideas.” </a:t>
            </a:r>
          </a:p>
          <a:p>
            <a:pPr algn="ctr">
              <a:lnSpc>
                <a:spcPts val="12599"/>
              </a:lnSpc>
              <a:spcBef>
                <a:spcPct val="0"/>
              </a:spcBef>
            </a:pPr>
            <a:endParaRPr lang="en-US" sz="9000">
              <a:solidFill>
                <a:srgbClr val="000000"/>
              </a:solidFill>
              <a:latin typeface="Open Sans Light Italics"/>
            </a:endParaRPr>
          </a:p>
          <a:p>
            <a:pPr algn="ctr">
              <a:lnSpc>
                <a:spcPts val="12599"/>
              </a:lnSpc>
              <a:spcBef>
                <a:spcPct val="0"/>
              </a:spcBef>
            </a:pPr>
            <a:r>
              <a:rPr lang="en-US" sz="9000">
                <a:solidFill>
                  <a:srgbClr val="000000"/>
                </a:solidFill>
                <a:latin typeface="Open Sans Light Bold"/>
              </a:rPr>
              <a:t>Albert Einstein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810035" y="2751670"/>
            <a:ext cx="14692103" cy="3157748"/>
          </a:xfrm>
          <a:prstGeom prst="rect">
            <a:avLst/>
          </a:prstGeom>
        </p:spPr>
        <p:txBody>
          <a:bodyPr lIns="0" tIns="0" rIns="0" bIns="0" rtlCol="0" anchor="t">
            <a:spAutoFit/>
          </a:bodyPr>
          <a:lstStyle/>
          <a:p>
            <a:pPr algn="ctr">
              <a:lnSpc>
                <a:spcPts val="25770"/>
              </a:lnSpc>
              <a:spcBef>
                <a:spcPct val="0"/>
              </a:spcBef>
            </a:pPr>
            <a:r>
              <a:rPr lang="en-US" sz="18407" u="sng">
                <a:solidFill>
                  <a:srgbClr val="000000"/>
                </a:solidFill>
                <a:latin typeface="Open Sans Light Bold"/>
                <a:hlinkClick r:id="rId3" tooltip="https://www.youtube.com/watch?v=DMWQ-cVKJCY"/>
              </a:rPr>
              <a:t>‘Little Boxes’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2546077" y="4295775"/>
            <a:ext cx="13195846" cy="1533525"/>
          </a:xfrm>
          <a:prstGeom prst="rect">
            <a:avLst/>
          </a:prstGeom>
        </p:spPr>
        <p:txBody>
          <a:bodyPr lIns="0" tIns="0" rIns="0" bIns="0" rtlCol="0" anchor="t">
            <a:spAutoFit/>
          </a:bodyPr>
          <a:lstStyle/>
          <a:p>
            <a:pPr algn="ctr">
              <a:lnSpc>
                <a:spcPts val="12599"/>
              </a:lnSpc>
            </a:pPr>
            <a:r>
              <a:rPr lang="en-US" sz="9000">
                <a:solidFill>
                  <a:srgbClr val="000000"/>
                </a:solidFill>
                <a:latin typeface="Open Sans Extra Bold"/>
              </a:rPr>
              <a:t>Desert Island Disk Box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0" y="3495675"/>
            <a:ext cx="18288000" cy="31337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Bold"/>
              </a:rPr>
              <a:t>Homework: Prepare Desert Island Disk box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76FC45-6937-4F5A-A453-951649A23490}"/>
</file>

<file path=customXml/itemProps2.xml><?xml version="1.0" encoding="utf-8"?>
<ds:datastoreItem xmlns:ds="http://schemas.openxmlformats.org/officeDocument/2006/customXml" ds:itemID="{EEFB42FA-B31A-4A4B-9274-505CCEF0292D}"/>
</file>

<file path=customXml/itemProps3.xml><?xml version="1.0" encoding="utf-8"?>
<ds:datastoreItem xmlns:ds="http://schemas.openxmlformats.org/officeDocument/2006/customXml" ds:itemID="{FEE078F1-6A72-4F57-B399-583534270DD4}"/>
</file>

<file path=docProps/app.xml><?xml version="1.0" encoding="utf-8"?>
<Properties xmlns="http://schemas.openxmlformats.org/officeDocument/2006/extended-properties" xmlns:vt="http://schemas.openxmlformats.org/officeDocument/2006/docPropsVTypes">
  <TotalTime>0</TotalTime>
  <Words>353</Words>
  <Application>Microsoft Macintosh PowerPoint</Application>
  <PresentationFormat>Custom</PresentationFormat>
  <Paragraphs>40</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Open Sans Light Italics</vt:lpstr>
      <vt:lpstr>Arial</vt:lpstr>
      <vt:lpstr>Open Sans Bold</vt:lpstr>
      <vt:lpstr>Open Sans Light</vt:lpstr>
      <vt:lpstr>Open Sans</vt:lpstr>
      <vt:lpstr>Open Sans Light Bold</vt:lpstr>
      <vt:lpstr>Calibri</vt:lpstr>
      <vt:lpstr>Open Sans Extra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L3 KS2 I&amp;D</dc:title>
  <cp:lastModifiedBy>Samia Akram</cp:lastModifiedBy>
  <cp:revision>1</cp:revision>
  <dcterms:created xsi:type="dcterms:W3CDTF">2006-08-16T00:00:00Z</dcterms:created>
  <dcterms:modified xsi:type="dcterms:W3CDTF">2023-09-19T09:11:06Z</dcterms:modified>
  <dc:identifier>DAFDBcMSYBM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8363400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