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pen Sans Light Bold" panose="020B0806030504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0" autoAdjust="0"/>
  </p:normalViewPr>
  <p:slideViewPr>
    <p:cSldViewPr>
      <p:cViewPr varScale="1">
        <p:scale>
          <a:sx n="70" d="100"/>
          <a:sy n="70" d="100"/>
        </p:scale>
        <p:origin x="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Grass → Rat → Fox → Snake → Hawk</a:t>
            </a:r>
          </a:p>
          <a:p>
            <a:r>
              <a:rPr lang="en-US"/>
              <a:t>Grass → Antelope → Cheetah → Hawk</a:t>
            </a:r>
          </a:p>
          <a:p>
            <a:r>
              <a:rPr lang="en-US"/>
              <a:t>Tree → Rhino → Lion</a:t>
            </a:r>
          </a:p>
          <a:p>
            <a:r>
              <a:rPr lang="en-US"/>
              <a:t>Tree → Giraffe → Lion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that for a number of years, the Earth has been warming up because of the way humans are releasing harmful gases in the sky that block the sunlight radiation. A very simple way to illustrate this introduction is through the use of a diagram, please refer to the presentation slides to see an example.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Vtb3I8Vzlf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390679" y="3018194"/>
            <a:ext cx="5877088" cy="8311733"/>
          </a:xfrm>
          <a:custGeom>
            <a:avLst/>
            <a:gdLst/>
            <a:ahLst/>
            <a:cxnLst/>
            <a:rect l="l" t="t" r="r" b="b"/>
            <a:pathLst>
              <a:path w="5877088" h="8311733">
                <a:moveTo>
                  <a:pt x="0" y="0"/>
                </a:moveTo>
                <a:lnTo>
                  <a:pt x="5877088" y="0"/>
                </a:lnTo>
                <a:lnTo>
                  <a:pt x="5877088" y="8311734"/>
                </a:lnTo>
                <a:lnTo>
                  <a:pt x="0" y="8311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1444" y="762053"/>
            <a:ext cx="18082523" cy="298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2"/>
              </a:lnSpc>
              <a:spcBef>
                <a:spcPct val="0"/>
              </a:spcBef>
            </a:pPr>
            <a:r>
              <a:rPr lang="en-US" sz="7782">
                <a:solidFill>
                  <a:srgbClr val="000000"/>
                </a:solidFill>
                <a:latin typeface="Open Sans Light Bold"/>
              </a:rPr>
              <a:t>Lesson 3: What Effect is Climate Change Having on the Antarctic Food Web?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701040" y="7374977"/>
          <a:ext cx="17099691" cy="2457450"/>
        </p:xfrm>
        <a:graphic>
          <a:graphicData uri="http://schemas.openxmlformats.org/drawingml/2006/table">
            <a:tbl>
              <a:tblPr/>
              <a:tblGrid>
                <a:gridCol w="611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7450">
                <a:tc>
                  <a:txBody>
                    <a:bodyPr/>
                    <a:lstStyle/>
                    <a:p>
                      <a:pPr algn="just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 Light Bold"/>
                        </a:rPr>
                        <a:t>#WeWill Stage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ns Light"/>
                        </a:rPr>
                        <a:t>Science </a:t>
                      </a:r>
                      <a:endParaRPr lang="en-US" sz="1100"/>
                    </a:p>
                    <a:p>
                      <a:pPr algn="just">
                        <a:lnSpc>
                          <a:spcPts val="3500"/>
                        </a:lnSpc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Open Sans Light"/>
                        </a:rPr>
                        <a:t>Recognises that environments can change and that this can sometimes pose dangers to living things.</a:t>
                      </a:r>
                    </a:p>
                    <a:p>
                      <a:pPr algn="just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 Light"/>
                        </a:rPr>
                        <a:t>Construct and interpret a variety of food chains, identifying producers, predators and prey.</a:t>
                      </a: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865487" y="7909376"/>
            <a:ext cx="1951924" cy="1715590"/>
          </a:xfrm>
          <a:custGeom>
            <a:avLst/>
            <a:gdLst/>
            <a:ahLst/>
            <a:cxnLst/>
            <a:rect l="l" t="t" r="r" b="b"/>
            <a:pathLst>
              <a:path w="1951924" h="1715590">
                <a:moveTo>
                  <a:pt x="0" y="0"/>
                </a:moveTo>
                <a:lnTo>
                  <a:pt x="1951923" y="0"/>
                </a:lnTo>
                <a:lnTo>
                  <a:pt x="1951923" y="1715590"/>
                </a:lnTo>
                <a:lnTo>
                  <a:pt x="0" y="171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302" b="-3060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1040" y="-365782"/>
            <a:ext cx="17099691" cy="751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0"/>
              </a:lnSpc>
            </a:pPr>
            <a:endParaRPr/>
          </a:p>
          <a:p>
            <a:pPr>
              <a:lnSpc>
                <a:spcPts val="6680"/>
              </a:lnSpc>
            </a:pPr>
            <a:r>
              <a:rPr lang="en-US" sz="4000">
                <a:solidFill>
                  <a:srgbClr val="000000"/>
                </a:solidFill>
                <a:latin typeface="Open Sans Light Bold"/>
              </a:rPr>
              <a:t>Learning Objective</a:t>
            </a:r>
          </a:p>
          <a:p>
            <a:pPr>
              <a:lnSpc>
                <a:spcPts val="6680"/>
              </a:lnSpc>
            </a:pPr>
            <a:r>
              <a:rPr lang="en-US" sz="4000">
                <a:solidFill>
                  <a:srgbClr val="000000"/>
                </a:solidFill>
                <a:latin typeface="Open Sans Light"/>
              </a:rPr>
              <a:t>To research the impact of climate change on the food web</a:t>
            </a:r>
          </a:p>
          <a:p>
            <a:pPr>
              <a:lnSpc>
                <a:spcPts val="6680"/>
              </a:lnSpc>
            </a:pPr>
            <a:endParaRPr lang="en-US" sz="40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6680"/>
              </a:lnSpc>
            </a:pPr>
            <a:r>
              <a:rPr lang="en-US" sz="4000">
                <a:solidFill>
                  <a:srgbClr val="000000"/>
                </a:solidFill>
                <a:latin typeface="Open Sans Light Bold"/>
              </a:rPr>
              <a:t>Skills Objective</a:t>
            </a:r>
          </a:p>
          <a:p>
            <a:pPr marL="863601" lvl="1" indent="-431801">
              <a:lnSpc>
                <a:spcPts val="66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Open Sans Light"/>
              </a:rPr>
              <a:t>Young people are able to accept responsibility as an individual and as a member of my team</a:t>
            </a:r>
          </a:p>
          <a:p>
            <a:pPr marL="863601" lvl="1" indent="-431801">
              <a:lnSpc>
                <a:spcPts val="66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Open Sans Light"/>
              </a:rPr>
              <a:t>Young people can prepare for discussions, debates, and presentations.</a:t>
            </a:r>
          </a:p>
          <a:p>
            <a:pPr>
              <a:lnSpc>
                <a:spcPts val="6179"/>
              </a:lnSpc>
            </a:pPr>
            <a:endParaRPr lang="en-US" sz="400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17410" y="7904531"/>
            <a:ext cx="1988796" cy="1889796"/>
          </a:xfrm>
          <a:custGeom>
            <a:avLst/>
            <a:gdLst/>
            <a:ahLst/>
            <a:cxnLst/>
            <a:rect l="l" t="t" r="r" b="b"/>
            <a:pathLst>
              <a:path w="1988796" h="1889796">
                <a:moveTo>
                  <a:pt x="0" y="0"/>
                </a:moveTo>
                <a:lnTo>
                  <a:pt x="1988797" y="0"/>
                </a:lnTo>
                <a:lnTo>
                  <a:pt x="1988797" y="1889796"/>
                </a:lnTo>
                <a:lnTo>
                  <a:pt x="0" y="1889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803" b="-2103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06207" y="7909376"/>
            <a:ext cx="1738448" cy="1759594"/>
          </a:xfrm>
          <a:custGeom>
            <a:avLst/>
            <a:gdLst/>
            <a:ahLst/>
            <a:cxnLst/>
            <a:rect l="l" t="t" r="r" b="b"/>
            <a:pathLst>
              <a:path w="1738448" h="1759594">
                <a:moveTo>
                  <a:pt x="0" y="0"/>
                </a:moveTo>
                <a:lnTo>
                  <a:pt x="1738448" y="0"/>
                </a:lnTo>
                <a:lnTo>
                  <a:pt x="1738448" y="1759594"/>
                </a:lnTo>
                <a:lnTo>
                  <a:pt x="0" y="1759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01" t="-31112" r="-5429" b="-26821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1824" y="942975"/>
            <a:ext cx="17200179" cy="844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Light"/>
              </a:rPr>
              <a:t>A food web is a tool that illustrates the feeding relationship among species within a specific habitat. It is a connection of multiple food chains to show the interaction between different organisms in an ecosystem.</a:t>
            </a:r>
          </a:p>
          <a:p>
            <a:pPr algn="just">
              <a:lnSpc>
                <a:spcPts val="6719"/>
              </a:lnSpc>
            </a:pPr>
            <a:endParaRPr lang="en-US" sz="4800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Light"/>
              </a:rPr>
              <a:t>You end up with a food web when you draw multiple food chains together. These represent relationships in ecosystems more accurately and give you a much clearer visualization of how each animal affects others.</a:t>
            </a:r>
          </a:p>
          <a:p>
            <a:pPr algn="just">
              <a:lnSpc>
                <a:spcPts val="6719"/>
              </a:lnSpc>
            </a:pPr>
            <a:endParaRPr lang="en-US" sz="48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748508" y="687324"/>
            <a:ext cx="12621491" cy="8911393"/>
          </a:xfrm>
          <a:custGeom>
            <a:avLst/>
            <a:gdLst/>
            <a:ahLst/>
            <a:cxnLst/>
            <a:rect l="l" t="t" r="r" b="b"/>
            <a:pathLst>
              <a:path w="12621491" h="8911393">
                <a:moveTo>
                  <a:pt x="0" y="0"/>
                </a:moveTo>
                <a:lnTo>
                  <a:pt x="12621491" y="0"/>
                </a:lnTo>
                <a:lnTo>
                  <a:pt x="12621491" y="8911393"/>
                </a:lnTo>
                <a:lnTo>
                  <a:pt x="0" y="8911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1273" y="504620"/>
            <a:ext cx="16332715" cy="91871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0" y="1238250"/>
            <a:ext cx="18288000" cy="8353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1"/>
              </a:lnSpc>
              <a:spcBef>
                <a:spcPct val="0"/>
              </a:spcBef>
            </a:pPr>
            <a:r>
              <a:rPr lang="en-US" sz="10881">
                <a:solidFill>
                  <a:srgbClr val="000000"/>
                </a:solidFill>
                <a:latin typeface="Open Sans Light Bold"/>
              </a:rPr>
              <a:t>Research in groups.</a:t>
            </a:r>
          </a:p>
          <a:p>
            <a:pPr algn="ctr">
              <a:lnSpc>
                <a:spcPts val="10881"/>
              </a:lnSpc>
              <a:spcBef>
                <a:spcPct val="0"/>
              </a:spcBef>
            </a:pPr>
            <a:r>
              <a:rPr lang="en-US" sz="10881">
                <a:solidFill>
                  <a:srgbClr val="000000"/>
                </a:solidFill>
                <a:latin typeface="Open Sans Light Bold"/>
              </a:rPr>
              <a:t> </a:t>
            </a:r>
          </a:p>
          <a:p>
            <a:pPr algn="ctr">
              <a:lnSpc>
                <a:spcPts val="10881"/>
              </a:lnSpc>
              <a:spcBef>
                <a:spcPct val="0"/>
              </a:spcBef>
            </a:pPr>
            <a:r>
              <a:rPr lang="en-US" sz="10881">
                <a:solidFill>
                  <a:srgbClr val="000000"/>
                </a:solidFill>
                <a:latin typeface="Open Sans Light Bold"/>
              </a:rPr>
              <a:t>Create your own food webs.</a:t>
            </a:r>
          </a:p>
          <a:p>
            <a:pPr algn="ctr">
              <a:lnSpc>
                <a:spcPts val="10881"/>
              </a:lnSpc>
              <a:spcBef>
                <a:spcPct val="0"/>
              </a:spcBef>
            </a:pPr>
            <a:endParaRPr lang="en-US" sz="10881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0881"/>
              </a:lnSpc>
              <a:spcBef>
                <a:spcPct val="0"/>
              </a:spcBef>
            </a:pPr>
            <a:endParaRPr lang="en-US" sz="10881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FF2475-4A45-4C5A-8A53-59549CD2FF64}"/>
</file>

<file path=customXml/itemProps2.xml><?xml version="1.0" encoding="utf-8"?>
<ds:datastoreItem xmlns:ds="http://schemas.openxmlformats.org/officeDocument/2006/customXml" ds:itemID="{B1B13DB2-357A-4FE5-B8E6-F5D4D9360CE7}"/>
</file>

<file path=customXml/itemProps3.xml><?xml version="1.0" encoding="utf-8"?>
<ds:datastoreItem xmlns:ds="http://schemas.openxmlformats.org/officeDocument/2006/customXml" ds:itemID="{B9AB4C62-B6A0-44EF-8BB6-6B90624BF1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Custom</PresentationFormat>
  <Paragraphs>27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KS2 CC</dc:title>
  <cp:lastModifiedBy>Samia Akram</cp:lastModifiedBy>
  <cp:revision>1</cp:revision>
  <dcterms:created xsi:type="dcterms:W3CDTF">2006-08-16T00:00:00Z</dcterms:created>
  <dcterms:modified xsi:type="dcterms:W3CDTF">2023-09-19T20:36:43Z</dcterms:modified>
  <dc:identifier>DAFDDB5XrC8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8390300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