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Bold" panose="020B0806030504020204" pitchFamily="34" charset="0"/>
      <p:regular r:id="rId15"/>
      <p:bold r:id="rId16"/>
    </p:embeddedFont>
    <p:embeddedFont>
      <p:font typeface="Open Sans Light" panose="020B0306030504020204" pitchFamily="34" charset="0"/>
      <p:regular r:id="rId17"/>
      <p:italic r:id="rId18"/>
    </p:embeddedFont>
    <p:embeddedFont>
      <p:font typeface="Open Sans Light Bold" panose="020B0806030504020204" pitchFamily="34" charset="0"/>
      <p:regular r:id="rId19"/>
      <p:bold r:id="rId20"/>
    </p:embeddedFont>
    <p:embeddedFont>
      <p:font typeface="Quicksand" pitchFamily="2" charset="77"/>
      <p:regular r:id="rId21"/>
    </p:embeddedFont>
    <p:embeddedFont>
      <p:font typeface="Quicksand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4900075">
            <a:off x="4630206" y="9470681"/>
            <a:ext cx="5233739" cy="5232844"/>
            <a:chOff x="0" y="0"/>
            <a:chExt cx="6978318" cy="6977126"/>
          </a:xfrm>
        </p:grpSpPr>
        <p:sp>
          <p:nvSpPr>
            <p:cNvPr id="4" name="Freeform 4"/>
            <p:cNvSpPr/>
            <p:nvPr/>
          </p:nvSpPr>
          <p:spPr>
            <a:xfrm rot="-638563">
              <a:off x="250355" y="3643436"/>
              <a:ext cx="3497023" cy="3036888"/>
            </a:xfrm>
            <a:custGeom>
              <a:avLst/>
              <a:gdLst/>
              <a:ahLst/>
              <a:cxnLst/>
              <a:rect l="l" t="t" r="r" b="b"/>
              <a:pathLst>
                <a:path w="3497023" h="3036888">
                  <a:moveTo>
                    <a:pt x="0" y="0"/>
                  </a:moveTo>
                  <a:lnTo>
                    <a:pt x="3497022" y="0"/>
                  </a:lnTo>
                  <a:lnTo>
                    <a:pt x="3497022" y="3036888"/>
                  </a:lnTo>
                  <a:lnTo>
                    <a:pt x="0" y="3036888"/>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sp>
        <p:sp>
          <p:nvSpPr>
            <p:cNvPr id="5" name="Freeform 5"/>
            <p:cNvSpPr/>
            <p:nvPr/>
          </p:nvSpPr>
          <p:spPr>
            <a:xfrm rot="10411390">
              <a:off x="3321173" y="187543"/>
              <a:ext cx="3497023" cy="3036888"/>
            </a:xfrm>
            <a:custGeom>
              <a:avLst/>
              <a:gdLst/>
              <a:ahLst/>
              <a:cxnLst/>
              <a:rect l="l" t="t" r="r" b="b"/>
              <a:pathLst>
                <a:path w="3497023" h="3036888">
                  <a:moveTo>
                    <a:pt x="0" y="0"/>
                  </a:moveTo>
                  <a:lnTo>
                    <a:pt x="3497022" y="0"/>
                  </a:lnTo>
                  <a:lnTo>
                    <a:pt x="3497022" y="3036888"/>
                  </a:lnTo>
                  <a:lnTo>
                    <a:pt x="0" y="3036888"/>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sp>
      </p:grpSp>
      <p:sp>
        <p:nvSpPr>
          <p:cNvPr id="6" name="Freeform 6"/>
          <p:cNvSpPr/>
          <p:nvPr/>
        </p:nvSpPr>
        <p:spPr>
          <a:xfrm>
            <a:off x="9833855" y="-790909"/>
            <a:ext cx="7638325" cy="10802581"/>
          </a:xfrm>
          <a:custGeom>
            <a:avLst/>
            <a:gdLst/>
            <a:ahLst/>
            <a:cxnLst/>
            <a:rect l="l" t="t" r="r" b="b"/>
            <a:pathLst>
              <a:path w="7638325" h="10802581">
                <a:moveTo>
                  <a:pt x="0" y="0"/>
                </a:moveTo>
                <a:lnTo>
                  <a:pt x="7638325" y="0"/>
                </a:lnTo>
                <a:lnTo>
                  <a:pt x="7638325" y="10802581"/>
                </a:lnTo>
                <a:lnTo>
                  <a:pt x="0" y="10802581"/>
                </a:lnTo>
                <a:lnTo>
                  <a:pt x="0" y="0"/>
                </a:lnTo>
                <a:close/>
              </a:path>
            </a:pathLst>
          </a:custGeom>
          <a:blipFill>
            <a:blip r:embed="rId6"/>
            <a:stretch>
              <a:fillRect/>
            </a:stretch>
          </a:blipFill>
        </p:spPr>
      </p:sp>
      <p:sp>
        <p:nvSpPr>
          <p:cNvPr id="7" name="TextBox 7"/>
          <p:cNvSpPr txBox="1"/>
          <p:nvPr/>
        </p:nvSpPr>
        <p:spPr>
          <a:xfrm>
            <a:off x="814519" y="1357307"/>
            <a:ext cx="9296128" cy="8063026"/>
          </a:xfrm>
          <a:prstGeom prst="rect">
            <a:avLst/>
          </a:prstGeom>
        </p:spPr>
        <p:txBody>
          <a:bodyPr lIns="0" tIns="0" rIns="0" bIns="0" rtlCol="0" anchor="t">
            <a:spAutoFit/>
          </a:bodyPr>
          <a:lstStyle/>
          <a:p>
            <a:pPr>
              <a:lnSpc>
                <a:spcPts val="11152"/>
              </a:lnSpc>
            </a:pPr>
            <a:r>
              <a:rPr lang="en-US" sz="7966">
                <a:solidFill>
                  <a:srgbClr val="000000"/>
                </a:solidFill>
                <a:latin typeface="Open Sans Light Bold"/>
              </a:rPr>
              <a:t>How can we make children in need feel welcome in our school?</a:t>
            </a:r>
          </a:p>
          <a:p>
            <a:pPr>
              <a:lnSpc>
                <a:spcPts val="11152"/>
              </a:lnSpc>
            </a:pPr>
            <a:r>
              <a:rPr lang="en-US" sz="7966">
                <a:solidFill>
                  <a:srgbClr val="000000"/>
                </a:solidFill>
                <a:latin typeface="Open Sans Light Bold"/>
              </a:rPr>
              <a:t> </a:t>
            </a:r>
          </a:p>
          <a:p>
            <a:pPr>
              <a:lnSpc>
                <a:spcPts val="8259"/>
              </a:lnSpc>
            </a:pPr>
            <a:r>
              <a:rPr lang="en-US" sz="5899">
                <a:solidFill>
                  <a:srgbClr val="000000"/>
                </a:solidFill>
                <a:latin typeface="Open Sans Light Bold"/>
              </a:rPr>
              <a:t>Lesson 3</a:t>
            </a:r>
          </a:p>
        </p:txBody>
      </p:sp>
      <p:sp>
        <p:nvSpPr>
          <p:cNvPr id="8" name="TextBox 8"/>
          <p:cNvSpPr txBox="1"/>
          <p:nvPr/>
        </p:nvSpPr>
        <p:spPr>
          <a:xfrm>
            <a:off x="814519" y="801047"/>
            <a:ext cx="4088288" cy="699135"/>
          </a:xfrm>
          <a:prstGeom prst="rect">
            <a:avLst/>
          </a:prstGeom>
        </p:spPr>
        <p:txBody>
          <a:bodyPr lIns="0" tIns="0" rIns="0" bIns="0" rtlCol="0" anchor="t">
            <a:spAutoFit/>
          </a:bodyPr>
          <a:lstStyle/>
          <a:p>
            <a:pPr>
              <a:lnSpc>
                <a:spcPts val="5040"/>
              </a:lnSpc>
            </a:pPr>
            <a:r>
              <a:rPr lang="en-US" sz="5600" spc="-11">
                <a:solidFill>
                  <a:srgbClr val="000000"/>
                </a:solidFill>
                <a:latin typeface="Open Sans Light Bold"/>
              </a:rPr>
              <a:t>Key Stage 1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3" name="Table 3"/>
          <p:cNvGraphicFramePr>
            <a:graphicFrameLocks noGrp="1"/>
          </p:cNvGraphicFramePr>
          <p:nvPr/>
        </p:nvGraphicFramePr>
        <p:xfrm>
          <a:off x="562929" y="603198"/>
          <a:ext cx="17188906" cy="5698184"/>
        </p:xfrm>
        <a:graphic>
          <a:graphicData uri="http://schemas.openxmlformats.org/drawingml/2006/table">
            <a:tbl>
              <a:tblPr/>
              <a:tblGrid>
                <a:gridCol w="6918901">
                  <a:extLst>
                    <a:ext uri="{9D8B030D-6E8A-4147-A177-3AD203B41FA5}">
                      <a16:colId xmlns:a16="http://schemas.microsoft.com/office/drawing/2014/main" val="20000"/>
                    </a:ext>
                  </a:extLst>
                </a:gridCol>
                <a:gridCol w="10270005">
                  <a:extLst>
                    <a:ext uri="{9D8B030D-6E8A-4147-A177-3AD203B41FA5}">
                      <a16:colId xmlns:a16="http://schemas.microsoft.com/office/drawing/2014/main" val="20001"/>
                    </a:ext>
                  </a:extLst>
                </a:gridCol>
              </a:tblGrid>
              <a:tr h="5698184">
                <a:tc>
                  <a:txBody>
                    <a:bodyPr/>
                    <a:lstStyle/>
                    <a:p>
                      <a:pPr algn="l">
                        <a:lnSpc>
                          <a:spcPts val="5507"/>
                        </a:lnSpc>
                        <a:defRPr/>
                      </a:pPr>
                      <a:r>
                        <a:rPr lang="en-US" sz="3599">
                          <a:solidFill>
                            <a:srgbClr val="000000"/>
                          </a:solidFill>
                          <a:latin typeface="Open Sans Light Bold"/>
                        </a:rPr>
                        <a:t>Learning Objective</a:t>
                      </a:r>
                      <a:endParaRPr lang="en-US" sz="1100"/>
                    </a:p>
                    <a:p>
                      <a:pPr>
                        <a:lnSpc>
                          <a:spcPts val="5507"/>
                        </a:lnSpc>
                      </a:pPr>
                      <a:endParaRPr lang="en-US" sz="1100"/>
                    </a:p>
                    <a:p>
                      <a:pPr>
                        <a:lnSpc>
                          <a:spcPts val="5507"/>
                        </a:lnSpc>
                      </a:pPr>
                      <a:r>
                        <a:rPr lang="en-US" sz="3599">
                          <a:solidFill>
                            <a:srgbClr val="000000"/>
                          </a:solidFill>
                          <a:latin typeface="Open Sans Light"/>
                        </a:rPr>
                        <a:t>To think and name ways to help children in need.</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687"/>
                        </a:lnSpc>
                        <a:defRPr/>
                      </a:pPr>
                      <a:r>
                        <a:rPr lang="en-US" sz="3599">
                          <a:solidFill>
                            <a:srgbClr val="000000"/>
                          </a:solidFill>
                          <a:latin typeface="Open Sans Light Bold"/>
                        </a:rPr>
                        <a:t>Skills Objectives</a:t>
                      </a:r>
                      <a:endParaRPr lang="en-US" sz="1100"/>
                    </a:p>
                    <a:p>
                      <a:pPr>
                        <a:lnSpc>
                          <a:spcPts val="5687"/>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4"/>
          <p:cNvGraphicFramePr>
            <a:graphicFrameLocks noGrp="1"/>
          </p:cNvGraphicFramePr>
          <p:nvPr/>
        </p:nvGraphicFramePr>
        <p:xfrm>
          <a:off x="562929" y="6863357"/>
          <a:ext cx="17188906" cy="2612153"/>
        </p:xfrm>
        <a:graphic>
          <a:graphicData uri="http://schemas.openxmlformats.org/drawingml/2006/table">
            <a:tbl>
              <a:tblPr/>
              <a:tblGrid>
                <a:gridCol w="2885234">
                  <a:extLst>
                    <a:ext uri="{9D8B030D-6E8A-4147-A177-3AD203B41FA5}">
                      <a16:colId xmlns:a16="http://schemas.microsoft.com/office/drawing/2014/main" val="20000"/>
                    </a:ext>
                  </a:extLst>
                </a:gridCol>
                <a:gridCol w="2665162">
                  <a:extLst>
                    <a:ext uri="{9D8B030D-6E8A-4147-A177-3AD203B41FA5}">
                      <a16:colId xmlns:a16="http://schemas.microsoft.com/office/drawing/2014/main" val="20001"/>
                    </a:ext>
                  </a:extLst>
                </a:gridCol>
                <a:gridCol w="11638510">
                  <a:extLst>
                    <a:ext uri="{9D8B030D-6E8A-4147-A177-3AD203B41FA5}">
                      <a16:colId xmlns:a16="http://schemas.microsoft.com/office/drawing/2014/main" val="20002"/>
                    </a:ext>
                  </a:extLst>
                </a:gridCol>
              </a:tblGrid>
              <a:tr h="2612153">
                <a:tc>
                  <a:txBody>
                    <a:bodyPr/>
                    <a:lstStyle/>
                    <a:p>
                      <a:pPr algn="l">
                        <a:lnSpc>
                          <a:spcPts val="377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7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265"/>
                        </a:lnSpc>
                        <a:defRPr/>
                      </a:pPr>
                      <a:r>
                        <a:rPr lang="en-US" sz="2699">
                          <a:solidFill>
                            <a:srgbClr val="000000"/>
                          </a:solidFill>
                          <a:latin typeface="Open Sans Bold"/>
                        </a:rPr>
                        <a:t>National Curriculum: </a:t>
                      </a:r>
                      <a:r>
                        <a:rPr lang="en-US" sz="2699">
                          <a:solidFill>
                            <a:srgbClr val="000000"/>
                          </a:solidFill>
                          <a:latin typeface="Open Sans Light"/>
                        </a:rPr>
                        <a:t>PSHE</a:t>
                      </a:r>
                      <a:endParaRPr lang="en-US" sz="1100"/>
                    </a:p>
                    <a:p>
                      <a:pPr>
                        <a:lnSpc>
                          <a:spcPts val="4265"/>
                        </a:lnSpc>
                      </a:pPr>
                      <a:r>
                        <a:rPr lang="en-US" sz="2699">
                          <a:solidFill>
                            <a:srgbClr val="000000"/>
                          </a:solidFill>
                          <a:latin typeface="Open Sans Light"/>
                        </a:rPr>
                        <a:t>Know friendship's characteristics, including mutual respect, generosity, trust, etc.  </a:t>
                      </a:r>
                      <a:r>
                        <a:rPr lang="en-US" sz="2699">
                          <a:solidFill>
                            <a:srgbClr val="000000"/>
                          </a:solidFill>
                          <a:latin typeface="Open Sans Bold"/>
                        </a:rPr>
                        <a:t>(my community)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Freeform 5"/>
          <p:cNvSpPr/>
          <p:nvPr/>
        </p:nvSpPr>
        <p:spPr>
          <a:xfrm>
            <a:off x="7715424" y="1620964"/>
            <a:ext cx="1690179" cy="1680142"/>
          </a:xfrm>
          <a:custGeom>
            <a:avLst/>
            <a:gdLst/>
            <a:ahLst/>
            <a:cxnLst/>
            <a:rect l="l" t="t" r="r" b="b"/>
            <a:pathLst>
              <a:path w="1690179" h="1680142">
                <a:moveTo>
                  <a:pt x="0" y="0"/>
                </a:moveTo>
                <a:lnTo>
                  <a:pt x="1690179" y="0"/>
                </a:lnTo>
                <a:lnTo>
                  <a:pt x="1690179" y="1680142"/>
                </a:lnTo>
                <a:lnTo>
                  <a:pt x="0" y="1680142"/>
                </a:lnTo>
                <a:lnTo>
                  <a:pt x="0" y="0"/>
                </a:lnTo>
                <a:close/>
              </a:path>
            </a:pathLst>
          </a:custGeom>
          <a:blipFill>
            <a:blip r:embed="rId4"/>
            <a:stretch>
              <a:fillRect l="-5424" t="-29524" b="-20464"/>
            </a:stretch>
          </a:blipFill>
        </p:spPr>
      </p:sp>
      <p:sp>
        <p:nvSpPr>
          <p:cNvPr id="6" name="Freeform 6"/>
          <p:cNvSpPr/>
          <p:nvPr/>
        </p:nvSpPr>
        <p:spPr>
          <a:xfrm>
            <a:off x="7715424" y="3863795"/>
            <a:ext cx="1690179" cy="1702256"/>
          </a:xfrm>
          <a:custGeom>
            <a:avLst/>
            <a:gdLst/>
            <a:ahLst/>
            <a:cxnLst/>
            <a:rect l="l" t="t" r="r" b="b"/>
            <a:pathLst>
              <a:path w="1690179" h="1702256">
                <a:moveTo>
                  <a:pt x="0" y="0"/>
                </a:moveTo>
                <a:lnTo>
                  <a:pt x="1690179" y="0"/>
                </a:lnTo>
                <a:lnTo>
                  <a:pt x="1690179" y="1702255"/>
                </a:lnTo>
                <a:lnTo>
                  <a:pt x="0" y="1702255"/>
                </a:lnTo>
                <a:lnTo>
                  <a:pt x="0" y="0"/>
                </a:lnTo>
                <a:close/>
              </a:path>
            </a:pathLst>
          </a:custGeom>
          <a:blipFill>
            <a:blip r:embed="rId5"/>
            <a:stretch>
              <a:fillRect l="-6874" t="-22829" b="-27245"/>
            </a:stretch>
          </a:blipFill>
        </p:spPr>
      </p:sp>
      <p:sp>
        <p:nvSpPr>
          <p:cNvPr id="7" name="Freeform 7"/>
          <p:cNvSpPr/>
          <p:nvPr/>
        </p:nvSpPr>
        <p:spPr>
          <a:xfrm>
            <a:off x="808415" y="6941641"/>
            <a:ext cx="2469843" cy="2455585"/>
          </a:xfrm>
          <a:custGeom>
            <a:avLst/>
            <a:gdLst/>
            <a:ahLst/>
            <a:cxnLst/>
            <a:rect l="l" t="t" r="r" b="b"/>
            <a:pathLst>
              <a:path w="2469843" h="2455585">
                <a:moveTo>
                  <a:pt x="0" y="0"/>
                </a:moveTo>
                <a:lnTo>
                  <a:pt x="2469843" y="0"/>
                </a:lnTo>
                <a:lnTo>
                  <a:pt x="2469843" y="2455585"/>
                </a:lnTo>
                <a:lnTo>
                  <a:pt x="0" y="2455585"/>
                </a:lnTo>
                <a:lnTo>
                  <a:pt x="0" y="0"/>
                </a:lnTo>
                <a:close/>
              </a:path>
            </a:pathLst>
          </a:custGeom>
          <a:blipFill>
            <a:blip r:embed="rId6"/>
            <a:stretch>
              <a:fillRect l="-13093" t="-31666" b="-29205"/>
            </a:stretch>
          </a:blipFill>
        </p:spPr>
      </p:sp>
      <p:sp>
        <p:nvSpPr>
          <p:cNvPr id="8" name="Freeform 8"/>
          <p:cNvSpPr/>
          <p:nvPr/>
        </p:nvSpPr>
        <p:spPr>
          <a:xfrm>
            <a:off x="3546266" y="6863357"/>
            <a:ext cx="2391554" cy="2612153"/>
          </a:xfrm>
          <a:custGeom>
            <a:avLst/>
            <a:gdLst/>
            <a:ahLst/>
            <a:cxnLst/>
            <a:rect l="l" t="t" r="r" b="b"/>
            <a:pathLst>
              <a:path w="2391554" h="2612153">
                <a:moveTo>
                  <a:pt x="0" y="0"/>
                </a:moveTo>
                <a:lnTo>
                  <a:pt x="2391553" y="0"/>
                </a:lnTo>
                <a:lnTo>
                  <a:pt x="2391553" y="2612153"/>
                </a:lnTo>
                <a:lnTo>
                  <a:pt x="0" y="2612153"/>
                </a:lnTo>
                <a:lnTo>
                  <a:pt x="0" y="0"/>
                </a:lnTo>
                <a:close/>
              </a:path>
            </a:pathLst>
          </a:custGeom>
          <a:blipFill>
            <a:blip r:embed="rId7"/>
            <a:stretch>
              <a:fillRect l="-10678" t="-21800" b="-21508"/>
            </a:stretch>
          </a:blipFill>
        </p:spPr>
      </p:sp>
      <p:sp>
        <p:nvSpPr>
          <p:cNvPr id="9" name="TextBox 9"/>
          <p:cNvSpPr txBox="1"/>
          <p:nvPr/>
        </p:nvSpPr>
        <p:spPr>
          <a:xfrm>
            <a:off x="10090473" y="3870082"/>
            <a:ext cx="7661362" cy="1251584"/>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Open Sans Light"/>
              </a:rPr>
              <a:t>Communication - Young people can plan what they need to share. </a:t>
            </a:r>
          </a:p>
        </p:txBody>
      </p:sp>
      <p:sp>
        <p:nvSpPr>
          <p:cNvPr id="10" name="TextBox 10"/>
          <p:cNvSpPr txBox="1"/>
          <p:nvPr/>
        </p:nvSpPr>
        <p:spPr>
          <a:xfrm>
            <a:off x="10090473" y="1554289"/>
            <a:ext cx="7661362" cy="1251584"/>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Open Sans Light"/>
              </a:rPr>
              <a:t>Teamwork - Young people can work with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57946" y="2240883"/>
            <a:ext cx="17172107" cy="4754245"/>
          </a:xfrm>
          <a:prstGeom prst="rect">
            <a:avLst/>
          </a:prstGeom>
        </p:spPr>
        <p:txBody>
          <a:bodyPr lIns="0" tIns="0" rIns="0" bIns="0" rtlCol="0" anchor="t">
            <a:spAutoFit/>
          </a:bodyPr>
          <a:lstStyle/>
          <a:p>
            <a:pPr>
              <a:lnSpc>
                <a:spcPts val="7279"/>
              </a:lnSpc>
            </a:pPr>
            <a:r>
              <a:rPr lang="en-US" sz="5199">
                <a:solidFill>
                  <a:srgbClr val="000000"/>
                </a:solidFill>
                <a:latin typeface="Open Sans Light Bold"/>
              </a:rPr>
              <a:t>Activity 3</a:t>
            </a:r>
          </a:p>
          <a:p>
            <a:pPr>
              <a:lnSpc>
                <a:spcPts val="7279"/>
              </a:lnSpc>
            </a:pPr>
            <a:endParaRPr lang="en-US" sz="5199">
              <a:solidFill>
                <a:srgbClr val="000000"/>
              </a:solidFill>
              <a:latin typeface="Open Sans Light Bold"/>
            </a:endParaRPr>
          </a:p>
          <a:p>
            <a:pPr>
              <a:lnSpc>
                <a:spcPts val="7979"/>
              </a:lnSpc>
            </a:pPr>
            <a:r>
              <a:rPr lang="en-US" sz="5699">
                <a:solidFill>
                  <a:srgbClr val="000000"/>
                </a:solidFill>
                <a:latin typeface="Quicksand Bold"/>
              </a:rPr>
              <a:t>Enquiry question: How can we make children in need feel welcomed in our school? </a:t>
            </a:r>
          </a:p>
          <a:p>
            <a:pPr>
              <a:lnSpc>
                <a:spcPts val="7279"/>
              </a:lnSpc>
            </a:pPr>
            <a:endParaRPr lang="en-US" sz="5699">
              <a:solidFill>
                <a:srgbClr val="000000"/>
              </a:solidFill>
              <a:latin typeface="Quicksan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4114800"/>
            <a:ext cx="3811334" cy="6172200"/>
          </a:xfrm>
          <a:custGeom>
            <a:avLst/>
            <a:gdLst/>
            <a:ahLst/>
            <a:cxnLst/>
            <a:rect l="l" t="t" r="r" b="b"/>
            <a:pathLst>
              <a:path w="3811334" h="6172200">
                <a:moveTo>
                  <a:pt x="0" y="0"/>
                </a:moveTo>
                <a:lnTo>
                  <a:pt x="3811334" y="0"/>
                </a:lnTo>
                <a:lnTo>
                  <a:pt x="3811334" y="6172200"/>
                </a:lnTo>
                <a:lnTo>
                  <a:pt x="0" y="6172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292903" y="4114800"/>
            <a:ext cx="3995097" cy="6172200"/>
          </a:xfrm>
          <a:custGeom>
            <a:avLst/>
            <a:gdLst/>
            <a:ahLst/>
            <a:cxnLst/>
            <a:rect l="l" t="t" r="r" b="b"/>
            <a:pathLst>
              <a:path w="3995097" h="6172200">
                <a:moveTo>
                  <a:pt x="0" y="0"/>
                </a:moveTo>
                <a:lnTo>
                  <a:pt x="3995097" y="0"/>
                </a:lnTo>
                <a:lnTo>
                  <a:pt x="3995097"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811333" y="427355"/>
            <a:ext cx="12347217" cy="8565515"/>
          </a:xfrm>
          <a:prstGeom prst="rect">
            <a:avLst/>
          </a:prstGeom>
        </p:spPr>
        <p:txBody>
          <a:bodyPr lIns="0" tIns="0" rIns="0" bIns="0" rtlCol="0" anchor="t">
            <a:spAutoFit/>
          </a:bodyPr>
          <a:lstStyle/>
          <a:p>
            <a:pPr algn="ctr">
              <a:lnSpc>
                <a:spcPts val="6160"/>
              </a:lnSpc>
            </a:pPr>
            <a:r>
              <a:rPr lang="en-US" sz="4400">
                <a:solidFill>
                  <a:srgbClr val="000000"/>
                </a:solidFill>
                <a:latin typeface="Open Sans Light"/>
              </a:rPr>
              <a:t>Some children may be experiencing poverty at home. They are sometimes not aware that their family may be facing a struggle. These children come to school everyday and they might feel unwell and not sure why they are feeling this way.</a:t>
            </a:r>
          </a:p>
          <a:p>
            <a:pPr algn="ctr">
              <a:lnSpc>
                <a:spcPts val="6160"/>
              </a:lnSpc>
            </a:pPr>
            <a:endParaRPr lang="en-US" sz="4400">
              <a:solidFill>
                <a:srgbClr val="000000"/>
              </a:solidFill>
              <a:latin typeface="Open Sans Light"/>
            </a:endParaRPr>
          </a:p>
          <a:p>
            <a:pPr algn="ctr">
              <a:lnSpc>
                <a:spcPts val="6160"/>
              </a:lnSpc>
            </a:pPr>
            <a:r>
              <a:rPr lang="en-US" sz="4400">
                <a:solidFill>
                  <a:srgbClr val="000000"/>
                </a:solidFill>
                <a:latin typeface="Open Sans Light"/>
              </a:rPr>
              <a:t>In the UK they are about 3.9 million children experiencing the effects of poverty today. These children may not know how it feels to live without to worry about their family situations.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4486677"/>
            <a:ext cx="3000063" cy="4114800"/>
          </a:xfrm>
          <a:custGeom>
            <a:avLst/>
            <a:gdLst/>
            <a:ahLst/>
            <a:cxnLst/>
            <a:rect l="l" t="t" r="r" b="b"/>
            <a:pathLst>
              <a:path w="3000063" h="4114800">
                <a:moveTo>
                  <a:pt x="0" y="0"/>
                </a:moveTo>
                <a:lnTo>
                  <a:pt x="3000063" y="0"/>
                </a:lnTo>
                <a:lnTo>
                  <a:pt x="300006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274082" y="5143500"/>
            <a:ext cx="3553691" cy="4114800"/>
          </a:xfrm>
          <a:custGeom>
            <a:avLst/>
            <a:gdLst/>
            <a:ahLst/>
            <a:cxnLst/>
            <a:rect l="l" t="t" r="r" b="b"/>
            <a:pathLst>
              <a:path w="3553691" h="4114800">
                <a:moveTo>
                  <a:pt x="0" y="0"/>
                </a:moveTo>
                <a:lnTo>
                  <a:pt x="3553691" y="0"/>
                </a:lnTo>
                <a:lnTo>
                  <a:pt x="355369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411369" y="494665"/>
            <a:ext cx="9862713" cy="8278495"/>
          </a:xfrm>
          <a:prstGeom prst="rect">
            <a:avLst/>
          </a:prstGeom>
        </p:spPr>
        <p:txBody>
          <a:bodyPr lIns="0" tIns="0" rIns="0" bIns="0" rtlCol="0" anchor="t">
            <a:spAutoFit/>
          </a:bodyPr>
          <a:lstStyle/>
          <a:p>
            <a:pPr algn="ctr">
              <a:lnSpc>
                <a:spcPts val="7279"/>
              </a:lnSpc>
            </a:pPr>
            <a:r>
              <a:rPr lang="en-US" sz="5199">
                <a:solidFill>
                  <a:srgbClr val="000000"/>
                </a:solidFill>
                <a:latin typeface="Open Sans Light"/>
              </a:rPr>
              <a:t>Families  are all different and one family who may be experiencing poverty may have different difficulties than another family who is also experiencing poverty. </a:t>
            </a:r>
          </a:p>
          <a:p>
            <a:pPr algn="ctr">
              <a:lnSpc>
                <a:spcPts val="7279"/>
              </a:lnSpc>
            </a:pPr>
            <a:endParaRPr lang="en-US" sz="5199">
              <a:solidFill>
                <a:srgbClr val="000000"/>
              </a:solidFill>
              <a:latin typeface="Open Sans Light"/>
            </a:endParaRPr>
          </a:p>
          <a:p>
            <a:pPr algn="ctr">
              <a:lnSpc>
                <a:spcPts val="7279"/>
              </a:lnSpc>
            </a:pPr>
            <a:r>
              <a:rPr lang="en-US" sz="5199">
                <a:solidFill>
                  <a:srgbClr val="000000"/>
                </a:solidFill>
                <a:latin typeface="Open Sans Light"/>
              </a:rPr>
              <a:t>Children who come to school may be affected by this in different ways.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130399"/>
            <a:ext cx="4649210" cy="4393503"/>
          </a:xfrm>
          <a:custGeom>
            <a:avLst/>
            <a:gdLst/>
            <a:ahLst/>
            <a:cxnLst/>
            <a:rect l="l" t="t" r="r" b="b"/>
            <a:pathLst>
              <a:path w="4649210" h="4393503">
                <a:moveTo>
                  <a:pt x="0" y="0"/>
                </a:moveTo>
                <a:lnTo>
                  <a:pt x="4649210" y="0"/>
                </a:lnTo>
                <a:lnTo>
                  <a:pt x="4649210" y="4393504"/>
                </a:lnTo>
                <a:lnTo>
                  <a:pt x="0" y="43935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204121" y="5143500"/>
            <a:ext cx="4518889" cy="4619950"/>
          </a:xfrm>
          <a:custGeom>
            <a:avLst/>
            <a:gdLst/>
            <a:ahLst/>
            <a:cxnLst/>
            <a:rect l="l" t="t" r="r" b="b"/>
            <a:pathLst>
              <a:path w="4518889" h="4619950">
                <a:moveTo>
                  <a:pt x="0" y="0"/>
                </a:moveTo>
                <a:lnTo>
                  <a:pt x="4518888" y="0"/>
                </a:lnTo>
                <a:lnTo>
                  <a:pt x="4518888" y="4619950"/>
                </a:lnTo>
                <a:lnTo>
                  <a:pt x="0" y="4619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649210" y="1418590"/>
            <a:ext cx="9147276" cy="8278495"/>
          </a:xfrm>
          <a:prstGeom prst="rect">
            <a:avLst/>
          </a:prstGeom>
        </p:spPr>
        <p:txBody>
          <a:bodyPr lIns="0" tIns="0" rIns="0" bIns="0" rtlCol="0" anchor="t">
            <a:spAutoFit/>
          </a:bodyPr>
          <a:lstStyle/>
          <a:p>
            <a:pPr algn="ctr">
              <a:lnSpc>
                <a:spcPts val="7279"/>
              </a:lnSpc>
            </a:pPr>
            <a:r>
              <a:rPr lang="en-US" sz="5199">
                <a:solidFill>
                  <a:srgbClr val="000000"/>
                </a:solidFill>
                <a:latin typeface="Open Sans Light"/>
              </a:rPr>
              <a:t>A pupil may come to school and not feel well because he is regularly changing homes.</a:t>
            </a:r>
          </a:p>
          <a:p>
            <a:pPr algn="ctr">
              <a:lnSpc>
                <a:spcPts val="7279"/>
              </a:lnSpc>
            </a:pPr>
            <a:endParaRPr lang="en-US" sz="5199">
              <a:solidFill>
                <a:srgbClr val="000000"/>
              </a:solidFill>
              <a:latin typeface="Open Sans Light"/>
            </a:endParaRPr>
          </a:p>
          <a:p>
            <a:pPr algn="ctr">
              <a:lnSpc>
                <a:spcPts val="7279"/>
              </a:lnSpc>
            </a:pPr>
            <a:r>
              <a:rPr lang="en-US" sz="5199">
                <a:solidFill>
                  <a:srgbClr val="000000"/>
                </a:solidFill>
                <a:latin typeface="Open Sans Light"/>
              </a:rPr>
              <a:t> Another pupil may feel hungry and/or not having simple things to come to school such as a water bottle and a bagpack.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009208" y="5190752"/>
            <a:ext cx="6737139" cy="4067548"/>
          </a:xfrm>
          <a:custGeom>
            <a:avLst/>
            <a:gdLst/>
            <a:ahLst/>
            <a:cxnLst/>
            <a:rect l="l" t="t" r="r" b="b"/>
            <a:pathLst>
              <a:path w="6737139" h="4067548">
                <a:moveTo>
                  <a:pt x="0" y="0"/>
                </a:moveTo>
                <a:lnTo>
                  <a:pt x="6737139" y="0"/>
                </a:lnTo>
                <a:lnTo>
                  <a:pt x="6737139" y="4067548"/>
                </a:lnTo>
                <a:lnTo>
                  <a:pt x="0" y="4067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5143500"/>
            <a:ext cx="2655916" cy="4114800"/>
          </a:xfrm>
          <a:custGeom>
            <a:avLst/>
            <a:gdLst/>
            <a:ahLst/>
            <a:cxnLst/>
            <a:rect l="l" t="t" r="r" b="b"/>
            <a:pathLst>
              <a:path w="2655916" h="4114800">
                <a:moveTo>
                  <a:pt x="0" y="0"/>
                </a:moveTo>
                <a:lnTo>
                  <a:pt x="2655916" y="0"/>
                </a:lnTo>
                <a:lnTo>
                  <a:pt x="26559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35216" y="5684418"/>
            <a:ext cx="3781516" cy="3080217"/>
          </a:xfrm>
          <a:custGeom>
            <a:avLst/>
            <a:gdLst/>
            <a:ahLst/>
            <a:cxnLst/>
            <a:rect l="l" t="t" r="r" b="b"/>
            <a:pathLst>
              <a:path w="3781516" h="3080217">
                <a:moveTo>
                  <a:pt x="0" y="0"/>
                </a:moveTo>
                <a:lnTo>
                  <a:pt x="3781516" y="0"/>
                </a:lnTo>
                <a:lnTo>
                  <a:pt x="3781516" y="3080217"/>
                </a:lnTo>
                <a:lnTo>
                  <a:pt x="0" y="3080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849451" y="2205812"/>
            <a:ext cx="12589099" cy="1837055"/>
          </a:xfrm>
          <a:prstGeom prst="rect">
            <a:avLst/>
          </a:prstGeom>
        </p:spPr>
        <p:txBody>
          <a:bodyPr lIns="0" tIns="0" rIns="0" bIns="0" rtlCol="0" anchor="t">
            <a:spAutoFit/>
          </a:bodyPr>
          <a:lstStyle/>
          <a:p>
            <a:pPr algn="ctr">
              <a:lnSpc>
                <a:spcPts val="7419"/>
              </a:lnSpc>
            </a:pPr>
            <a:r>
              <a:rPr lang="en-US" sz="5299">
                <a:solidFill>
                  <a:srgbClr val="000000"/>
                </a:solidFill>
                <a:latin typeface="Open Sans Light"/>
              </a:rPr>
              <a:t>With your partners, discuss what your school could do to help those children.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106317" y="566738"/>
            <a:ext cx="3303107" cy="2510362"/>
          </a:xfrm>
          <a:custGeom>
            <a:avLst/>
            <a:gdLst/>
            <a:ahLst/>
            <a:cxnLst/>
            <a:rect l="l" t="t" r="r" b="b"/>
            <a:pathLst>
              <a:path w="3303107" h="2510362">
                <a:moveTo>
                  <a:pt x="0" y="0"/>
                </a:moveTo>
                <a:lnTo>
                  <a:pt x="3303107" y="0"/>
                </a:lnTo>
                <a:lnTo>
                  <a:pt x="3303107" y="2510361"/>
                </a:lnTo>
                <a:lnTo>
                  <a:pt x="0" y="2510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851934" y="661658"/>
            <a:ext cx="3743826" cy="3049516"/>
          </a:xfrm>
          <a:custGeom>
            <a:avLst/>
            <a:gdLst/>
            <a:ahLst/>
            <a:cxnLst/>
            <a:rect l="l" t="t" r="r" b="b"/>
            <a:pathLst>
              <a:path w="3743826" h="3049516">
                <a:moveTo>
                  <a:pt x="0" y="0"/>
                </a:moveTo>
                <a:lnTo>
                  <a:pt x="3743826" y="0"/>
                </a:lnTo>
                <a:lnTo>
                  <a:pt x="3743826" y="3049516"/>
                </a:lnTo>
                <a:lnTo>
                  <a:pt x="0" y="30495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675721" y="3150634"/>
            <a:ext cx="10164298" cy="6656071"/>
          </a:xfrm>
          <a:prstGeom prst="rect">
            <a:avLst/>
          </a:prstGeom>
        </p:spPr>
        <p:txBody>
          <a:bodyPr lIns="0" tIns="0" rIns="0" bIns="0" rtlCol="0" anchor="t">
            <a:spAutoFit/>
          </a:bodyPr>
          <a:lstStyle/>
          <a:p>
            <a:pPr algn="ctr">
              <a:lnSpc>
                <a:spcPts val="5879"/>
              </a:lnSpc>
            </a:pPr>
            <a:r>
              <a:rPr lang="en-US" sz="4199">
                <a:solidFill>
                  <a:srgbClr val="000000"/>
                </a:solidFill>
                <a:latin typeface="Open Sans Light"/>
              </a:rPr>
              <a:t>In a school in South Tyneside pupils campaigned to ensure that every pupil at their school received their own water bottle so children could keep hydrated throughout the day, helping them to focus on their learning. </a:t>
            </a:r>
          </a:p>
          <a:p>
            <a:pPr algn="ctr">
              <a:lnSpc>
                <a:spcPts val="5879"/>
              </a:lnSpc>
            </a:pPr>
            <a:endParaRPr lang="en-US" sz="4199">
              <a:solidFill>
                <a:srgbClr val="000000"/>
              </a:solidFill>
              <a:latin typeface="Open Sans Light"/>
            </a:endParaRPr>
          </a:p>
          <a:p>
            <a:pPr algn="ctr">
              <a:lnSpc>
                <a:spcPts val="5879"/>
              </a:lnSpc>
            </a:pPr>
            <a:r>
              <a:rPr lang="en-US" sz="4199">
                <a:solidFill>
                  <a:srgbClr val="000000"/>
                </a:solidFill>
                <a:latin typeface="Open Sans Light"/>
              </a:rPr>
              <a:t>Think about how has this action helped poor children? </a:t>
            </a:r>
          </a:p>
        </p:txBody>
      </p:sp>
      <p:sp>
        <p:nvSpPr>
          <p:cNvPr id="6" name="Freeform 6"/>
          <p:cNvSpPr/>
          <p:nvPr/>
        </p:nvSpPr>
        <p:spPr>
          <a:xfrm>
            <a:off x="1367857" y="2186416"/>
            <a:ext cx="2511904" cy="7620288"/>
          </a:xfrm>
          <a:custGeom>
            <a:avLst/>
            <a:gdLst/>
            <a:ahLst/>
            <a:cxnLst/>
            <a:rect l="l" t="t" r="r" b="b"/>
            <a:pathLst>
              <a:path w="2511904" h="7620288">
                <a:moveTo>
                  <a:pt x="0" y="0"/>
                </a:moveTo>
                <a:lnTo>
                  <a:pt x="2511904" y="0"/>
                </a:lnTo>
                <a:lnTo>
                  <a:pt x="2511904" y="7620288"/>
                </a:lnTo>
                <a:lnTo>
                  <a:pt x="0" y="76202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471487"/>
            <a:ext cx="4973034" cy="887095"/>
          </a:xfrm>
          <a:prstGeom prst="rect">
            <a:avLst/>
          </a:prstGeom>
        </p:spPr>
        <p:txBody>
          <a:bodyPr lIns="0" tIns="0" rIns="0" bIns="0" rtlCol="0" anchor="t">
            <a:spAutoFit/>
          </a:bodyPr>
          <a:lstStyle/>
          <a:p>
            <a:pPr>
              <a:lnSpc>
                <a:spcPts val="7279"/>
              </a:lnSpc>
            </a:pPr>
            <a:r>
              <a:rPr lang="en-US" sz="5199">
                <a:solidFill>
                  <a:srgbClr val="000000"/>
                </a:solidFill>
                <a:latin typeface="Open Sans Light Bold"/>
              </a:rPr>
              <a:t>Social 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245738" y="231659"/>
            <a:ext cx="17717415" cy="9780013"/>
          </a:xfrm>
          <a:custGeom>
            <a:avLst/>
            <a:gdLst/>
            <a:ahLst/>
            <a:cxnLst/>
            <a:rect l="l" t="t" r="r" b="b"/>
            <a:pathLst>
              <a:path w="17717415" h="9780013">
                <a:moveTo>
                  <a:pt x="0" y="0"/>
                </a:moveTo>
                <a:lnTo>
                  <a:pt x="17717415" y="0"/>
                </a:lnTo>
                <a:lnTo>
                  <a:pt x="17717415" y="9780013"/>
                </a:lnTo>
                <a:lnTo>
                  <a:pt x="0" y="9780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48806" y="2241515"/>
            <a:ext cx="7210494" cy="6282143"/>
          </a:xfrm>
          <a:custGeom>
            <a:avLst/>
            <a:gdLst/>
            <a:ahLst/>
            <a:cxnLst/>
            <a:rect l="l" t="t" r="r" b="b"/>
            <a:pathLst>
              <a:path w="7210494" h="6282143">
                <a:moveTo>
                  <a:pt x="0" y="0"/>
                </a:moveTo>
                <a:lnTo>
                  <a:pt x="7210494" y="0"/>
                </a:lnTo>
                <a:lnTo>
                  <a:pt x="7210494" y="6282143"/>
                </a:lnTo>
                <a:lnTo>
                  <a:pt x="0" y="6282143"/>
                </a:lnTo>
                <a:lnTo>
                  <a:pt x="0" y="0"/>
                </a:lnTo>
                <a:close/>
              </a:path>
            </a:pathLst>
          </a:custGeom>
          <a:blipFill>
            <a:blip r:embed="rId4"/>
            <a:stretch>
              <a:fillRect/>
            </a:stretch>
          </a:blipFill>
        </p:spPr>
      </p:sp>
      <p:sp>
        <p:nvSpPr>
          <p:cNvPr id="4" name="TextBox 4"/>
          <p:cNvSpPr txBox="1"/>
          <p:nvPr/>
        </p:nvSpPr>
        <p:spPr>
          <a:xfrm>
            <a:off x="1331874" y="2089115"/>
            <a:ext cx="8335489" cy="5632368"/>
          </a:xfrm>
          <a:prstGeom prst="rect">
            <a:avLst/>
          </a:prstGeom>
        </p:spPr>
        <p:txBody>
          <a:bodyPr lIns="0" tIns="0" rIns="0" bIns="0" rtlCol="0" anchor="t">
            <a:spAutoFit/>
          </a:bodyPr>
          <a:lstStyle/>
          <a:p>
            <a:pPr>
              <a:lnSpc>
                <a:spcPts val="11272"/>
              </a:lnSpc>
            </a:pPr>
            <a:r>
              <a:rPr lang="en-US" sz="8051">
                <a:solidFill>
                  <a:srgbClr val="000000"/>
                </a:solidFill>
                <a:latin typeface="Quicksand"/>
              </a:rPr>
              <a:t>How can you get involved to help children in your school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8C6B5F-2ABC-4D38-A479-8F6998405071}"/>
</file>

<file path=customXml/itemProps2.xml><?xml version="1.0" encoding="utf-8"?>
<ds:datastoreItem xmlns:ds="http://schemas.openxmlformats.org/officeDocument/2006/customXml" ds:itemID="{3FC34A62-D198-42FC-A130-CF39AD661DA0}"/>
</file>

<file path=customXml/itemProps3.xml><?xml version="1.0" encoding="utf-8"?>
<ds:datastoreItem xmlns:ds="http://schemas.openxmlformats.org/officeDocument/2006/customXml" ds:itemID="{0933D2CE-DC00-46F3-BB17-89C367F4299C}"/>
</file>

<file path=docProps/app.xml><?xml version="1.0" encoding="utf-8"?>
<Properties xmlns="http://schemas.openxmlformats.org/officeDocument/2006/extended-properties" xmlns:vt="http://schemas.openxmlformats.org/officeDocument/2006/docPropsVTypes">
  <TotalTime>0</TotalTime>
  <Words>332</Words>
  <Application>Microsoft Macintosh PowerPoint</Application>
  <PresentationFormat>Custom</PresentationFormat>
  <Paragraphs>30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Quicksand</vt:lpstr>
      <vt:lpstr>Arial</vt:lpstr>
      <vt:lpstr>Open Sans Bold</vt:lpstr>
      <vt:lpstr>Quicksand Bold</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 KS1 Poverty </dc:title>
  <cp:lastModifiedBy>Samia Akram</cp:lastModifiedBy>
  <cp:revision>1</cp:revision>
  <dcterms:created xsi:type="dcterms:W3CDTF">2006-08-16T00:00:00Z</dcterms:created>
  <dcterms:modified xsi:type="dcterms:W3CDTF">2023-09-19T10:21:12Z</dcterms:modified>
  <dc:identifier>DAFAL9vZsrs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8368600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