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Open Sans Light" panose="020B0306030504020204" pitchFamily="34" charset="0"/>
      <p:regular r:id="rId15"/>
      <p:italic r:id="rId16"/>
    </p:embeddedFont>
    <p:embeddedFont>
      <p:font typeface="Open Sans Light Bold" panose="020B0806030504020204" pitchFamily="34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17" autoAdjust="0"/>
  </p:normalViewPr>
  <p:slideViewPr>
    <p:cSldViewPr>
      <p:cViewPr varScale="1">
        <p:scale>
          <a:sx n="74" d="100"/>
          <a:sy n="74" d="100"/>
        </p:scale>
        <p:origin x="6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customXml" Target="../customXml/item1.xml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18.09.2023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If you are using real vegetables - draw your self-portrait on a large piece of paper and place vegetables on your portrait and take a picture. </a:t>
            </a:r>
          </a:p>
          <a:p>
            <a:endParaRPr lang="en-US"/>
          </a:p>
          <a:p>
            <a:r>
              <a:rPr lang="en-US"/>
              <a:t>Approach no2: use images and stick these on.</a:t>
            </a:r>
          </a:p>
          <a:p>
            <a:endParaRPr lang="en-US"/>
          </a:p>
          <a:p>
            <a:r>
              <a:rPr lang="en-US"/>
              <a:t>Approach no3: Draw fruit and vegetables.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645650" y="528003"/>
            <a:ext cx="14669928" cy="873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44"/>
              </a:lnSpc>
            </a:pPr>
            <a:r>
              <a:rPr lang="en-US" sz="9888">
                <a:solidFill>
                  <a:srgbClr val="000000"/>
                </a:solidFill>
                <a:latin typeface="Open Sans Light Bold"/>
              </a:rPr>
              <a:t>Inclusion and Diversity </a:t>
            </a:r>
          </a:p>
          <a:p>
            <a:pPr algn="ctr">
              <a:lnSpc>
                <a:spcPts val="13844"/>
              </a:lnSpc>
            </a:pPr>
            <a:endParaRPr lang="en-US" sz="9888">
              <a:solidFill>
                <a:srgbClr val="000000"/>
              </a:solidFill>
              <a:latin typeface="Open Sans Light Bold"/>
            </a:endParaRPr>
          </a:p>
          <a:p>
            <a:pPr algn="ctr">
              <a:lnSpc>
                <a:spcPts val="13844"/>
              </a:lnSpc>
            </a:pPr>
            <a:endParaRPr lang="en-US" sz="9888">
              <a:solidFill>
                <a:srgbClr val="000000"/>
              </a:solidFill>
              <a:latin typeface="Open Sans Light Bold"/>
            </a:endParaRPr>
          </a:p>
          <a:p>
            <a:pPr algn="ctr">
              <a:lnSpc>
                <a:spcPts val="13844"/>
              </a:lnSpc>
            </a:pPr>
            <a:endParaRPr lang="en-US" sz="9888">
              <a:solidFill>
                <a:srgbClr val="000000"/>
              </a:solidFill>
              <a:latin typeface="Open Sans Light Bold"/>
            </a:endParaRPr>
          </a:p>
          <a:p>
            <a:pPr algn="ctr">
              <a:lnSpc>
                <a:spcPts val="13844"/>
              </a:lnSpc>
            </a:pPr>
            <a:r>
              <a:rPr lang="en-US" sz="9888">
                <a:solidFill>
                  <a:srgbClr val="000000"/>
                </a:solidFill>
                <a:latin typeface="Open Sans Light Bold"/>
              </a:rPr>
              <a:t>Lesson 3</a:t>
            </a:r>
          </a:p>
        </p:txBody>
      </p:sp>
      <p:sp>
        <p:nvSpPr>
          <p:cNvPr id="7" name="Freeform 7"/>
          <p:cNvSpPr/>
          <p:nvPr/>
        </p:nvSpPr>
        <p:spPr>
          <a:xfrm>
            <a:off x="6417853" y="2362072"/>
            <a:ext cx="5452293" cy="5348045"/>
          </a:xfrm>
          <a:custGeom>
            <a:avLst/>
            <a:gdLst/>
            <a:ahLst/>
            <a:cxnLst/>
            <a:rect l="l" t="t" r="r" b="b"/>
            <a:pathLst>
              <a:path w="5452293" h="5348045">
                <a:moveTo>
                  <a:pt x="0" y="0"/>
                </a:moveTo>
                <a:lnTo>
                  <a:pt x="5452294" y="0"/>
                </a:lnTo>
                <a:lnTo>
                  <a:pt x="5452294" y="5348045"/>
                </a:lnTo>
                <a:lnTo>
                  <a:pt x="0" y="53480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0083" b="-24099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577437" y="698100"/>
          <a:ext cx="17117162" cy="4400096"/>
        </p:xfrm>
        <a:graphic>
          <a:graphicData uri="http://schemas.openxmlformats.org/drawingml/2006/table">
            <a:tbl>
              <a:tblPr/>
              <a:tblGrid>
                <a:gridCol w="7925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1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00096">
                <a:tc>
                  <a:txBody>
                    <a:bodyPr/>
                    <a:lstStyle/>
                    <a:p>
                      <a:pPr algn="l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Open Sans Light Bold"/>
                        </a:rPr>
                        <a:t>Learning objective</a:t>
                      </a:r>
                      <a:endParaRPr lang="en-US" sz="1100"/>
                    </a:p>
                    <a:p>
                      <a:pPr marL="647690" lvl="1" indent="-323845">
                        <a:lnSpc>
                          <a:spcPts val="4199"/>
                        </a:lnSpc>
                        <a:buFont typeface="Arial"/>
                        <a:buChar char="•"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Open Sans Light"/>
                        </a:rPr>
                        <a:t>To plan creative work celebrating diversity.</a:t>
                      </a:r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Open Sans Light Bold"/>
                        </a:rPr>
                        <a:t>Skills Objectives</a:t>
                      </a:r>
                      <a:endParaRPr lang="en-US" sz="1100"/>
                    </a:p>
                    <a:p>
                      <a:pPr>
                        <a:lnSpc>
                          <a:spcPts val="4199"/>
                        </a:lnSpc>
                      </a:pP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597506" y="5355370"/>
          <a:ext cx="17117162" cy="4114800"/>
        </p:xfrm>
        <a:graphic>
          <a:graphicData uri="http://schemas.openxmlformats.org/drawingml/2006/table">
            <a:tbl>
              <a:tblPr/>
              <a:tblGrid>
                <a:gridCol w="7376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40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4800">
                <a:tc gridSpan="2">
                  <a:txBody>
                    <a:bodyPr/>
                    <a:lstStyle/>
                    <a:p>
                      <a:pPr algn="l">
                        <a:lnSpc>
                          <a:spcPts val="4339"/>
                        </a:lnSpc>
                        <a:defRPr/>
                      </a:pPr>
                      <a:r>
                        <a:rPr lang="en-US" sz="3099">
                          <a:solidFill>
                            <a:srgbClr val="000000"/>
                          </a:solidFill>
                          <a:latin typeface="Open Sans Light Bold"/>
                        </a:rPr>
                        <a:t>Outcome: Young people</a:t>
                      </a:r>
                      <a:r>
                        <a:rPr lang="en-US" sz="3099">
                          <a:solidFill>
                            <a:srgbClr val="000000"/>
                          </a:solidFill>
                          <a:latin typeface="Open Sans Light"/>
                        </a:rPr>
                        <a:t> can explain what diversity is and identify how this is expressed through different contexts/mediums. This may include: </a:t>
                      </a:r>
                      <a:endParaRPr lang="en-US" sz="1100"/>
                    </a:p>
                    <a:p>
                      <a:pPr>
                        <a:lnSpc>
                          <a:spcPts val="4339"/>
                        </a:lnSpc>
                      </a:pPr>
                      <a:endParaRPr lang="en-US" sz="1100"/>
                    </a:p>
                    <a:p>
                      <a:pPr marL="669280" lvl="1" indent="-334640">
                        <a:lnSpc>
                          <a:spcPts val="4339"/>
                        </a:lnSpc>
                        <a:buFont typeface="Arial"/>
                        <a:buChar char="•"/>
                      </a:pPr>
                      <a:r>
                        <a:rPr lang="en-US" sz="3099">
                          <a:solidFill>
                            <a:srgbClr val="000000"/>
                          </a:solidFill>
                          <a:latin typeface="Open Sans Light"/>
                        </a:rPr>
                        <a:t>Imitating an artistic style to create a self-portrait.</a:t>
                      </a:r>
                    </a:p>
                    <a:p>
                      <a:pPr marL="669280" lvl="1" indent="-334640">
                        <a:lnSpc>
                          <a:spcPts val="4339"/>
                        </a:lnSpc>
                        <a:buFont typeface="Arial"/>
                        <a:buChar char="•"/>
                      </a:pPr>
                      <a:r>
                        <a:rPr lang="en-US" sz="3099">
                          <a:solidFill>
                            <a:srgbClr val="000000"/>
                          </a:solidFill>
                          <a:latin typeface="Open Sans Light"/>
                        </a:rPr>
                        <a:t>Creating a display of wonky vegetables to celebrate diversity in the vegetable world.</a:t>
                      </a:r>
                    </a:p>
                    <a:p>
                      <a:pPr marL="669280" lvl="1" indent="-334640">
                        <a:lnSpc>
                          <a:spcPts val="4339"/>
                        </a:lnSpc>
                        <a:buFont typeface="Arial"/>
                        <a:buChar char="•"/>
                      </a:pPr>
                      <a:r>
                        <a:rPr lang="en-US" sz="3099">
                          <a:solidFill>
                            <a:srgbClr val="000000"/>
                          </a:solidFill>
                          <a:latin typeface="Open Sans Light"/>
                        </a:rPr>
                        <a:t>Making a presentation on the diversity of animals and habitats can also be the starting point for a play.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4339"/>
                        </a:lnSpc>
                        <a:defRPr/>
                      </a:pPr>
                      <a:r>
                        <a:rPr lang="en-US" sz="3099">
                          <a:solidFill>
                            <a:srgbClr val="000000"/>
                          </a:solidFill>
                          <a:latin typeface="Open Sans Light Bold"/>
                        </a:rPr>
                        <a:t>Outcome: Young people</a:t>
                      </a:r>
                      <a:r>
                        <a:rPr lang="en-US" sz="3099">
                          <a:solidFill>
                            <a:srgbClr val="000000"/>
                          </a:solidFill>
                          <a:latin typeface="Open Sans Light"/>
                        </a:rPr>
                        <a:t> can explain what diversity is and identify how this is expressed through different contexts/mediums. This may include: </a:t>
                      </a:r>
                      <a:endParaRPr lang="en-US" sz="1100"/>
                    </a:p>
                    <a:p>
                      <a:pPr>
                        <a:lnSpc>
                          <a:spcPts val="4339"/>
                        </a:lnSpc>
                      </a:pPr>
                      <a:endParaRPr lang="en-US" sz="1100"/>
                    </a:p>
                    <a:p>
                      <a:pPr marL="669280" lvl="1" indent="-334640">
                        <a:lnSpc>
                          <a:spcPts val="4339"/>
                        </a:lnSpc>
                        <a:buFont typeface="Arial"/>
                        <a:buChar char="•"/>
                      </a:pPr>
                      <a:r>
                        <a:rPr lang="en-US" sz="3099">
                          <a:solidFill>
                            <a:srgbClr val="000000"/>
                          </a:solidFill>
                          <a:latin typeface="Open Sans Light"/>
                        </a:rPr>
                        <a:t>Imitating an artistic style to create a self-portrait.</a:t>
                      </a:r>
                    </a:p>
                    <a:p>
                      <a:pPr marL="669280" lvl="1" indent="-334640">
                        <a:lnSpc>
                          <a:spcPts val="4339"/>
                        </a:lnSpc>
                        <a:buFont typeface="Arial"/>
                        <a:buChar char="•"/>
                      </a:pPr>
                      <a:r>
                        <a:rPr lang="en-US" sz="3099">
                          <a:solidFill>
                            <a:srgbClr val="000000"/>
                          </a:solidFill>
                          <a:latin typeface="Open Sans Light"/>
                        </a:rPr>
                        <a:t>Creating a display of wonky vegetables to celebrate diversity in the vegetable world.</a:t>
                      </a:r>
                    </a:p>
                    <a:p>
                      <a:pPr marL="669280" lvl="1" indent="-334640">
                        <a:lnSpc>
                          <a:spcPts val="4339"/>
                        </a:lnSpc>
                        <a:buFont typeface="Arial"/>
                        <a:buChar char="•"/>
                      </a:pPr>
                      <a:r>
                        <a:rPr lang="en-US" sz="3099">
                          <a:solidFill>
                            <a:srgbClr val="000000"/>
                          </a:solidFill>
                          <a:latin typeface="Open Sans Light"/>
                        </a:rPr>
                        <a:t>Making a presentation on the diversity of animals and habitats can also be the starting point for a play.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Freeform 8"/>
          <p:cNvSpPr/>
          <p:nvPr/>
        </p:nvSpPr>
        <p:spPr>
          <a:xfrm>
            <a:off x="8777584" y="1571240"/>
            <a:ext cx="1161158" cy="1251995"/>
          </a:xfrm>
          <a:custGeom>
            <a:avLst/>
            <a:gdLst/>
            <a:ahLst/>
            <a:cxnLst/>
            <a:rect l="l" t="t" r="r" b="b"/>
            <a:pathLst>
              <a:path w="1161158" h="1251995">
                <a:moveTo>
                  <a:pt x="0" y="0"/>
                </a:moveTo>
                <a:lnTo>
                  <a:pt x="1161157" y="0"/>
                </a:lnTo>
                <a:lnTo>
                  <a:pt x="1161157" y="1251995"/>
                </a:lnTo>
                <a:lnTo>
                  <a:pt x="0" y="12519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128" t="-27418" r="-5306" b="-26614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777584" y="2934397"/>
            <a:ext cx="1161158" cy="1251995"/>
          </a:xfrm>
          <a:custGeom>
            <a:avLst/>
            <a:gdLst/>
            <a:ahLst/>
            <a:cxnLst/>
            <a:rect l="l" t="t" r="r" b="b"/>
            <a:pathLst>
              <a:path w="1161158" h="1251995">
                <a:moveTo>
                  <a:pt x="0" y="0"/>
                </a:moveTo>
                <a:lnTo>
                  <a:pt x="1161157" y="0"/>
                </a:lnTo>
                <a:lnTo>
                  <a:pt x="1161157" y="1251995"/>
                </a:lnTo>
                <a:lnTo>
                  <a:pt x="0" y="12519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128" t="-27418" r="-5306" b="-26614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281061" y="1514090"/>
            <a:ext cx="7413537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 Light"/>
              </a:rPr>
              <a:t>Communication - I can take part in discussions, debates and presentations.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1061" y="2766085"/>
            <a:ext cx="7413537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 Light"/>
              </a:rPr>
              <a:t>Communication - I can present my ideas with great impact and clarity on the diversity of animals and habitats can also be the starting point for a play.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383003" y="4818337"/>
            <a:ext cx="8854657" cy="4942236"/>
          </a:xfrm>
          <a:custGeom>
            <a:avLst/>
            <a:gdLst/>
            <a:ahLst/>
            <a:cxnLst/>
            <a:rect l="l" t="t" r="r" b="b"/>
            <a:pathLst>
              <a:path w="8854657" h="4942236">
                <a:moveTo>
                  <a:pt x="0" y="0"/>
                </a:moveTo>
                <a:lnTo>
                  <a:pt x="8854656" y="0"/>
                </a:lnTo>
                <a:lnTo>
                  <a:pt x="8854656" y="4942236"/>
                </a:lnTo>
                <a:lnTo>
                  <a:pt x="0" y="49422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156087" y="4818337"/>
            <a:ext cx="8721512" cy="4942236"/>
          </a:xfrm>
          <a:custGeom>
            <a:avLst/>
            <a:gdLst/>
            <a:ahLst/>
            <a:cxnLst/>
            <a:rect l="l" t="t" r="r" b="b"/>
            <a:pathLst>
              <a:path w="8721512" h="4942236">
                <a:moveTo>
                  <a:pt x="0" y="0"/>
                </a:moveTo>
                <a:lnTo>
                  <a:pt x="8721511" y="0"/>
                </a:lnTo>
                <a:lnTo>
                  <a:pt x="8721511" y="4942236"/>
                </a:lnTo>
                <a:lnTo>
                  <a:pt x="0" y="49422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011" r="-9039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52673" y="1109894"/>
            <a:ext cx="12464169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Open Sans Light Bold"/>
              </a:rPr>
              <a:t> Giuseppe Arcimboldo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3287250"/>
            <a:ext cx="16649785" cy="1810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Using actual vegetables or images create your own self-Portrait using Giuseppe Arcimboldo approach.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1CEFDF5F80834282EED071285A58F5" ma:contentTypeVersion="3" ma:contentTypeDescription="Create a new document." ma:contentTypeScope="" ma:versionID="1ac6df1c1196c590e4ddc7112812f5f5">
  <xsd:schema xmlns:xsd="http://www.w3.org/2001/XMLSchema" xmlns:xs="http://www.w3.org/2001/XMLSchema" xmlns:p="http://schemas.microsoft.com/office/2006/metadata/properties" xmlns:ns2="8a9b9e0f-b707-4069-b1c6-a6e1cf6c7e7e" targetNamespace="http://schemas.microsoft.com/office/2006/metadata/properties" ma:root="true" ma:fieldsID="adcbf8e080c23f82357b7e602b1f79fd" ns2:_="">
    <xsd:import namespace="8a9b9e0f-b707-4069-b1c6-a6e1cf6c7e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9b9e0f-b707-4069-b1c6-a6e1cf6c7e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9FA26A-C9C3-409C-B18A-69F834276A0C}"/>
</file>

<file path=customXml/itemProps2.xml><?xml version="1.0" encoding="utf-8"?>
<ds:datastoreItem xmlns:ds="http://schemas.openxmlformats.org/officeDocument/2006/customXml" ds:itemID="{FF642726-C7A2-4BD7-908B-B91E2C973D53}"/>
</file>

<file path=customXml/itemProps3.xml><?xml version="1.0" encoding="utf-8"?>
<ds:datastoreItem xmlns:ds="http://schemas.openxmlformats.org/officeDocument/2006/customXml" ds:itemID="{6A16A825-CF83-4817-BC59-5F9C7CE8082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Microsoft Macintosh PowerPoint</Application>
  <PresentationFormat>Custom</PresentationFormat>
  <Paragraphs>30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Open Sans Light</vt:lpstr>
      <vt:lpstr>Open Sans</vt:lpstr>
      <vt:lpstr>Open Sans Light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L3 KS1 I&amp;D</dc:title>
  <cp:lastModifiedBy>Samia Akram</cp:lastModifiedBy>
  <cp:revision>1</cp:revision>
  <dcterms:created xsi:type="dcterms:W3CDTF">2006-08-16T00:00:00Z</dcterms:created>
  <dcterms:modified xsi:type="dcterms:W3CDTF">2023-09-18T18:56:44Z</dcterms:modified>
  <dc:identifier>DAFDBPFqJdo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0x010100231CEFDF5F80834282EED071285A58F5</vt:lpwstr>
  </property>
  <property fmtid="{D5CDD505-2E9C-101B-9397-08002B2CF9AE}" pid="3" name="Order">
    <vt:r8>8360800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