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Bobby Jones Soft" pitchFamily="2" charset="77"/>
      <p:regular r:id="rId11"/>
    </p:embeddedFont>
    <p:embeddedFont>
      <p:font typeface="Calibri" panose="020F0502020204030204" pitchFamily="34" charset="0"/>
      <p:regular r:id="rId12"/>
      <p:bold r:id="rId13"/>
      <p:italic r:id="rId14"/>
      <p:boldItalic r:id="rId15"/>
    </p:embeddedFont>
    <p:embeddedFont>
      <p:font typeface="Open Sans Bold" panose="020B0806030504020204" pitchFamily="34" charset="0"/>
      <p:regular r:id="rId16"/>
      <p:bold r:id="rId17"/>
    </p:embeddedFont>
    <p:embeddedFont>
      <p:font typeface="Open Sans Light" panose="020B0306030504020204" pitchFamily="34" charset="0"/>
      <p:regular r:id="rId18"/>
      <p:italic r:id="rId19"/>
    </p:embeddedFont>
    <p:embeddedFont>
      <p:font typeface="อีฟดอวอิ้ง" pitchFamily="2" charset="-34"/>
      <p:regular r:id="rId20"/>
    </p:embeddedFont>
    <p:embeddedFont>
      <p:font typeface="อีฟดอวอิ้ง Bold" pitchFamily="2" charset="-34"/>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17" autoAdjust="0"/>
  </p:normalViewPr>
  <p:slideViewPr>
    <p:cSldViewPr>
      <p:cViewPr varScale="1">
        <p:scale>
          <a:sx n="74" d="100"/>
          <a:sy n="74" d="100"/>
        </p:scale>
        <p:origin x="60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jpe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jpe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sv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1" b="-18364"/>
            </a:stretch>
          </a:blipFill>
        </p:spPr>
      </p:sp>
      <p:grpSp>
        <p:nvGrpSpPr>
          <p:cNvPr id="3" name="Group 3"/>
          <p:cNvGrpSpPr/>
          <p:nvPr/>
        </p:nvGrpSpPr>
        <p:grpSpPr>
          <a:xfrm>
            <a:off x="85779" y="65256"/>
            <a:ext cx="18002704" cy="10039986"/>
            <a:chOff x="0" y="0"/>
            <a:chExt cx="4741453" cy="2644276"/>
          </a:xfrm>
        </p:grpSpPr>
        <p:sp>
          <p:nvSpPr>
            <p:cNvPr id="4" name="Freeform 4"/>
            <p:cNvSpPr/>
            <p:nvPr/>
          </p:nvSpPr>
          <p:spPr>
            <a:xfrm>
              <a:off x="0" y="0"/>
              <a:ext cx="4741453" cy="2644276"/>
            </a:xfrm>
            <a:custGeom>
              <a:avLst/>
              <a:gdLst/>
              <a:ahLst/>
              <a:cxnLst/>
              <a:rect l="l" t="t" r="r" b="b"/>
              <a:pathLst>
                <a:path w="4741453" h="2644276">
                  <a:moveTo>
                    <a:pt x="0" y="0"/>
                  </a:moveTo>
                  <a:lnTo>
                    <a:pt x="4741453" y="0"/>
                  </a:lnTo>
                  <a:lnTo>
                    <a:pt x="4741453" y="2644276"/>
                  </a:lnTo>
                  <a:lnTo>
                    <a:pt x="0" y="2644276"/>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65891" y="2888269"/>
            <a:ext cx="1395948" cy="793946"/>
          </a:xfrm>
          <a:custGeom>
            <a:avLst/>
            <a:gdLst/>
            <a:ahLst/>
            <a:cxnLst/>
            <a:rect l="l" t="t" r="r" b="b"/>
            <a:pathLst>
              <a:path w="1395948" h="793946">
                <a:moveTo>
                  <a:pt x="0" y="0"/>
                </a:moveTo>
                <a:lnTo>
                  <a:pt x="1395948" y="0"/>
                </a:lnTo>
                <a:lnTo>
                  <a:pt x="1395948" y="793945"/>
                </a:lnTo>
                <a:lnTo>
                  <a:pt x="0" y="793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10309" y="9385591"/>
            <a:ext cx="3787133" cy="1832026"/>
          </a:xfrm>
          <a:custGeom>
            <a:avLst/>
            <a:gdLst/>
            <a:ahLst/>
            <a:cxnLst/>
            <a:rect l="l" t="t" r="r" b="b"/>
            <a:pathLst>
              <a:path w="3787133" h="1832026">
                <a:moveTo>
                  <a:pt x="0" y="0"/>
                </a:moveTo>
                <a:lnTo>
                  <a:pt x="3787133" y="0"/>
                </a:lnTo>
                <a:lnTo>
                  <a:pt x="3787133" y="1832025"/>
                </a:lnTo>
                <a:lnTo>
                  <a:pt x="0" y="18320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571450" y="8684291"/>
            <a:ext cx="4362241" cy="2110234"/>
          </a:xfrm>
          <a:custGeom>
            <a:avLst/>
            <a:gdLst/>
            <a:ahLst/>
            <a:cxnLst/>
            <a:rect l="l" t="t" r="r" b="b"/>
            <a:pathLst>
              <a:path w="4362241" h="2110234">
                <a:moveTo>
                  <a:pt x="0" y="0"/>
                </a:moveTo>
                <a:lnTo>
                  <a:pt x="4362241" y="0"/>
                </a:lnTo>
                <a:lnTo>
                  <a:pt x="4362241" y="2110234"/>
                </a:lnTo>
                <a:lnTo>
                  <a:pt x="0" y="2110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3432100" y="9404641"/>
            <a:ext cx="3787133" cy="1832026"/>
          </a:xfrm>
          <a:custGeom>
            <a:avLst/>
            <a:gdLst/>
            <a:ahLst/>
            <a:cxnLst/>
            <a:rect l="l" t="t" r="r" b="b"/>
            <a:pathLst>
              <a:path w="3787133" h="1832026">
                <a:moveTo>
                  <a:pt x="0" y="0"/>
                </a:moveTo>
                <a:lnTo>
                  <a:pt x="3787133" y="0"/>
                </a:lnTo>
                <a:lnTo>
                  <a:pt x="3787133" y="1832025"/>
                </a:lnTo>
                <a:lnTo>
                  <a:pt x="0" y="18320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6120951" y="8703341"/>
            <a:ext cx="4638208" cy="2243733"/>
          </a:xfrm>
          <a:custGeom>
            <a:avLst/>
            <a:gdLst/>
            <a:ahLst/>
            <a:cxnLst/>
            <a:rect l="l" t="t" r="r" b="b"/>
            <a:pathLst>
              <a:path w="4638208" h="2243733">
                <a:moveTo>
                  <a:pt x="0" y="0"/>
                </a:moveTo>
                <a:lnTo>
                  <a:pt x="4638208" y="0"/>
                </a:lnTo>
                <a:lnTo>
                  <a:pt x="4638208" y="2243733"/>
                </a:lnTo>
                <a:lnTo>
                  <a:pt x="0" y="2243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6453175">
            <a:off x="15708797" y="2542618"/>
            <a:ext cx="646676" cy="1277384"/>
          </a:xfrm>
          <a:custGeom>
            <a:avLst/>
            <a:gdLst/>
            <a:ahLst/>
            <a:cxnLst/>
            <a:rect l="l" t="t" r="r" b="b"/>
            <a:pathLst>
              <a:path w="646676" h="1277384">
                <a:moveTo>
                  <a:pt x="0" y="0"/>
                </a:moveTo>
                <a:lnTo>
                  <a:pt x="646676" y="0"/>
                </a:lnTo>
                <a:lnTo>
                  <a:pt x="646676" y="1277385"/>
                </a:lnTo>
                <a:lnTo>
                  <a:pt x="0" y="12773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6417853" y="1288019"/>
            <a:ext cx="5739128" cy="8116622"/>
          </a:xfrm>
          <a:custGeom>
            <a:avLst/>
            <a:gdLst/>
            <a:ahLst/>
            <a:cxnLst/>
            <a:rect l="l" t="t" r="r" b="b"/>
            <a:pathLst>
              <a:path w="5739128" h="8116622">
                <a:moveTo>
                  <a:pt x="0" y="0"/>
                </a:moveTo>
                <a:lnTo>
                  <a:pt x="5739128" y="0"/>
                </a:lnTo>
                <a:lnTo>
                  <a:pt x="5739128" y="8116622"/>
                </a:lnTo>
                <a:lnTo>
                  <a:pt x="0" y="8116622"/>
                </a:lnTo>
                <a:lnTo>
                  <a:pt x="0" y="0"/>
                </a:lnTo>
                <a:close/>
              </a:path>
            </a:pathLst>
          </a:custGeom>
          <a:blipFill>
            <a:blip r:embed="rId9"/>
            <a:stretch>
              <a:fillRect/>
            </a:stretch>
          </a:blipFill>
        </p:spPr>
      </p:sp>
      <p:sp>
        <p:nvSpPr>
          <p:cNvPr id="13" name="TextBox 13"/>
          <p:cNvSpPr txBox="1"/>
          <p:nvPr/>
        </p:nvSpPr>
        <p:spPr>
          <a:xfrm>
            <a:off x="2185222" y="419071"/>
            <a:ext cx="14231273" cy="3752365"/>
          </a:xfrm>
          <a:prstGeom prst="rect">
            <a:avLst/>
          </a:prstGeom>
        </p:spPr>
        <p:txBody>
          <a:bodyPr lIns="0" tIns="0" rIns="0" bIns="0" rtlCol="0" anchor="t">
            <a:spAutoFit/>
          </a:bodyPr>
          <a:lstStyle/>
          <a:p>
            <a:pPr algn="ctr">
              <a:lnSpc>
                <a:spcPts val="10442"/>
              </a:lnSpc>
            </a:pPr>
            <a:r>
              <a:rPr lang="en-US" sz="8701" spc="435">
                <a:solidFill>
                  <a:srgbClr val="3C6B4A"/>
                </a:solidFill>
                <a:latin typeface="Bobby Jones Soft"/>
              </a:rPr>
              <a:t>'HOW CAN I PLANT A GARDEN?' </a:t>
            </a:r>
          </a:p>
        </p:txBody>
      </p:sp>
      <p:sp>
        <p:nvSpPr>
          <p:cNvPr id="14" name="TextBox 14"/>
          <p:cNvSpPr txBox="1"/>
          <p:nvPr/>
        </p:nvSpPr>
        <p:spPr>
          <a:xfrm>
            <a:off x="4511309" y="9573747"/>
            <a:ext cx="9579099" cy="531495"/>
          </a:xfrm>
          <a:prstGeom prst="rect">
            <a:avLst/>
          </a:prstGeom>
        </p:spPr>
        <p:txBody>
          <a:bodyPr lIns="0" tIns="0" rIns="0" bIns="0" rtlCol="0" anchor="t">
            <a:spAutoFit/>
          </a:bodyPr>
          <a:lstStyle/>
          <a:p>
            <a:pPr algn="ctr">
              <a:lnSpc>
                <a:spcPts val="3330"/>
              </a:lnSpc>
            </a:pPr>
            <a:r>
              <a:rPr lang="en-US" sz="3700" spc="74">
                <a:solidFill>
                  <a:srgbClr val="3C6B4A"/>
                </a:solidFill>
                <a:latin typeface="อีฟดอวอิ้ง"/>
              </a:rPr>
              <a:t>Activity 3</a:t>
            </a:r>
          </a:p>
        </p:txBody>
      </p:sp>
      <p:sp>
        <p:nvSpPr>
          <p:cNvPr id="15" name="TextBox 15"/>
          <p:cNvSpPr txBox="1"/>
          <p:nvPr/>
        </p:nvSpPr>
        <p:spPr>
          <a:xfrm>
            <a:off x="4278398" y="8572157"/>
            <a:ext cx="10159939" cy="813434"/>
          </a:xfrm>
          <a:prstGeom prst="rect">
            <a:avLst/>
          </a:prstGeom>
        </p:spPr>
        <p:txBody>
          <a:bodyPr lIns="0" tIns="0" rIns="0" bIns="0" rtlCol="0" anchor="t">
            <a:spAutoFit/>
          </a:bodyPr>
          <a:lstStyle/>
          <a:p>
            <a:pPr algn="ctr">
              <a:lnSpc>
                <a:spcPts val="5039"/>
              </a:lnSpc>
            </a:pPr>
            <a:r>
              <a:rPr lang="en-US" sz="5599" spc="111">
                <a:solidFill>
                  <a:srgbClr val="9D9B55"/>
                </a:solidFill>
                <a:latin typeface="อีฟดอวอิ้ง"/>
              </a:rPr>
              <a:t>Key Stage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3" t="-1830" r="-684" b="-18364"/>
            </a:stretch>
          </a:blipFill>
        </p:spPr>
      </p:sp>
      <p:grpSp>
        <p:nvGrpSpPr>
          <p:cNvPr id="3" name="Group 3"/>
          <p:cNvGrpSpPr/>
          <p:nvPr/>
        </p:nvGrpSpPr>
        <p:grpSpPr>
          <a:xfrm>
            <a:off x="85779" y="65256"/>
            <a:ext cx="18002704" cy="10039986"/>
            <a:chOff x="0" y="0"/>
            <a:chExt cx="4741453" cy="2644276"/>
          </a:xfrm>
        </p:grpSpPr>
        <p:sp>
          <p:nvSpPr>
            <p:cNvPr id="4" name="Freeform 4"/>
            <p:cNvSpPr/>
            <p:nvPr/>
          </p:nvSpPr>
          <p:spPr>
            <a:xfrm>
              <a:off x="0" y="0"/>
              <a:ext cx="4741453" cy="2644276"/>
            </a:xfrm>
            <a:custGeom>
              <a:avLst/>
              <a:gdLst/>
              <a:ahLst/>
              <a:cxnLst/>
              <a:rect l="l" t="t" r="r" b="b"/>
              <a:pathLst>
                <a:path w="4741453" h="2644276">
                  <a:moveTo>
                    <a:pt x="0" y="0"/>
                  </a:moveTo>
                  <a:lnTo>
                    <a:pt x="4741453" y="0"/>
                  </a:lnTo>
                  <a:lnTo>
                    <a:pt x="4741453" y="2644276"/>
                  </a:lnTo>
                  <a:lnTo>
                    <a:pt x="0" y="2644276"/>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132756" y="3074452"/>
            <a:ext cx="842944" cy="1160680"/>
          </a:xfrm>
          <a:custGeom>
            <a:avLst/>
            <a:gdLst/>
            <a:ahLst/>
            <a:cxnLst/>
            <a:rect l="l" t="t" r="r" b="b"/>
            <a:pathLst>
              <a:path w="842944" h="1160680">
                <a:moveTo>
                  <a:pt x="0" y="0"/>
                </a:moveTo>
                <a:lnTo>
                  <a:pt x="842944" y="0"/>
                </a:lnTo>
                <a:lnTo>
                  <a:pt x="842944" y="1160680"/>
                </a:lnTo>
                <a:lnTo>
                  <a:pt x="0" y="1160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3488728" y="-2034052"/>
            <a:ext cx="18795553" cy="14355103"/>
          </a:xfrm>
          <a:custGeom>
            <a:avLst/>
            <a:gdLst/>
            <a:ahLst/>
            <a:cxnLst/>
            <a:rect l="l" t="t" r="r" b="b"/>
            <a:pathLst>
              <a:path w="18795553" h="14355103">
                <a:moveTo>
                  <a:pt x="18795552" y="0"/>
                </a:moveTo>
                <a:lnTo>
                  <a:pt x="0" y="0"/>
                </a:lnTo>
                <a:lnTo>
                  <a:pt x="0" y="14355104"/>
                </a:lnTo>
                <a:lnTo>
                  <a:pt x="18795552" y="14355104"/>
                </a:lnTo>
                <a:lnTo>
                  <a:pt x="18795552" y="0"/>
                </a:lnTo>
                <a:close/>
              </a:path>
            </a:pathLst>
          </a:custGeom>
          <a:blipFill>
            <a:blip r:embed="rId5"/>
            <a:stretch>
              <a:fillRect/>
            </a:stretch>
          </a:blipFill>
        </p:spPr>
      </p:sp>
      <p:sp>
        <p:nvSpPr>
          <p:cNvPr id="8" name="Freeform 8"/>
          <p:cNvSpPr/>
          <p:nvPr/>
        </p:nvSpPr>
        <p:spPr>
          <a:xfrm>
            <a:off x="13925100" y="8064229"/>
            <a:ext cx="4946997" cy="2424029"/>
          </a:xfrm>
          <a:custGeom>
            <a:avLst/>
            <a:gdLst/>
            <a:ahLst/>
            <a:cxnLst/>
            <a:rect l="l" t="t" r="r" b="b"/>
            <a:pathLst>
              <a:path w="4946997" h="2424029">
                <a:moveTo>
                  <a:pt x="0" y="0"/>
                </a:moveTo>
                <a:lnTo>
                  <a:pt x="4946998" y="0"/>
                </a:lnTo>
                <a:lnTo>
                  <a:pt x="4946998" y="2424029"/>
                </a:lnTo>
                <a:lnTo>
                  <a:pt x="0" y="24240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564726">
            <a:off x="14362684" y="7585443"/>
            <a:ext cx="2078182" cy="1782041"/>
          </a:xfrm>
          <a:custGeom>
            <a:avLst/>
            <a:gdLst/>
            <a:ahLst/>
            <a:cxnLst/>
            <a:rect l="l" t="t" r="r" b="b"/>
            <a:pathLst>
              <a:path w="2078182" h="1782041">
                <a:moveTo>
                  <a:pt x="0" y="0"/>
                </a:moveTo>
                <a:lnTo>
                  <a:pt x="2078183" y="0"/>
                </a:lnTo>
                <a:lnTo>
                  <a:pt x="2078183" y="1782041"/>
                </a:lnTo>
                <a:lnTo>
                  <a:pt x="0" y="17820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4636369" flipV="1">
            <a:off x="15400195" y="6199529"/>
            <a:ext cx="1725568" cy="2037052"/>
          </a:xfrm>
          <a:custGeom>
            <a:avLst/>
            <a:gdLst/>
            <a:ahLst/>
            <a:cxnLst/>
            <a:rect l="l" t="t" r="r" b="b"/>
            <a:pathLst>
              <a:path w="1725568" h="2037052">
                <a:moveTo>
                  <a:pt x="0" y="2037052"/>
                </a:moveTo>
                <a:lnTo>
                  <a:pt x="1725568" y="2037052"/>
                </a:lnTo>
                <a:lnTo>
                  <a:pt x="1725568" y="0"/>
                </a:lnTo>
                <a:lnTo>
                  <a:pt x="0" y="0"/>
                </a:lnTo>
                <a:lnTo>
                  <a:pt x="0" y="2037052"/>
                </a:lnTo>
                <a:close/>
              </a:path>
            </a:pathLst>
          </a:custGeom>
          <a:blipFill>
            <a:blip r:embed="rId10">
              <a:extLst>
                <a:ext uri="{96DAC541-7B7A-43D3-8B79-37D633B846F1}">
                  <asvg:svgBlip xmlns:asvg="http://schemas.microsoft.com/office/drawing/2016/SVG/main" r:embed="rId11"/>
                </a:ext>
              </a:extLst>
            </a:blip>
            <a:stretch>
              <a:fillRect r="-60887"/>
            </a:stretch>
          </a:blipFill>
        </p:spPr>
      </p:sp>
      <p:sp>
        <p:nvSpPr>
          <p:cNvPr id="11" name="Freeform 11"/>
          <p:cNvSpPr/>
          <p:nvPr/>
        </p:nvSpPr>
        <p:spPr>
          <a:xfrm rot="-871556">
            <a:off x="13956368" y="5548829"/>
            <a:ext cx="2150812" cy="3013397"/>
          </a:xfrm>
          <a:custGeom>
            <a:avLst/>
            <a:gdLst/>
            <a:ahLst/>
            <a:cxnLst/>
            <a:rect l="l" t="t" r="r" b="b"/>
            <a:pathLst>
              <a:path w="2150812" h="3013397">
                <a:moveTo>
                  <a:pt x="0" y="0"/>
                </a:moveTo>
                <a:lnTo>
                  <a:pt x="2150812" y="0"/>
                </a:lnTo>
                <a:lnTo>
                  <a:pt x="2150812" y="3013397"/>
                </a:lnTo>
                <a:lnTo>
                  <a:pt x="0" y="30133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flipV="1">
            <a:off x="579764" y="2685429"/>
            <a:ext cx="897872" cy="969363"/>
          </a:xfrm>
          <a:custGeom>
            <a:avLst/>
            <a:gdLst/>
            <a:ahLst/>
            <a:cxnLst/>
            <a:rect l="l" t="t" r="r" b="b"/>
            <a:pathLst>
              <a:path w="897872" h="969363">
                <a:moveTo>
                  <a:pt x="0" y="969363"/>
                </a:moveTo>
                <a:lnTo>
                  <a:pt x="897872" y="969363"/>
                </a:lnTo>
                <a:lnTo>
                  <a:pt x="897872" y="0"/>
                </a:lnTo>
                <a:lnTo>
                  <a:pt x="0" y="0"/>
                </a:lnTo>
                <a:lnTo>
                  <a:pt x="0" y="969363"/>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2880367" flipH="1">
            <a:off x="14021540" y="5964696"/>
            <a:ext cx="758372" cy="597218"/>
          </a:xfrm>
          <a:custGeom>
            <a:avLst/>
            <a:gdLst/>
            <a:ahLst/>
            <a:cxnLst/>
            <a:rect l="l" t="t" r="r" b="b"/>
            <a:pathLst>
              <a:path w="758372" h="597218">
                <a:moveTo>
                  <a:pt x="758372" y="0"/>
                </a:moveTo>
                <a:lnTo>
                  <a:pt x="0" y="0"/>
                </a:lnTo>
                <a:lnTo>
                  <a:pt x="0" y="597218"/>
                </a:lnTo>
                <a:lnTo>
                  <a:pt x="758372" y="597218"/>
                </a:lnTo>
                <a:lnTo>
                  <a:pt x="758372"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4" name="Group 14"/>
          <p:cNvGrpSpPr/>
          <p:nvPr/>
        </p:nvGrpSpPr>
        <p:grpSpPr>
          <a:xfrm>
            <a:off x="693399" y="2093239"/>
            <a:ext cx="9725778" cy="135841"/>
            <a:chOff x="0" y="0"/>
            <a:chExt cx="12967704" cy="181122"/>
          </a:xfrm>
        </p:grpSpPr>
        <p:sp>
          <p:nvSpPr>
            <p:cNvPr id="15" name="Freeform 15"/>
            <p:cNvSpPr/>
            <p:nvPr/>
          </p:nvSpPr>
          <p:spPr>
            <a:xfrm>
              <a:off x="0" y="16217"/>
              <a:ext cx="5073977" cy="164904"/>
            </a:xfrm>
            <a:custGeom>
              <a:avLst/>
              <a:gdLst/>
              <a:ahLst/>
              <a:cxnLst/>
              <a:rect l="l" t="t" r="r" b="b"/>
              <a:pathLst>
                <a:path w="5073977" h="164904">
                  <a:moveTo>
                    <a:pt x="0" y="0"/>
                  </a:moveTo>
                  <a:lnTo>
                    <a:pt x="5073977" y="0"/>
                  </a:lnTo>
                  <a:lnTo>
                    <a:pt x="5073977" y="164905"/>
                  </a:lnTo>
                  <a:lnTo>
                    <a:pt x="0" y="16490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Freeform 16"/>
            <p:cNvSpPr/>
            <p:nvPr/>
          </p:nvSpPr>
          <p:spPr>
            <a:xfrm>
              <a:off x="5229230" y="0"/>
              <a:ext cx="4251979" cy="164904"/>
            </a:xfrm>
            <a:custGeom>
              <a:avLst/>
              <a:gdLst/>
              <a:ahLst/>
              <a:cxnLst/>
              <a:rect l="l" t="t" r="r" b="b"/>
              <a:pathLst>
                <a:path w="4251979" h="164904">
                  <a:moveTo>
                    <a:pt x="0" y="0"/>
                  </a:moveTo>
                  <a:lnTo>
                    <a:pt x="4251980" y="0"/>
                  </a:lnTo>
                  <a:lnTo>
                    <a:pt x="4251980" y="164904"/>
                  </a:lnTo>
                  <a:lnTo>
                    <a:pt x="0" y="164904"/>
                  </a:lnTo>
                  <a:lnTo>
                    <a:pt x="0" y="0"/>
                  </a:lnTo>
                  <a:close/>
                </a:path>
              </a:pathLst>
            </a:custGeom>
            <a:blipFill>
              <a:blip r:embed="rId18">
                <a:extLst>
                  <a:ext uri="{96DAC541-7B7A-43D3-8B79-37D633B846F1}">
                    <asvg:svgBlip xmlns:asvg="http://schemas.microsoft.com/office/drawing/2016/SVG/main" r:embed="rId19"/>
                  </a:ext>
                </a:extLst>
              </a:blip>
              <a:stretch>
                <a:fillRect l="-19332"/>
              </a:stretch>
            </a:blipFill>
          </p:spPr>
        </p:sp>
        <p:sp>
          <p:nvSpPr>
            <p:cNvPr id="17" name="Freeform 17"/>
            <p:cNvSpPr/>
            <p:nvPr/>
          </p:nvSpPr>
          <p:spPr>
            <a:xfrm>
              <a:off x="9667339" y="0"/>
              <a:ext cx="3300365" cy="164904"/>
            </a:xfrm>
            <a:custGeom>
              <a:avLst/>
              <a:gdLst/>
              <a:ahLst/>
              <a:cxnLst/>
              <a:rect l="l" t="t" r="r" b="b"/>
              <a:pathLst>
                <a:path w="3300365" h="164904">
                  <a:moveTo>
                    <a:pt x="0" y="0"/>
                  </a:moveTo>
                  <a:lnTo>
                    <a:pt x="3300365" y="0"/>
                  </a:lnTo>
                  <a:lnTo>
                    <a:pt x="3300365" y="164904"/>
                  </a:lnTo>
                  <a:lnTo>
                    <a:pt x="0" y="164904"/>
                  </a:lnTo>
                  <a:lnTo>
                    <a:pt x="0" y="0"/>
                  </a:lnTo>
                  <a:close/>
                </a:path>
              </a:pathLst>
            </a:custGeom>
            <a:blipFill>
              <a:blip r:embed="rId18">
                <a:extLst>
                  <a:ext uri="{96DAC541-7B7A-43D3-8B79-37D633B846F1}">
                    <asvg:svgBlip xmlns:asvg="http://schemas.microsoft.com/office/drawing/2016/SVG/main" r:embed="rId19"/>
                  </a:ext>
                </a:extLst>
              </a:blip>
              <a:stretch>
                <a:fillRect l="-53739"/>
              </a:stretch>
            </a:blipFill>
          </p:spPr>
        </p:sp>
      </p:grpSp>
      <p:sp>
        <p:nvSpPr>
          <p:cNvPr id="18" name="TextBox 18"/>
          <p:cNvSpPr txBox="1"/>
          <p:nvPr/>
        </p:nvSpPr>
        <p:spPr>
          <a:xfrm>
            <a:off x="693399" y="759739"/>
            <a:ext cx="10913323" cy="1333500"/>
          </a:xfrm>
          <a:prstGeom prst="rect">
            <a:avLst/>
          </a:prstGeom>
        </p:spPr>
        <p:txBody>
          <a:bodyPr lIns="0" tIns="0" rIns="0" bIns="0" rtlCol="0" anchor="t">
            <a:spAutoFit/>
          </a:bodyPr>
          <a:lstStyle/>
          <a:p>
            <a:pPr>
              <a:lnSpc>
                <a:spcPts val="10319"/>
              </a:lnSpc>
            </a:pPr>
            <a:r>
              <a:rPr lang="en-US" sz="8599" spc="515">
                <a:solidFill>
                  <a:srgbClr val="FDC42C"/>
                </a:solidFill>
                <a:latin typeface="Bobby Jones Soft"/>
              </a:rPr>
              <a:t>LEARNING OBJECTIVE:</a:t>
            </a:r>
          </a:p>
        </p:txBody>
      </p:sp>
      <p:sp>
        <p:nvSpPr>
          <p:cNvPr id="19" name="TextBox 19"/>
          <p:cNvSpPr txBox="1"/>
          <p:nvPr/>
        </p:nvSpPr>
        <p:spPr>
          <a:xfrm>
            <a:off x="1957145" y="2715927"/>
            <a:ext cx="8462033" cy="638302"/>
          </a:xfrm>
          <a:prstGeom prst="rect">
            <a:avLst/>
          </a:prstGeom>
        </p:spPr>
        <p:txBody>
          <a:bodyPr lIns="0" tIns="0" rIns="0" bIns="0" rtlCol="0" anchor="t">
            <a:spAutoFit/>
          </a:bodyPr>
          <a:lstStyle/>
          <a:p>
            <a:pPr>
              <a:lnSpc>
                <a:spcPts val="4483"/>
              </a:lnSpc>
            </a:pPr>
            <a:r>
              <a:rPr lang="en-US" sz="3799" spc="227">
                <a:solidFill>
                  <a:srgbClr val="FDC42C"/>
                </a:solidFill>
                <a:latin typeface="อีฟดอวอิ้ง"/>
              </a:rPr>
              <a:t>To learn how to plant a garden. </a:t>
            </a:r>
          </a:p>
        </p:txBody>
      </p:sp>
      <p:sp>
        <p:nvSpPr>
          <p:cNvPr id="20" name="TextBox 20"/>
          <p:cNvSpPr txBox="1"/>
          <p:nvPr/>
        </p:nvSpPr>
        <p:spPr>
          <a:xfrm>
            <a:off x="364543" y="4007217"/>
            <a:ext cx="2819003" cy="896620"/>
          </a:xfrm>
          <a:prstGeom prst="rect">
            <a:avLst/>
          </a:prstGeom>
        </p:spPr>
        <p:txBody>
          <a:bodyPr lIns="0" tIns="0" rIns="0" bIns="0" rtlCol="0" anchor="t">
            <a:spAutoFit/>
          </a:bodyPr>
          <a:lstStyle/>
          <a:p>
            <a:pPr algn="ctr">
              <a:lnSpc>
                <a:spcPts val="7279"/>
              </a:lnSpc>
            </a:pPr>
            <a:r>
              <a:rPr lang="en-US" sz="5199">
                <a:solidFill>
                  <a:srgbClr val="FDC42C"/>
                </a:solidFill>
                <a:latin typeface="Bobby Jones Soft"/>
              </a:rPr>
              <a:t>Outcomes</a:t>
            </a:r>
          </a:p>
        </p:txBody>
      </p:sp>
      <p:sp>
        <p:nvSpPr>
          <p:cNvPr id="21" name="TextBox 21"/>
          <p:cNvSpPr txBox="1"/>
          <p:nvPr/>
        </p:nvSpPr>
        <p:spPr>
          <a:xfrm>
            <a:off x="364543" y="4980221"/>
            <a:ext cx="12214349" cy="2447290"/>
          </a:xfrm>
          <a:prstGeom prst="rect">
            <a:avLst/>
          </a:prstGeom>
        </p:spPr>
        <p:txBody>
          <a:bodyPr lIns="0" tIns="0" rIns="0" bIns="0" rtlCol="0" anchor="t">
            <a:spAutoFit/>
          </a:bodyPr>
          <a:lstStyle/>
          <a:p>
            <a:pPr>
              <a:lnSpc>
                <a:spcPts val="4759"/>
              </a:lnSpc>
            </a:pPr>
            <a:r>
              <a:rPr lang="en-US" sz="3399">
                <a:solidFill>
                  <a:srgbClr val="FDC42C"/>
                </a:solidFill>
                <a:latin typeface="อีฟดอวอิ้ง"/>
              </a:rPr>
              <a:t>By the end of the session, children will be able to explain how to plant seeds, and why it is important to look after nature in their school. They will also be able to explain why wildflowers are important for bees and other pollinators. </a:t>
            </a:r>
          </a:p>
        </p:txBody>
      </p:sp>
      <p:sp>
        <p:nvSpPr>
          <p:cNvPr id="22" name="Freeform 22"/>
          <p:cNvSpPr/>
          <p:nvPr/>
        </p:nvSpPr>
        <p:spPr>
          <a:xfrm>
            <a:off x="3354996" y="8284031"/>
            <a:ext cx="1456341" cy="1548434"/>
          </a:xfrm>
          <a:custGeom>
            <a:avLst/>
            <a:gdLst/>
            <a:ahLst/>
            <a:cxnLst/>
            <a:rect l="l" t="t" r="r" b="b"/>
            <a:pathLst>
              <a:path w="1456341" h="1548434">
                <a:moveTo>
                  <a:pt x="0" y="0"/>
                </a:moveTo>
                <a:lnTo>
                  <a:pt x="1456341" y="0"/>
                </a:lnTo>
                <a:lnTo>
                  <a:pt x="1456341" y="1548435"/>
                </a:lnTo>
                <a:lnTo>
                  <a:pt x="0" y="1548435"/>
                </a:lnTo>
                <a:lnTo>
                  <a:pt x="0" y="0"/>
                </a:lnTo>
                <a:close/>
              </a:path>
            </a:pathLst>
          </a:custGeom>
          <a:blipFill>
            <a:blip r:embed="rId20"/>
            <a:stretch>
              <a:fillRect l="-12194" t="-28672" r="-6097" b="-28672"/>
            </a:stretch>
          </a:blipFill>
        </p:spPr>
      </p:sp>
      <p:sp>
        <p:nvSpPr>
          <p:cNvPr id="23" name="Freeform 23"/>
          <p:cNvSpPr/>
          <p:nvPr/>
        </p:nvSpPr>
        <p:spPr>
          <a:xfrm>
            <a:off x="2093848" y="8271438"/>
            <a:ext cx="1261148" cy="1444834"/>
          </a:xfrm>
          <a:custGeom>
            <a:avLst/>
            <a:gdLst/>
            <a:ahLst/>
            <a:cxnLst/>
            <a:rect l="l" t="t" r="r" b="b"/>
            <a:pathLst>
              <a:path w="1261148" h="1444834">
                <a:moveTo>
                  <a:pt x="0" y="0"/>
                </a:moveTo>
                <a:lnTo>
                  <a:pt x="1261148" y="0"/>
                </a:lnTo>
                <a:lnTo>
                  <a:pt x="1261148" y="1444834"/>
                </a:lnTo>
                <a:lnTo>
                  <a:pt x="0" y="1444834"/>
                </a:lnTo>
                <a:lnTo>
                  <a:pt x="0" y="0"/>
                </a:lnTo>
                <a:close/>
              </a:path>
            </a:pathLst>
          </a:custGeom>
          <a:blipFill>
            <a:blip r:embed="rId21"/>
            <a:stretch>
              <a:fillRect l="-12176" t="-35011" r="-12892" b="-19381"/>
            </a:stretch>
          </a:blipFill>
        </p:spPr>
      </p:sp>
      <p:sp>
        <p:nvSpPr>
          <p:cNvPr id="24" name="Freeform 24"/>
          <p:cNvSpPr/>
          <p:nvPr/>
        </p:nvSpPr>
        <p:spPr>
          <a:xfrm>
            <a:off x="451372" y="8273779"/>
            <a:ext cx="1709285" cy="1433889"/>
          </a:xfrm>
          <a:custGeom>
            <a:avLst/>
            <a:gdLst/>
            <a:ahLst/>
            <a:cxnLst/>
            <a:rect l="l" t="t" r="r" b="b"/>
            <a:pathLst>
              <a:path w="1709285" h="1433889">
                <a:moveTo>
                  <a:pt x="0" y="0"/>
                </a:moveTo>
                <a:lnTo>
                  <a:pt x="1709284" y="0"/>
                </a:lnTo>
                <a:lnTo>
                  <a:pt x="1709284" y="1433890"/>
                </a:lnTo>
                <a:lnTo>
                  <a:pt x="0" y="1433890"/>
                </a:lnTo>
                <a:lnTo>
                  <a:pt x="0" y="0"/>
                </a:lnTo>
                <a:close/>
              </a:path>
            </a:pathLst>
          </a:custGeom>
          <a:blipFill>
            <a:blip r:embed="rId22"/>
            <a:stretch>
              <a:fillRect t="-38230" b="-30357"/>
            </a:stretch>
          </a:blipFill>
        </p:spPr>
      </p:sp>
      <p:graphicFrame>
        <p:nvGraphicFramePr>
          <p:cNvPr id="25" name="Table 25"/>
          <p:cNvGraphicFramePr>
            <a:graphicFrameLocks noGrp="1"/>
          </p:cNvGraphicFramePr>
          <p:nvPr/>
        </p:nvGraphicFramePr>
        <p:xfrm>
          <a:off x="451372" y="7884711"/>
          <a:ext cx="13473729" cy="2145249"/>
        </p:xfrm>
        <a:graphic>
          <a:graphicData uri="http://schemas.openxmlformats.org/drawingml/2006/table">
            <a:tbl>
              <a:tblPr/>
              <a:tblGrid>
                <a:gridCol w="4447332">
                  <a:extLst>
                    <a:ext uri="{9D8B030D-6E8A-4147-A177-3AD203B41FA5}">
                      <a16:colId xmlns:a16="http://schemas.microsoft.com/office/drawing/2014/main" val="20000"/>
                    </a:ext>
                  </a:extLst>
                </a:gridCol>
                <a:gridCol w="9026397">
                  <a:extLst>
                    <a:ext uri="{9D8B030D-6E8A-4147-A177-3AD203B41FA5}">
                      <a16:colId xmlns:a16="http://schemas.microsoft.com/office/drawing/2014/main" val="20001"/>
                    </a:ext>
                  </a:extLst>
                </a:gridCol>
              </a:tblGrid>
              <a:tr h="2145249">
                <a:tc>
                  <a:txBody>
                    <a:bodyPr/>
                    <a:lstStyle/>
                    <a:p>
                      <a:pPr algn="just">
                        <a:lnSpc>
                          <a:spcPts val="2519"/>
                        </a:lnSpc>
                        <a:defRPr/>
                      </a:pPr>
                      <a:endParaRPr lang="en-US" sz="1100"/>
                    </a:p>
                  </a:txBody>
                  <a:tcPr marL="114300" marR="114300" marT="114300" marB="1143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939"/>
                        </a:lnSpc>
                        <a:defRPr/>
                      </a:pPr>
                      <a:r>
                        <a:rPr lang="en-US" sz="2099">
                          <a:solidFill>
                            <a:srgbClr val="000000"/>
                          </a:solidFill>
                          <a:latin typeface="Open Sans Bold"/>
                        </a:rPr>
                        <a:t>National Curriculum: </a:t>
                      </a:r>
                      <a:r>
                        <a:rPr lang="en-US" sz="2099">
                          <a:solidFill>
                            <a:srgbClr val="000000"/>
                          </a:solidFill>
                          <a:latin typeface="Open Sans Light"/>
                        </a:rPr>
                        <a:t>Science - Young people should use the local environment throughout the year to explore and answer questions about plants growing in their habitat. Where possible, they should observe the growth of flowers and vegetables that they have planted.</a:t>
                      </a:r>
                      <a:endParaRPr lang="en-US" sz="1100"/>
                    </a:p>
                  </a:txBody>
                  <a:tcPr marL="114300" marR="114300" marT="114300" marB="1143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1" b="-18364"/>
            </a:stretch>
          </a:blipFill>
        </p:spPr>
      </p:sp>
      <p:grpSp>
        <p:nvGrpSpPr>
          <p:cNvPr id="3" name="Group 3"/>
          <p:cNvGrpSpPr/>
          <p:nvPr/>
        </p:nvGrpSpPr>
        <p:grpSpPr>
          <a:xfrm>
            <a:off x="85779" y="65256"/>
            <a:ext cx="18002704" cy="10039986"/>
            <a:chOff x="0" y="0"/>
            <a:chExt cx="4741453" cy="2644276"/>
          </a:xfrm>
        </p:grpSpPr>
        <p:sp>
          <p:nvSpPr>
            <p:cNvPr id="4" name="Freeform 4"/>
            <p:cNvSpPr/>
            <p:nvPr/>
          </p:nvSpPr>
          <p:spPr>
            <a:xfrm>
              <a:off x="0" y="0"/>
              <a:ext cx="4741453" cy="2644276"/>
            </a:xfrm>
            <a:custGeom>
              <a:avLst/>
              <a:gdLst/>
              <a:ahLst/>
              <a:cxnLst/>
              <a:rect l="l" t="t" r="r" b="b"/>
              <a:pathLst>
                <a:path w="4741453" h="2644276">
                  <a:moveTo>
                    <a:pt x="0" y="0"/>
                  </a:moveTo>
                  <a:lnTo>
                    <a:pt x="4741453" y="0"/>
                  </a:lnTo>
                  <a:lnTo>
                    <a:pt x="4741453" y="2644276"/>
                  </a:lnTo>
                  <a:lnTo>
                    <a:pt x="0" y="2644276"/>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002576" y="2074822"/>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028700" y="2690177"/>
            <a:ext cx="10460865" cy="4697095"/>
          </a:xfrm>
          <a:prstGeom prst="rect">
            <a:avLst/>
          </a:prstGeom>
        </p:spPr>
        <p:txBody>
          <a:bodyPr lIns="0" tIns="0" rIns="0" bIns="0" rtlCol="0" anchor="t">
            <a:spAutoFit/>
          </a:bodyPr>
          <a:lstStyle/>
          <a:p>
            <a:pPr>
              <a:lnSpc>
                <a:spcPts val="7279"/>
              </a:lnSpc>
            </a:pPr>
            <a:r>
              <a:rPr lang="en-US" sz="5199">
                <a:solidFill>
                  <a:srgbClr val="71706F"/>
                </a:solidFill>
                <a:latin typeface="อีฟดอวอิ้ง"/>
              </a:rPr>
              <a:t>Have you got...</a:t>
            </a:r>
          </a:p>
          <a:p>
            <a:pPr>
              <a:lnSpc>
                <a:spcPts val="7279"/>
              </a:lnSpc>
            </a:pPr>
            <a:r>
              <a:rPr lang="en-US" sz="5199">
                <a:solidFill>
                  <a:srgbClr val="71706F"/>
                </a:solidFill>
                <a:latin typeface="อีฟดอวอิ้ง"/>
              </a:rPr>
              <a:t>- a green area?</a:t>
            </a:r>
          </a:p>
          <a:p>
            <a:pPr>
              <a:lnSpc>
                <a:spcPts val="7279"/>
              </a:lnSpc>
            </a:pPr>
            <a:r>
              <a:rPr lang="en-US" sz="5199">
                <a:solidFill>
                  <a:srgbClr val="71706F"/>
                </a:solidFill>
                <a:latin typeface="อีฟดอวอิ้ง"/>
              </a:rPr>
              <a:t>- trees?</a:t>
            </a:r>
          </a:p>
          <a:p>
            <a:pPr>
              <a:lnSpc>
                <a:spcPts val="7279"/>
              </a:lnSpc>
            </a:pPr>
            <a:r>
              <a:rPr lang="en-US" sz="5199">
                <a:solidFill>
                  <a:srgbClr val="71706F"/>
                </a:solidFill>
                <a:latin typeface="อีฟดอวอิ้ง"/>
              </a:rPr>
              <a:t>- a growing area with pots? </a:t>
            </a:r>
          </a:p>
          <a:p>
            <a:pPr>
              <a:lnSpc>
                <a:spcPts val="7279"/>
              </a:lnSpc>
            </a:pPr>
            <a:r>
              <a:rPr lang="en-US" sz="5199">
                <a:solidFill>
                  <a:srgbClr val="71706F"/>
                </a:solidFill>
                <a:latin typeface="อีฟดอวอิ้ง"/>
              </a:rPr>
              <a:t>- flowers?</a:t>
            </a:r>
          </a:p>
        </p:txBody>
      </p:sp>
      <p:sp>
        <p:nvSpPr>
          <p:cNvPr id="8" name="TextBox 8"/>
          <p:cNvSpPr txBox="1"/>
          <p:nvPr/>
        </p:nvSpPr>
        <p:spPr>
          <a:xfrm>
            <a:off x="624129" y="595613"/>
            <a:ext cx="17146045" cy="1171575"/>
          </a:xfrm>
          <a:prstGeom prst="rect">
            <a:avLst/>
          </a:prstGeom>
        </p:spPr>
        <p:txBody>
          <a:bodyPr lIns="0" tIns="0" rIns="0" bIns="0" rtlCol="0" anchor="t">
            <a:spAutoFit/>
          </a:bodyPr>
          <a:lstStyle/>
          <a:p>
            <a:pPr>
              <a:lnSpc>
                <a:spcPts val="9120"/>
              </a:lnSpc>
            </a:pPr>
            <a:r>
              <a:rPr lang="en-US" sz="7600" spc="456">
                <a:solidFill>
                  <a:srgbClr val="71706F"/>
                </a:solidFill>
                <a:latin typeface="Bobby Jones Soft"/>
              </a:rPr>
              <a:t>WHAT NATURE CAN I FIND IN MY SCHOOL? </a:t>
            </a:r>
          </a:p>
        </p:txBody>
      </p:sp>
      <p:sp>
        <p:nvSpPr>
          <p:cNvPr id="9" name="TextBox 9"/>
          <p:cNvSpPr txBox="1"/>
          <p:nvPr/>
        </p:nvSpPr>
        <p:spPr>
          <a:xfrm>
            <a:off x="9050383" y="6513830"/>
            <a:ext cx="8719790" cy="2744470"/>
          </a:xfrm>
          <a:prstGeom prst="rect">
            <a:avLst/>
          </a:prstGeom>
        </p:spPr>
        <p:txBody>
          <a:bodyPr lIns="0" tIns="0" rIns="0" bIns="0" rtlCol="0" anchor="t">
            <a:spAutoFit/>
          </a:bodyPr>
          <a:lstStyle/>
          <a:p>
            <a:pPr algn="ctr">
              <a:lnSpc>
                <a:spcPts val="7279"/>
              </a:lnSpc>
            </a:pPr>
            <a:r>
              <a:rPr lang="en-US" sz="5199">
                <a:solidFill>
                  <a:srgbClr val="71706F"/>
                </a:solidFill>
                <a:latin typeface="Bobby Jones Soft"/>
              </a:rPr>
              <a:t>Think about the things you could be growing in your school?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1" b="-18364"/>
            </a:stretch>
          </a:blipFill>
        </p:spPr>
      </p:sp>
      <p:grpSp>
        <p:nvGrpSpPr>
          <p:cNvPr id="3" name="Group 3"/>
          <p:cNvGrpSpPr/>
          <p:nvPr/>
        </p:nvGrpSpPr>
        <p:grpSpPr>
          <a:xfrm>
            <a:off x="85779" y="65256"/>
            <a:ext cx="18002704" cy="10039986"/>
            <a:chOff x="0" y="0"/>
            <a:chExt cx="4741453" cy="2644276"/>
          </a:xfrm>
        </p:grpSpPr>
        <p:sp>
          <p:nvSpPr>
            <p:cNvPr id="4" name="Freeform 4"/>
            <p:cNvSpPr/>
            <p:nvPr/>
          </p:nvSpPr>
          <p:spPr>
            <a:xfrm>
              <a:off x="0" y="0"/>
              <a:ext cx="4741453" cy="2644276"/>
            </a:xfrm>
            <a:custGeom>
              <a:avLst/>
              <a:gdLst/>
              <a:ahLst/>
              <a:cxnLst/>
              <a:rect l="l" t="t" r="r" b="b"/>
              <a:pathLst>
                <a:path w="4741453" h="2644276">
                  <a:moveTo>
                    <a:pt x="0" y="0"/>
                  </a:moveTo>
                  <a:lnTo>
                    <a:pt x="4741453" y="0"/>
                  </a:lnTo>
                  <a:lnTo>
                    <a:pt x="4741453" y="2644276"/>
                  </a:lnTo>
                  <a:lnTo>
                    <a:pt x="0" y="2644276"/>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855589" y="907558"/>
            <a:ext cx="5776021" cy="3848274"/>
          </a:xfrm>
          <a:custGeom>
            <a:avLst/>
            <a:gdLst/>
            <a:ahLst/>
            <a:cxnLst/>
            <a:rect l="l" t="t" r="r" b="b"/>
            <a:pathLst>
              <a:path w="5776021" h="3848274">
                <a:moveTo>
                  <a:pt x="0" y="0"/>
                </a:moveTo>
                <a:lnTo>
                  <a:pt x="5776021" y="0"/>
                </a:lnTo>
                <a:lnTo>
                  <a:pt x="5776021" y="3848274"/>
                </a:lnTo>
                <a:lnTo>
                  <a:pt x="0" y="3848274"/>
                </a:lnTo>
                <a:lnTo>
                  <a:pt x="0" y="0"/>
                </a:lnTo>
                <a:close/>
              </a:path>
            </a:pathLst>
          </a:custGeom>
          <a:blipFill>
            <a:blip r:embed="rId3"/>
            <a:stretch>
              <a:fillRect/>
            </a:stretch>
          </a:blipFill>
        </p:spPr>
      </p:sp>
      <p:sp>
        <p:nvSpPr>
          <p:cNvPr id="7" name="Freeform 7"/>
          <p:cNvSpPr/>
          <p:nvPr/>
        </p:nvSpPr>
        <p:spPr>
          <a:xfrm>
            <a:off x="441328" y="6953250"/>
            <a:ext cx="2156572" cy="2844400"/>
          </a:xfrm>
          <a:custGeom>
            <a:avLst/>
            <a:gdLst/>
            <a:ahLst/>
            <a:cxnLst/>
            <a:rect l="l" t="t" r="r" b="b"/>
            <a:pathLst>
              <a:path w="2156572" h="2844400">
                <a:moveTo>
                  <a:pt x="0" y="0"/>
                </a:moveTo>
                <a:lnTo>
                  <a:pt x="2156572" y="0"/>
                </a:lnTo>
                <a:lnTo>
                  <a:pt x="2156572" y="2844400"/>
                </a:lnTo>
                <a:lnTo>
                  <a:pt x="0" y="2844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800876" y="5143500"/>
            <a:ext cx="7458424" cy="4654150"/>
          </a:xfrm>
          <a:custGeom>
            <a:avLst/>
            <a:gdLst/>
            <a:ahLst/>
            <a:cxnLst/>
            <a:rect l="l" t="t" r="r" b="b"/>
            <a:pathLst>
              <a:path w="7458424" h="4654150">
                <a:moveTo>
                  <a:pt x="0" y="0"/>
                </a:moveTo>
                <a:lnTo>
                  <a:pt x="7458424" y="0"/>
                </a:lnTo>
                <a:lnTo>
                  <a:pt x="7458424" y="4654150"/>
                </a:lnTo>
                <a:lnTo>
                  <a:pt x="0" y="4654150"/>
                </a:lnTo>
                <a:lnTo>
                  <a:pt x="0" y="0"/>
                </a:lnTo>
                <a:close/>
              </a:path>
            </a:pathLst>
          </a:custGeom>
          <a:blipFill>
            <a:blip r:embed="rId6"/>
            <a:stretch>
              <a:fillRect b="-6768"/>
            </a:stretch>
          </a:blipFill>
        </p:spPr>
      </p:sp>
      <p:sp>
        <p:nvSpPr>
          <p:cNvPr id="9" name="TextBox 9"/>
          <p:cNvSpPr txBox="1"/>
          <p:nvPr/>
        </p:nvSpPr>
        <p:spPr>
          <a:xfrm>
            <a:off x="441328" y="2358390"/>
            <a:ext cx="9245379" cy="4594860"/>
          </a:xfrm>
          <a:prstGeom prst="rect">
            <a:avLst/>
          </a:prstGeom>
        </p:spPr>
        <p:txBody>
          <a:bodyPr lIns="0" tIns="0" rIns="0" bIns="0" rtlCol="0" anchor="t">
            <a:spAutoFit/>
          </a:bodyPr>
          <a:lstStyle/>
          <a:p>
            <a:pPr>
              <a:lnSpc>
                <a:spcPts val="7139"/>
              </a:lnSpc>
            </a:pPr>
            <a:r>
              <a:rPr lang="en-US" sz="5100">
                <a:solidFill>
                  <a:srgbClr val="9B6D55"/>
                </a:solidFill>
                <a:latin typeface="อีฟดอวอิ้ง Bold"/>
              </a:rPr>
              <a:t>WILDFLOWERS </a:t>
            </a:r>
            <a:r>
              <a:rPr lang="en-US" sz="5100">
                <a:solidFill>
                  <a:srgbClr val="9B6D55"/>
                </a:solidFill>
                <a:latin typeface="อีฟดอวอิ้ง"/>
              </a:rPr>
              <a:t>are great for pollinators such as bees, butterflies or even wasps! They help those communities of insects to survive and thrive. </a:t>
            </a:r>
          </a:p>
        </p:txBody>
      </p:sp>
      <p:sp>
        <p:nvSpPr>
          <p:cNvPr id="10" name="TextBox 10"/>
          <p:cNvSpPr txBox="1"/>
          <p:nvPr/>
        </p:nvSpPr>
        <p:spPr>
          <a:xfrm>
            <a:off x="441328" y="597544"/>
            <a:ext cx="17405345" cy="1403989"/>
          </a:xfrm>
          <a:prstGeom prst="rect">
            <a:avLst/>
          </a:prstGeom>
        </p:spPr>
        <p:txBody>
          <a:bodyPr lIns="0" tIns="0" rIns="0" bIns="0" rtlCol="0" anchor="t">
            <a:spAutoFit/>
          </a:bodyPr>
          <a:lstStyle/>
          <a:p>
            <a:pPr>
              <a:lnSpc>
                <a:spcPts val="11339"/>
              </a:lnSpc>
            </a:pPr>
            <a:r>
              <a:rPr lang="en-US" sz="8099">
                <a:solidFill>
                  <a:srgbClr val="9B6D55"/>
                </a:solidFill>
                <a:latin typeface="Bobby Jones Soft"/>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1" b="-18364"/>
            </a:stretch>
          </a:blipFill>
        </p:spPr>
      </p:sp>
      <p:grpSp>
        <p:nvGrpSpPr>
          <p:cNvPr id="3" name="Group 3"/>
          <p:cNvGrpSpPr/>
          <p:nvPr/>
        </p:nvGrpSpPr>
        <p:grpSpPr>
          <a:xfrm>
            <a:off x="85779" y="65256"/>
            <a:ext cx="18002704" cy="10039986"/>
            <a:chOff x="0" y="0"/>
            <a:chExt cx="4741453" cy="2644276"/>
          </a:xfrm>
        </p:grpSpPr>
        <p:sp>
          <p:nvSpPr>
            <p:cNvPr id="4" name="Freeform 4"/>
            <p:cNvSpPr/>
            <p:nvPr/>
          </p:nvSpPr>
          <p:spPr>
            <a:xfrm>
              <a:off x="0" y="0"/>
              <a:ext cx="4741453" cy="2644276"/>
            </a:xfrm>
            <a:custGeom>
              <a:avLst/>
              <a:gdLst/>
              <a:ahLst/>
              <a:cxnLst/>
              <a:rect l="l" t="t" r="r" b="b"/>
              <a:pathLst>
                <a:path w="4741453" h="2644276">
                  <a:moveTo>
                    <a:pt x="0" y="0"/>
                  </a:moveTo>
                  <a:lnTo>
                    <a:pt x="4741453" y="0"/>
                  </a:lnTo>
                  <a:lnTo>
                    <a:pt x="4741453" y="2644276"/>
                  </a:lnTo>
                  <a:lnTo>
                    <a:pt x="0" y="2644276"/>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9544273" y="4306635"/>
            <a:ext cx="8030835" cy="5330466"/>
          </a:xfrm>
          <a:custGeom>
            <a:avLst/>
            <a:gdLst/>
            <a:ahLst/>
            <a:cxnLst/>
            <a:rect l="l" t="t" r="r" b="b"/>
            <a:pathLst>
              <a:path w="8030835" h="5330466">
                <a:moveTo>
                  <a:pt x="0" y="0"/>
                </a:moveTo>
                <a:lnTo>
                  <a:pt x="8030835" y="0"/>
                </a:lnTo>
                <a:lnTo>
                  <a:pt x="8030835" y="5330466"/>
                </a:lnTo>
                <a:lnTo>
                  <a:pt x="0" y="5330466"/>
                </a:lnTo>
                <a:lnTo>
                  <a:pt x="0" y="0"/>
                </a:lnTo>
                <a:close/>
              </a:path>
            </a:pathLst>
          </a:custGeom>
          <a:blipFill>
            <a:blip r:embed="rId3"/>
            <a:stretch>
              <a:fillRect/>
            </a:stretch>
          </a:blipFill>
        </p:spPr>
      </p:sp>
      <p:sp>
        <p:nvSpPr>
          <p:cNvPr id="7" name="Freeform 7"/>
          <p:cNvSpPr/>
          <p:nvPr/>
        </p:nvSpPr>
        <p:spPr>
          <a:xfrm>
            <a:off x="8685139" y="8095754"/>
            <a:ext cx="2765356" cy="1825135"/>
          </a:xfrm>
          <a:custGeom>
            <a:avLst/>
            <a:gdLst/>
            <a:ahLst/>
            <a:cxnLst/>
            <a:rect l="l" t="t" r="r" b="b"/>
            <a:pathLst>
              <a:path w="2765356" h="1825135">
                <a:moveTo>
                  <a:pt x="0" y="0"/>
                </a:moveTo>
                <a:lnTo>
                  <a:pt x="2765356" y="0"/>
                </a:lnTo>
                <a:lnTo>
                  <a:pt x="2765356" y="1825135"/>
                </a:lnTo>
                <a:lnTo>
                  <a:pt x="0" y="1825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497145" y="336232"/>
            <a:ext cx="14570128" cy="1529088"/>
          </a:xfrm>
          <a:prstGeom prst="rect">
            <a:avLst/>
          </a:prstGeom>
        </p:spPr>
        <p:txBody>
          <a:bodyPr lIns="0" tIns="0" rIns="0" bIns="0" rtlCol="0" anchor="t">
            <a:spAutoFit/>
          </a:bodyPr>
          <a:lstStyle/>
          <a:p>
            <a:pPr>
              <a:lnSpc>
                <a:spcPts val="12319"/>
              </a:lnSpc>
            </a:pPr>
            <a:r>
              <a:rPr lang="en-US" sz="8799">
                <a:solidFill>
                  <a:srgbClr val="9B6D55"/>
                </a:solidFill>
                <a:latin typeface="Bobby Jones Soft"/>
              </a:rPr>
              <a:t>Growing a vegetable patch </a:t>
            </a:r>
          </a:p>
        </p:txBody>
      </p:sp>
      <p:sp>
        <p:nvSpPr>
          <p:cNvPr id="9" name="TextBox 9"/>
          <p:cNvSpPr txBox="1"/>
          <p:nvPr/>
        </p:nvSpPr>
        <p:spPr>
          <a:xfrm>
            <a:off x="497145" y="1922780"/>
            <a:ext cx="17469948" cy="2602230"/>
          </a:xfrm>
          <a:prstGeom prst="rect">
            <a:avLst/>
          </a:prstGeom>
        </p:spPr>
        <p:txBody>
          <a:bodyPr lIns="0" tIns="0" rIns="0" bIns="0" rtlCol="0" anchor="t">
            <a:spAutoFit/>
          </a:bodyPr>
          <a:lstStyle/>
          <a:p>
            <a:pPr>
              <a:lnSpc>
                <a:spcPts val="6720"/>
              </a:lnSpc>
            </a:pPr>
            <a:r>
              <a:rPr lang="en-US" sz="4800">
                <a:solidFill>
                  <a:srgbClr val="71706F"/>
                </a:solidFill>
                <a:latin typeface="อีฟดอวอิ้ง"/>
              </a:rPr>
              <a:t>Growing your school's vegetable patch can be a great way to help you and other pupils try new vegetables you have not tried before. </a:t>
            </a:r>
          </a:p>
        </p:txBody>
      </p:sp>
      <p:sp>
        <p:nvSpPr>
          <p:cNvPr id="10" name="TextBox 10"/>
          <p:cNvSpPr txBox="1"/>
          <p:nvPr/>
        </p:nvSpPr>
        <p:spPr>
          <a:xfrm>
            <a:off x="497145" y="4438014"/>
            <a:ext cx="8743727" cy="5848986"/>
          </a:xfrm>
          <a:prstGeom prst="rect">
            <a:avLst/>
          </a:prstGeom>
        </p:spPr>
        <p:txBody>
          <a:bodyPr lIns="0" tIns="0" rIns="0" bIns="0" rtlCol="0" anchor="t">
            <a:spAutoFit/>
          </a:bodyPr>
          <a:lstStyle/>
          <a:p>
            <a:pPr>
              <a:lnSpc>
                <a:spcPts val="5739"/>
              </a:lnSpc>
            </a:pPr>
            <a:r>
              <a:rPr lang="en-US" sz="4099">
                <a:solidFill>
                  <a:srgbClr val="71706F"/>
                </a:solidFill>
                <a:latin typeface="อีฟดอวอิ้ง"/>
              </a:rPr>
              <a:t>You can grow vegetables directly in the soil or in pots or larger planting container. </a:t>
            </a:r>
          </a:p>
          <a:p>
            <a:pPr>
              <a:lnSpc>
                <a:spcPts val="5739"/>
              </a:lnSpc>
            </a:pPr>
            <a:endParaRPr lang="en-US" sz="4099">
              <a:solidFill>
                <a:srgbClr val="71706F"/>
              </a:solidFill>
              <a:latin typeface="อีฟดอวอิ้ง"/>
            </a:endParaRPr>
          </a:p>
          <a:p>
            <a:pPr>
              <a:lnSpc>
                <a:spcPts val="5739"/>
              </a:lnSpc>
            </a:pPr>
            <a:r>
              <a:rPr lang="en-US" sz="4099">
                <a:solidFill>
                  <a:srgbClr val="71706F"/>
                </a:solidFill>
                <a:latin typeface="อีฟดอวอิ้ง"/>
              </a:rPr>
              <a:t>You'll need to check that they have enough water and sunlight exposure, and that the snails do not eat them all!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1" b="-18364"/>
            </a:stretch>
          </a:blipFill>
        </p:spPr>
      </p:sp>
      <p:grpSp>
        <p:nvGrpSpPr>
          <p:cNvPr id="3" name="Group 3"/>
          <p:cNvGrpSpPr/>
          <p:nvPr/>
        </p:nvGrpSpPr>
        <p:grpSpPr>
          <a:xfrm>
            <a:off x="85779" y="65256"/>
            <a:ext cx="18002704" cy="10039986"/>
            <a:chOff x="0" y="0"/>
            <a:chExt cx="4741453" cy="2644276"/>
          </a:xfrm>
        </p:grpSpPr>
        <p:sp>
          <p:nvSpPr>
            <p:cNvPr id="4" name="Freeform 4"/>
            <p:cNvSpPr/>
            <p:nvPr/>
          </p:nvSpPr>
          <p:spPr>
            <a:xfrm>
              <a:off x="0" y="0"/>
              <a:ext cx="4741453" cy="2644276"/>
            </a:xfrm>
            <a:custGeom>
              <a:avLst/>
              <a:gdLst/>
              <a:ahLst/>
              <a:cxnLst/>
              <a:rect l="l" t="t" r="r" b="b"/>
              <a:pathLst>
                <a:path w="4741453" h="2644276">
                  <a:moveTo>
                    <a:pt x="0" y="0"/>
                  </a:moveTo>
                  <a:lnTo>
                    <a:pt x="4741453" y="0"/>
                  </a:lnTo>
                  <a:lnTo>
                    <a:pt x="4741453" y="2644276"/>
                  </a:lnTo>
                  <a:lnTo>
                    <a:pt x="0" y="2644276"/>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488203" y="2304283"/>
            <a:ext cx="7199256" cy="5210461"/>
          </a:xfrm>
          <a:custGeom>
            <a:avLst/>
            <a:gdLst/>
            <a:ahLst/>
            <a:cxnLst/>
            <a:rect l="l" t="t" r="r" b="b"/>
            <a:pathLst>
              <a:path w="7199256" h="5210461">
                <a:moveTo>
                  <a:pt x="0" y="0"/>
                </a:moveTo>
                <a:lnTo>
                  <a:pt x="7199256" y="0"/>
                </a:lnTo>
                <a:lnTo>
                  <a:pt x="7199256" y="5210462"/>
                </a:lnTo>
                <a:lnTo>
                  <a:pt x="0" y="5210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488203" y="346074"/>
            <a:ext cx="6657062" cy="1212851"/>
          </a:xfrm>
          <a:prstGeom prst="rect">
            <a:avLst/>
          </a:prstGeom>
        </p:spPr>
        <p:txBody>
          <a:bodyPr lIns="0" tIns="0" rIns="0" bIns="0" rtlCol="0" anchor="t">
            <a:spAutoFit/>
          </a:bodyPr>
          <a:lstStyle/>
          <a:p>
            <a:pPr algn="ctr">
              <a:lnSpc>
                <a:spcPts val="9799"/>
              </a:lnSpc>
            </a:pPr>
            <a:r>
              <a:rPr lang="en-US" sz="6999">
                <a:solidFill>
                  <a:srgbClr val="71706F"/>
                </a:solidFill>
                <a:latin typeface="Bobby Jones Soft"/>
              </a:rPr>
              <a:t>A greenhouse</a:t>
            </a:r>
          </a:p>
        </p:txBody>
      </p:sp>
      <p:sp>
        <p:nvSpPr>
          <p:cNvPr id="8" name="TextBox 8"/>
          <p:cNvSpPr txBox="1"/>
          <p:nvPr/>
        </p:nvSpPr>
        <p:spPr>
          <a:xfrm>
            <a:off x="8103552" y="1667427"/>
            <a:ext cx="9539562" cy="5621020"/>
          </a:xfrm>
          <a:prstGeom prst="rect">
            <a:avLst/>
          </a:prstGeom>
        </p:spPr>
        <p:txBody>
          <a:bodyPr lIns="0" tIns="0" rIns="0" bIns="0" rtlCol="0" anchor="t">
            <a:spAutoFit/>
          </a:bodyPr>
          <a:lstStyle/>
          <a:p>
            <a:pPr>
              <a:lnSpc>
                <a:spcPts val="7279"/>
              </a:lnSpc>
            </a:pPr>
            <a:r>
              <a:rPr lang="en-US" sz="5199">
                <a:solidFill>
                  <a:srgbClr val="71706F"/>
                </a:solidFill>
                <a:latin typeface="อีฟดอวอิ้ง"/>
              </a:rPr>
              <a:t>Some schools have built a greenhouse to keep special plants all year long. Inside the greenhouse, the temperature stays warm as the sunlight is reflected through the windows. </a:t>
            </a:r>
          </a:p>
        </p:txBody>
      </p:sp>
      <p:sp>
        <p:nvSpPr>
          <p:cNvPr id="9" name="TextBox 9"/>
          <p:cNvSpPr txBox="1"/>
          <p:nvPr/>
        </p:nvSpPr>
        <p:spPr>
          <a:xfrm>
            <a:off x="758452" y="7911892"/>
            <a:ext cx="17259300" cy="1925320"/>
          </a:xfrm>
          <a:prstGeom prst="rect">
            <a:avLst/>
          </a:prstGeom>
        </p:spPr>
        <p:txBody>
          <a:bodyPr lIns="0" tIns="0" rIns="0" bIns="0" rtlCol="0" anchor="t">
            <a:spAutoFit/>
          </a:bodyPr>
          <a:lstStyle/>
          <a:p>
            <a:pPr>
              <a:lnSpc>
                <a:spcPts val="7279"/>
              </a:lnSpc>
            </a:pPr>
            <a:r>
              <a:rPr lang="en-US" sz="5199">
                <a:solidFill>
                  <a:srgbClr val="71706F"/>
                </a:solidFill>
                <a:latin typeface="อีฟดอวอิ้ง"/>
              </a:rPr>
              <a:t>Miniature greenhouses can also be installed in the classroom to help you look after your small plants.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C42C"/>
        </a:solidFill>
        <a:effectLst/>
      </p:bgPr>
    </p:bg>
    <p:spTree>
      <p:nvGrpSpPr>
        <p:cNvPr id="1" name=""/>
        <p:cNvGrpSpPr/>
        <p:nvPr/>
      </p:nvGrpSpPr>
      <p:grpSpPr>
        <a:xfrm>
          <a:off x="0" y="0"/>
          <a:ext cx="0" cy="0"/>
          <a:chOff x="0" y="0"/>
          <a:chExt cx="0" cy="0"/>
        </a:xfrm>
      </p:grpSpPr>
      <p:grpSp>
        <p:nvGrpSpPr>
          <p:cNvPr id="2" name="Group 2"/>
          <p:cNvGrpSpPr/>
          <p:nvPr/>
        </p:nvGrpSpPr>
        <p:grpSpPr>
          <a:xfrm>
            <a:off x="85779" y="65256"/>
            <a:ext cx="18002704" cy="10039986"/>
            <a:chOff x="0" y="0"/>
            <a:chExt cx="4741453" cy="2644276"/>
          </a:xfrm>
        </p:grpSpPr>
        <p:sp>
          <p:nvSpPr>
            <p:cNvPr id="3" name="Freeform 3"/>
            <p:cNvSpPr/>
            <p:nvPr/>
          </p:nvSpPr>
          <p:spPr>
            <a:xfrm>
              <a:off x="0" y="0"/>
              <a:ext cx="4741453" cy="2644276"/>
            </a:xfrm>
            <a:custGeom>
              <a:avLst/>
              <a:gdLst/>
              <a:ahLst/>
              <a:cxnLst/>
              <a:rect l="l" t="t" r="r" b="b"/>
              <a:pathLst>
                <a:path w="4741453" h="2644276">
                  <a:moveTo>
                    <a:pt x="0" y="0"/>
                  </a:moveTo>
                  <a:lnTo>
                    <a:pt x="4741453" y="0"/>
                  </a:lnTo>
                  <a:lnTo>
                    <a:pt x="4741453" y="2644276"/>
                  </a:lnTo>
                  <a:lnTo>
                    <a:pt x="0" y="2644276"/>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259828" y="4236864"/>
            <a:ext cx="6718041" cy="4114800"/>
          </a:xfrm>
          <a:custGeom>
            <a:avLst/>
            <a:gdLst/>
            <a:ahLst/>
            <a:cxnLst/>
            <a:rect l="l" t="t" r="r" b="b"/>
            <a:pathLst>
              <a:path w="6718041" h="4114800">
                <a:moveTo>
                  <a:pt x="0" y="0"/>
                </a:moveTo>
                <a:lnTo>
                  <a:pt x="6718041" y="0"/>
                </a:lnTo>
                <a:lnTo>
                  <a:pt x="671804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97145" y="336232"/>
            <a:ext cx="12931160" cy="1529088"/>
          </a:xfrm>
          <a:prstGeom prst="rect">
            <a:avLst/>
          </a:prstGeom>
        </p:spPr>
        <p:txBody>
          <a:bodyPr lIns="0" tIns="0" rIns="0" bIns="0" rtlCol="0" anchor="t">
            <a:spAutoFit/>
          </a:bodyPr>
          <a:lstStyle/>
          <a:p>
            <a:pPr>
              <a:lnSpc>
                <a:spcPts val="12319"/>
              </a:lnSpc>
            </a:pPr>
            <a:r>
              <a:rPr lang="en-US" sz="8799">
                <a:solidFill>
                  <a:srgbClr val="9B6D55"/>
                </a:solidFill>
                <a:latin typeface="Bobby Jones Soft"/>
              </a:rPr>
              <a:t>Planting in pots</a:t>
            </a:r>
          </a:p>
        </p:txBody>
      </p:sp>
      <p:sp>
        <p:nvSpPr>
          <p:cNvPr id="7" name="TextBox 7"/>
          <p:cNvSpPr txBox="1"/>
          <p:nvPr/>
        </p:nvSpPr>
        <p:spPr>
          <a:xfrm>
            <a:off x="497145" y="1894205"/>
            <a:ext cx="16762155" cy="1925320"/>
          </a:xfrm>
          <a:prstGeom prst="rect">
            <a:avLst/>
          </a:prstGeom>
        </p:spPr>
        <p:txBody>
          <a:bodyPr lIns="0" tIns="0" rIns="0" bIns="0" rtlCol="0" anchor="t">
            <a:spAutoFit/>
          </a:bodyPr>
          <a:lstStyle/>
          <a:p>
            <a:pPr>
              <a:lnSpc>
                <a:spcPts val="7279"/>
              </a:lnSpc>
            </a:pPr>
            <a:r>
              <a:rPr lang="en-US" sz="5199">
                <a:solidFill>
                  <a:srgbClr val="71706F"/>
                </a:solidFill>
                <a:latin typeface="อีฟดอวอิ้ง"/>
              </a:rPr>
              <a:t>Planting in pots is the easiest way to start planting if you have not got a piece of land to use. </a:t>
            </a:r>
          </a:p>
        </p:txBody>
      </p:sp>
      <p:sp>
        <p:nvSpPr>
          <p:cNvPr id="8" name="TextBox 8"/>
          <p:cNvSpPr txBox="1"/>
          <p:nvPr/>
        </p:nvSpPr>
        <p:spPr>
          <a:xfrm>
            <a:off x="497145" y="4317103"/>
            <a:ext cx="11174184" cy="4697095"/>
          </a:xfrm>
          <a:prstGeom prst="rect">
            <a:avLst/>
          </a:prstGeom>
        </p:spPr>
        <p:txBody>
          <a:bodyPr lIns="0" tIns="0" rIns="0" bIns="0" rtlCol="0" anchor="t">
            <a:spAutoFit/>
          </a:bodyPr>
          <a:lstStyle/>
          <a:p>
            <a:pPr>
              <a:lnSpc>
                <a:spcPts val="7279"/>
              </a:lnSpc>
            </a:pPr>
            <a:r>
              <a:rPr lang="en-US" sz="5199">
                <a:solidFill>
                  <a:srgbClr val="71706F"/>
                </a:solidFill>
                <a:latin typeface="อีฟดอวอิ้ง"/>
              </a:rPr>
              <a:t>The pots have to be large enough to contain the plants that will grow. You'll also need a saucer to collect the water when you are watering it. Your teacher will help you with this.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1" b="-18364"/>
            </a:stretch>
          </a:blipFill>
        </p:spPr>
      </p:sp>
      <p:grpSp>
        <p:nvGrpSpPr>
          <p:cNvPr id="3" name="Group 3"/>
          <p:cNvGrpSpPr/>
          <p:nvPr/>
        </p:nvGrpSpPr>
        <p:grpSpPr>
          <a:xfrm>
            <a:off x="85779" y="65256"/>
            <a:ext cx="18002704" cy="10039986"/>
            <a:chOff x="0" y="0"/>
            <a:chExt cx="4741453" cy="2644276"/>
          </a:xfrm>
        </p:grpSpPr>
        <p:sp>
          <p:nvSpPr>
            <p:cNvPr id="4" name="Freeform 4"/>
            <p:cNvSpPr/>
            <p:nvPr/>
          </p:nvSpPr>
          <p:spPr>
            <a:xfrm>
              <a:off x="0" y="0"/>
              <a:ext cx="4741453" cy="2644276"/>
            </a:xfrm>
            <a:custGeom>
              <a:avLst/>
              <a:gdLst/>
              <a:ahLst/>
              <a:cxnLst/>
              <a:rect l="l" t="t" r="r" b="b"/>
              <a:pathLst>
                <a:path w="4741453" h="2644276">
                  <a:moveTo>
                    <a:pt x="0" y="0"/>
                  </a:moveTo>
                  <a:lnTo>
                    <a:pt x="4741453" y="0"/>
                  </a:lnTo>
                  <a:lnTo>
                    <a:pt x="4741453" y="2644276"/>
                  </a:lnTo>
                  <a:lnTo>
                    <a:pt x="0" y="2644276"/>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flipV="1">
            <a:off x="570297" y="4351655"/>
            <a:ext cx="733446" cy="791845"/>
          </a:xfrm>
          <a:custGeom>
            <a:avLst/>
            <a:gdLst/>
            <a:ahLst/>
            <a:cxnLst/>
            <a:rect l="l" t="t" r="r" b="b"/>
            <a:pathLst>
              <a:path w="733446" h="791845">
                <a:moveTo>
                  <a:pt x="0" y="791845"/>
                </a:moveTo>
                <a:lnTo>
                  <a:pt x="733446" y="791845"/>
                </a:lnTo>
                <a:lnTo>
                  <a:pt x="733446" y="0"/>
                </a:lnTo>
                <a:lnTo>
                  <a:pt x="0" y="0"/>
                </a:lnTo>
                <a:lnTo>
                  <a:pt x="0" y="79184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V="1">
            <a:off x="570297" y="7315691"/>
            <a:ext cx="733446" cy="791845"/>
          </a:xfrm>
          <a:custGeom>
            <a:avLst/>
            <a:gdLst/>
            <a:ahLst/>
            <a:cxnLst/>
            <a:rect l="l" t="t" r="r" b="b"/>
            <a:pathLst>
              <a:path w="733446" h="791845">
                <a:moveTo>
                  <a:pt x="0" y="791845"/>
                </a:moveTo>
                <a:lnTo>
                  <a:pt x="733446" y="791845"/>
                </a:lnTo>
                <a:lnTo>
                  <a:pt x="733446" y="0"/>
                </a:lnTo>
                <a:lnTo>
                  <a:pt x="0" y="0"/>
                </a:lnTo>
                <a:lnTo>
                  <a:pt x="0" y="79184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V="1">
            <a:off x="570297" y="5797534"/>
            <a:ext cx="733446" cy="791845"/>
          </a:xfrm>
          <a:custGeom>
            <a:avLst/>
            <a:gdLst/>
            <a:ahLst/>
            <a:cxnLst/>
            <a:rect l="l" t="t" r="r" b="b"/>
            <a:pathLst>
              <a:path w="733446" h="791845">
                <a:moveTo>
                  <a:pt x="0" y="791845"/>
                </a:moveTo>
                <a:lnTo>
                  <a:pt x="733446" y="791845"/>
                </a:lnTo>
                <a:lnTo>
                  <a:pt x="733446" y="0"/>
                </a:lnTo>
                <a:lnTo>
                  <a:pt x="0" y="0"/>
                </a:lnTo>
                <a:lnTo>
                  <a:pt x="0" y="79184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flipV="1">
            <a:off x="570297" y="8951136"/>
            <a:ext cx="733446" cy="791845"/>
          </a:xfrm>
          <a:custGeom>
            <a:avLst/>
            <a:gdLst/>
            <a:ahLst/>
            <a:cxnLst/>
            <a:rect l="l" t="t" r="r" b="b"/>
            <a:pathLst>
              <a:path w="733446" h="791845">
                <a:moveTo>
                  <a:pt x="0" y="791845"/>
                </a:moveTo>
                <a:lnTo>
                  <a:pt x="733446" y="791845"/>
                </a:lnTo>
                <a:lnTo>
                  <a:pt x="733446" y="0"/>
                </a:lnTo>
                <a:lnTo>
                  <a:pt x="0" y="0"/>
                </a:lnTo>
                <a:lnTo>
                  <a:pt x="0" y="79184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3086110" y="3086100"/>
            <a:ext cx="4408772" cy="3639241"/>
          </a:xfrm>
          <a:custGeom>
            <a:avLst/>
            <a:gdLst/>
            <a:ahLst/>
            <a:cxnLst/>
            <a:rect l="l" t="t" r="r" b="b"/>
            <a:pathLst>
              <a:path w="4408772" h="3639241">
                <a:moveTo>
                  <a:pt x="0" y="0"/>
                </a:moveTo>
                <a:lnTo>
                  <a:pt x="4408772" y="0"/>
                </a:lnTo>
                <a:lnTo>
                  <a:pt x="4408772" y="3639241"/>
                </a:lnTo>
                <a:lnTo>
                  <a:pt x="0" y="36392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405871" y="346074"/>
            <a:ext cx="11311055" cy="1212851"/>
          </a:xfrm>
          <a:prstGeom prst="rect">
            <a:avLst/>
          </a:prstGeom>
        </p:spPr>
        <p:txBody>
          <a:bodyPr lIns="0" tIns="0" rIns="0" bIns="0" rtlCol="0" anchor="t">
            <a:spAutoFit/>
          </a:bodyPr>
          <a:lstStyle/>
          <a:p>
            <a:pPr>
              <a:lnSpc>
                <a:spcPts val="9799"/>
              </a:lnSpc>
            </a:pPr>
            <a:r>
              <a:rPr lang="en-US" sz="6999">
                <a:solidFill>
                  <a:srgbClr val="71706F"/>
                </a:solidFill>
                <a:latin typeface="Bobby Jones Soft"/>
              </a:rPr>
              <a:t>Planting a tree</a:t>
            </a:r>
          </a:p>
        </p:txBody>
      </p:sp>
      <p:sp>
        <p:nvSpPr>
          <p:cNvPr id="12" name="TextBox 12"/>
          <p:cNvSpPr txBox="1"/>
          <p:nvPr/>
        </p:nvSpPr>
        <p:spPr>
          <a:xfrm>
            <a:off x="405871" y="1756789"/>
            <a:ext cx="17882129" cy="1925320"/>
          </a:xfrm>
          <a:prstGeom prst="rect">
            <a:avLst/>
          </a:prstGeom>
        </p:spPr>
        <p:txBody>
          <a:bodyPr lIns="0" tIns="0" rIns="0" bIns="0" rtlCol="0" anchor="t">
            <a:spAutoFit/>
          </a:bodyPr>
          <a:lstStyle/>
          <a:p>
            <a:pPr>
              <a:lnSpc>
                <a:spcPts val="7279"/>
              </a:lnSpc>
            </a:pPr>
            <a:r>
              <a:rPr lang="en-US" sz="5199">
                <a:solidFill>
                  <a:srgbClr val="71706F"/>
                </a:solidFill>
                <a:latin typeface="อีฟดอวอิ้ง"/>
              </a:rPr>
              <a:t>Planting a tree is an amazing thing to do. If you plant a tree you will:</a:t>
            </a:r>
          </a:p>
        </p:txBody>
      </p:sp>
      <p:sp>
        <p:nvSpPr>
          <p:cNvPr id="13" name="TextBox 13"/>
          <p:cNvSpPr txBox="1"/>
          <p:nvPr/>
        </p:nvSpPr>
        <p:spPr>
          <a:xfrm>
            <a:off x="1970471" y="8803181"/>
            <a:ext cx="9046568" cy="906780"/>
          </a:xfrm>
          <a:prstGeom prst="rect">
            <a:avLst/>
          </a:prstGeom>
        </p:spPr>
        <p:txBody>
          <a:bodyPr lIns="0" tIns="0" rIns="0" bIns="0" rtlCol="0" anchor="t">
            <a:spAutoFit/>
          </a:bodyPr>
          <a:lstStyle/>
          <a:p>
            <a:pPr algn="ctr">
              <a:lnSpc>
                <a:spcPts val="6720"/>
              </a:lnSpc>
            </a:pPr>
            <a:r>
              <a:rPr lang="en-US" sz="4800">
                <a:solidFill>
                  <a:srgbClr val="71706F"/>
                </a:solidFill>
                <a:latin typeface="อีฟดอวอิ้ง"/>
              </a:rPr>
              <a:t>Create some shade on hot days.  </a:t>
            </a:r>
          </a:p>
        </p:txBody>
      </p:sp>
      <p:sp>
        <p:nvSpPr>
          <p:cNvPr id="14" name="TextBox 14"/>
          <p:cNvSpPr txBox="1"/>
          <p:nvPr/>
        </p:nvSpPr>
        <p:spPr>
          <a:xfrm>
            <a:off x="1911287" y="5630529"/>
            <a:ext cx="9164935" cy="958850"/>
          </a:xfrm>
          <a:prstGeom prst="rect">
            <a:avLst/>
          </a:prstGeom>
        </p:spPr>
        <p:txBody>
          <a:bodyPr lIns="0" tIns="0" rIns="0" bIns="0" rtlCol="0" anchor="t">
            <a:spAutoFit/>
          </a:bodyPr>
          <a:lstStyle/>
          <a:p>
            <a:pPr>
              <a:lnSpc>
                <a:spcPts val="7000"/>
              </a:lnSpc>
              <a:spcBef>
                <a:spcPct val="0"/>
              </a:spcBef>
            </a:pPr>
            <a:r>
              <a:rPr lang="en-US" sz="5000">
                <a:solidFill>
                  <a:srgbClr val="71706F"/>
                </a:solidFill>
                <a:latin typeface="อีฟดอวอิ้ง"/>
              </a:rPr>
              <a:t>Give a new home to birds. </a:t>
            </a:r>
          </a:p>
        </p:txBody>
      </p:sp>
      <p:sp>
        <p:nvSpPr>
          <p:cNvPr id="15" name="TextBox 15"/>
          <p:cNvSpPr txBox="1"/>
          <p:nvPr/>
        </p:nvSpPr>
        <p:spPr>
          <a:xfrm>
            <a:off x="1911287" y="7134716"/>
            <a:ext cx="16230600" cy="1683385"/>
          </a:xfrm>
          <a:prstGeom prst="rect">
            <a:avLst/>
          </a:prstGeom>
        </p:spPr>
        <p:txBody>
          <a:bodyPr lIns="0" tIns="0" rIns="0" bIns="0" rtlCol="0" anchor="t">
            <a:spAutoFit/>
          </a:bodyPr>
          <a:lstStyle/>
          <a:p>
            <a:pPr>
              <a:lnSpc>
                <a:spcPts val="6440"/>
              </a:lnSpc>
              <a:spcBef>
                <a:spcPct val="0"/>
              </a:spcBef>
            </a:pPr>
            <a:r>
              <a:rPr lang="en-US" sz="4600">
                <a:solidFill>
                  <a:srgbClr val="71706F"/>
                </a:solidFill>
                <a:latin typeface="อีฟดอวอิ้ง"/>
              </a:rPr>
              <a:t>Help other plants to grow and connect to the tree underground.</a:t>
            </a:r>
          </a:p>
        </p:txBody>
      </p:sp>
      <p:sp>
        <p:nvSpPr>
          <p:cNvPr id="16" name="TextBox 16"/>
          <p:cNvSpPr txBox="1"/>
          <p:nvPr/>
        </p:nvSpPr>
        <p:spPr>
          <a:xfrm>
            <a:off x="1911287" y="4142105"/>
            <a:ext cx="9790212" cy="1001395"/>
          </a:xfrm>
          <a:prstGeom prst="rect">
            <a:avLst/>
          </a:prstGeom>
        </p:spPr>
        <p:txBody>
          <a:bodyPr lIns="0" tIns="0" rIns="0" bIns="0" rtlCol="0" anchor="t">
            <a:spAutoFit/>
          </a:bodyPr>
          <a:lstStyle/>
          <a:p>
            <a:pPr algn="ctr">
              <a:lnSpc>
                <a:spcPts val="7279"/>
              </a:lnSpc>
              <a:spcBef>
                <a:spcPct val="0"/>
              </a:spcBef>
            </a:pPr>
            <a:r>
              <a:rPr lang="en-US" sz="5199">
                <a:solidFill>
                  <a:srgbClr val="71706F"/>
                </a:solidFill>
                <a:latin typeface="อีฟดอวอิ้ง"/>
              </a:rPr>
              <a:t>Help to creat oxygen in the area.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1" b="-18364"/>
            </a:stretch>
          </a:blipFill>
        </p:spPr>
      </p:sp>
      <p:grpSp>
        <p:nvGrpSpPr>
          <p:cNvPr id="3" name="Group 3"/>
          <p:cNvGrpSpPr/>
          <p:nvPr/>
        </p:nvGrpSpPr>
        <p:grpSpPr>
          <a:xfrm>
            <a:off x="85779" y="65256"/>
            <a:ext cx="18002704" cy="10039986"/>
            <a:chOff x="0" y="0"/>
            <a:chExt cx="4741453" cy="2644276"/>
          </a:xfrm>
        </p:grpSpPr>
        <p:sp>
          <p:nvSpPr>
            <p:cNvPr id="4" name="Freeform 4"/>
            <p:cNvSpPr/>
            <p:nvPr/>
          </p:nvSpPr>
          <p:spPr>
            <a:xfrm>
              <a:off x="0" y="0"/>
              <a:ext cx="4741453" cy="2644276"/>
            </a:xfrm>
            <a:custGeom>
              <a:avLst/>
              <a:gdLst/>
              <a:ahLst/>
              <a:cxnLst/>
              <a:rect l="l" t="t" r="r" b="b"/>
              <a:pathLst>
                <a:path w="4741453" h="2644276">
                  <a:moveTo>
                    <a:pt x="0" y="0"/>
                  </a:moveTo>
                  <a:lnTo>
                    <a:pt x="4741453" y="0"/>
                  </a:lnTo>
                  <a:lnTo>
                    <a:pt x="4741453" y="2644276"/>
                  </a:lnTo>
                  <a:lnTo>
                    <a:pt x="0" y="2644276"/>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1382376" y="3506260"/>
            <a:ext cx="5876924" cy="5752040"/>
          </a:xfrm>
          <a:custGeom>
            <a:avLst/>
            <a:gdLst/>
            <a:ahLst/>
            <a:cxnLst/>
            <a:rect l="l" t="t" r="r" b="b"/>
            <a:pathLst>
              <a:path w="5876924" h="5752040">
                <a:moveTo>
                  <a:pt x="0" y="0"/>
                </a:moveTo>
                <a:lnTo>
                  <a:pt x="5876924" y="0"/>
                </a:lnTo>
                <a:lnTo>
                  <a:pt x="5876924" y="5752040"/>
                </a:lnTo>
                <a:lnTo>
                  <a:pt x="0" y="5752040"/>
                </a:lnTo>
                <a:lnTo>
                  <a:pt x="0" y="0"/>
                </a:lnTo>
                <a:close/>
              </a:path>
            </a:pathLst>
          </a:custGeom>
          <a:blipFill>
            <a:blip r:embed="rId3"/>
            <a:stretch>
              <a:fillRect/>
            </a:stretch>
          </a:blipFill>
        </p:spPr>
      </p:sp>
      <p:sp>
        <p:nvSpPr>
          <p:cNvPr id="7" name="TextBox 7"/>
          <p:cNvSpPr txBox="1"/>
          <p:nvPr/>
        </p:nvSpPr>
        <p:spPr>
          <a:xfrm>
            <a:off x="405871" y="2056448"/>
            <a:ext cx="10384724" cy="5993130"/>
          </a:xfrm>
          <a:prstGeom prst="rect">
            <a:avLst/>
          </a:prstGeom>
        </p:spPr>
        <p:txBody>
          <a:bodyPr lIns="0" tIns="0" rIns="0" bIns="0" rtlCol="0" anchor="t">
            <a:spAutoFit/>
          </a:bodyPr>
          <a:lstStyle/>
          <a:p>
            <a:pPr>
              <a:lnSpc>
                <a:spcPts val="6720"/>
              </a:lnSpc>
            </a:pPr>
            <a:r>
              <a:rPr lang="en-US" sz="4800">
                <a:solidFill>
                  <a:srgbClr val="71706F"/>
                </a:solidFill>
                <a:latin typeface="อีฟดอวอิ้ง"/>
              </a:rPr>
              <a:t>Your teacher will tell you what your planting project can be done. </a:t>
            </a:r>
          </a:p>
          <a:p>
            <a:pPr>
              <a:lnSpc>
                <a:spcPts val="6720"/>
              </a:lnSpc>
            </a:pPr>
            <a:endParaRPr lang="en-US" sz="4800">
              <a:solidFill>
                <a:srgbClr val="71706F"/>
              </a:solidFill>
              <a:latin typeface="อีฟดอวอิ้ง"/>
            </a:endParaRPr>
          </a:p>
          <a:p>
            <a:pPr>
              <a:lnSpc>
                <a:spcPts val="6720"/>
              </a:lnSpc>
            </a:pPr>
            <a:r>
              <a:rPr lang="en-US" sz="4800">
                <a:solidFill>
                  <a:srgbClr val="71706F"/>
                </a:solidFill>
                <a:latin typeface="อีฟดอวอิ้ง"/>
              </a:rPr>
              <a:t>To plant you will also need to have some gardening tools such as a spade, a rake and some gardening gloves. </a:t>
            </a:r>
          </a:p>
        </p:txBody>
      </p:sp>
      <p:sp>
        <p:nvSpPr>
          <p:cNvPr id="8" name="Freeform 8"/>
          <p:cNvSpPr/>
          <p:nvPr/>
        </p:nvSpPr>
        <p:spPr>
          <a:xfrm>
            <a:off x="7486153" y="8024920"/>
            <a:ext cx="2083935" cy="1523167"/>
          </a:xfrm>
          <a:custGeom>
            <a:avLst/>
            <a:gdLst/>
            <a:ahLst/>
            <a:cxnLst/>
            <a:rect l="l" t="t" r="r" b="b"/>
            <a:pathLst>
              <a:path w="2083935" h="1523167">
                <a:moveTo>
                  <a:pt x="0" y="0"/>
                </a:moveTo>
                <a:lnTo>
                  <a:pt x="2083935" y="0"/>
                </a:lnTo>
                <a:lnTo>
                  <a:pt x="2083935" y="1523167"/>
                </a:lnTo>
                <a:lnTo>
                  <a:pt x="0" y="1523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277893" y="7417713"/>
            <a:ext cx="801364" cy="2737580"/>
          </a:xfrm>
          <a:custGeom>
            <a:avLst/>
            <a:gdLst/>
            <a:ahLst/>
            <a:cxnLst/>
            <a:rect l="l" t="t" r="r" b="b"/>
            <a:pathLst>
              <a:path w="801364" h="2737580">
                <a:moveTo>
                  <a:pt x="0" y="0"/>
                </a:moveTo>
                <a:lnTo>
                  <a:pt x="801364" y="0"/>
                </a:lnTo>
                <a:lnTo>
                  <a:pt x="801364" y="2737580"/>
                </a:lnTo>
                <a:lnTo>
                  <a:pt x="0" y="2737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5002628" y="7417713"/>
            <a:ext cx="1458384" cy="2737580"/>
          </a:xfrm>
          <a:custGeom>
            <a:avLst/>
            <a:gdLst/>
            <a:ahLst/>
            <a:cxnLst/>
            <a:rect l="l" t="t" r="r" b="b"/>
            <a:pathLst>
              <a:path w="1458384" h="2737580">
                <a:moveTo>
                  <a:pt x="0" y="0"/>
                </a:moveTo>
                <a:lnTo>
                  <a:pt x="1458384" y="0"/>
                </a:lnTo>
                <a:lnTo>
                  <a:pt x="1458384" y="2737580"/>
                </a:lnTo>
                <a:lnTo>
                  <a:pt x="0" y="27375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405871" y="346074"/>
            <a:ext cx="11311055" cy="1212851"/>
          </a:xfrm>
          <a:prstGeom prst="rect">
            <a:avLst/>
          </a:prstGeom>
        </p:spPr>
        <p:txBody>
          <a:bodyPr lIns="0" tIns="0" rIns="0" bIns="0" rtlCol="0" anchor="t">
            <a:spAutoFit/>
          </a:bodyPr>
          <a:lstStyle/>
          <a:p>
            <a:pPr>
              <a:lnSpc>
                <a:spcPts val="9799"/>
              </a:lnSpc>
            </a:pPr>
            <a:r>
              <a:rPr lang="en-US" sz="6999">
                <a:solidFill>
                  <a:srgbClr val="71706F"/>
                </a:solidFill>
                <a:latin typeface="Bobby Jones Soft"/>
              </a:rPr>
              <a:t>PLAN your planting project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1CEFDF5F80834282EED071285A58F5" ma:contentTypeVersion="3" ma:contentTypeDescription="Create a new document." ma:contentTypeScope="" ma:versionID="1ac6df1c1196c590e4ddc7112812f5f5">
  <xsd:schema xmlns:xsd="http://www.w3.org/2001/XMLSchema" xmlns:xs="http://www.w3.org/2001/XMLSchema" xmlns:p="http://schemas.microsoft.com/office/2006/metadata/properties" xmlns:ns2="8a9b9e0f-b707-4069-b1c6-a6e1cf6c7e7e" targetNamespace="http://schemas.microsoft.com/office/2006/metadata/properties" ma:root="true" ma:fieldsID="adcbf8e080c23f82357b7e602b1f79fd" ns2:_="">
    <xsd:import namespace="8a9b9e0f-b707-4069-b1c6-a6e1cf6c7e7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b9e0f-b707-4069-b1c6-a6e1cf6c7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6C646D-4207-49A0-8D23-1E66A4F380FF}"/>
</file>

<file path=customXml/itemProps2.xml><?xml version="1.0" encoding="utf-8"?>
<ds:datastoreItem xmlns:ds="http://schemas.openxmlformats.org/officeDocument/2006/customXml" ds:itemID="{EAD47B9F-9580-4865-8606-6874F29E859A}"/>
</file>

<file path=customXml/itemProps3.xml><?xml version="1.0" encoding="utf-8"?>
<ds:datastoreItem xmlns:ds="http://schemas.openxmlformats.org/officeDocument/2006/customXml" ds:itemID="{23871BF4-80DB-4E33-A239-B6BBAA030176}"/>
</file>

<file path=docProps/app.xml><?xml version="1.0" encoding="utf-8"?>
<Properties xmlns="http://schemas.openxmlformats.org/officeDocument/2006/extended-properties" xmlns:vt="http://schemas.openxmlformats.org/officeDocument/2006/docPropsVTypes">
  <TotalTime>0</TotalTime>
  <Words>465</Words>
  <Application>Microsoft Macintosh PowerPoint</Application>
  <PresentationFormat>Custom</PresentationFormat>
  <Paragraphs>38</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Bobby Jones Soft</vt:lpstr>
      <vt:lpstr>อีฟดอวอิ้ง</vt:lpstr>
      <vt:lpstr>อีฟดอวอิ้ง Bold</vt:lpstr>
      <vt:lpstr>Arial</vt:lpstr>
      <vt:lpstr>Open Sans Bold</vt:lpstr>
      <vt:lpstr>Open Sans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L3 KS1 CC</dc:title>
  <cp:lastModifiedBy>Samia Akram</cp:lastModifiedBy>
  <cp:revision>1</cp:revision>
  <dcterms:created xsi:type="dcterms:W3CDTF">2006-08-16T00:00:00Z</dcterms:created>
  <dcterms:modified xsi:type="dcterms:W3CDTF">2023-09-19T20:21:06Z</dcterms:modified>
  <dc:identifier>DAFBdDN0zx0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0x010100231CEFDF5F80834282EED071285A58F5</vt:lpwstr>
  </property>
  <property fmtid="{D5CDD505-2E9C-101B-9397-08002B2CF9AE}" pid="3" name="Order">
    <vt:lpwstr>8388600.00000000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