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Fredoka One" panose="02000000000000000000" pitchFamily="2" charset="77"/>
      <p:regular r:id="rId17"/>
    </p:embeddedFont>
    <p:embeddedFont>
      <p:font typeface="Open Sans Light" panose="020B0306030504020204" pitchFamily="34" charset="0"/>
      <p:regular r:id="rId18"/>
      <p:italic r:id="rId19"/>
    </p:embeddedFont>
    <p:embeddedFont>
      <p:font typeface="Open Sans Light Bold" panose="020B0806030504020204" pitchFamily="34" charset="0"/>
      <p:regular r:id="rId20"/>
      <p:bold r:id="rId21"/>
    </p:embeddedFont>
    <p:embeddedFont>
      <p:font typeface="Open Sauce Light" pitchFamily="2" charset="77"/>
      <p:regular r:id="rId22"/>
    </p:embeddedFont>
    <p:embeddedFont>
      <p:font typeface="Open Sauce Light Bold" pitchFamily="2" charset="77"/>
      <p:regular r:id="rId23"/>
    </p:embeddedFont>
    <p:embeddedFont>
      <p:font typeface="Open Sauce Light Bold Italics" pitchFamily="2" charset="77"/>
      <p:regular r:id="rId24"/>
      <p:italic r:id="rId25"/>
    </p:embeddedFont>
    <p:embeddedFont>
      <p:font typeface="Open Sauce Light Italics" pitchFamily="2" charset="77"/>
      <p:regular r:id="rId26"/>
      <p:italic r:id="rId27"/>
    </p:embeddedFont>
    <p:embeddedFont>
      <p:font typeface="Quicksand" pitchFamily="2" charset="77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17" autoAdjust="0"/>
  </p:normalViewPr>
  <p:slideViewPr>
    <p:cSldViewPr>
      <p:cViewPr varScale="1">
        <p:scale>
          <a:sx n="74" d="100"/>
          <a:sy n="74" d="100"/>
        </p:scale>
        <p:origin x="60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Put the pupils in groups. </a:t>
            </a:r>
          </a:p>
          <a:p>
            <a:r>
              <a:rPr lang="en-US"/>
              <a:t>A3 Sheets of paper - Pens.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The objective of this activity is for the teams to remember as many items on the two slides as they can.  </a:t>
            </a:r>
          </a:p>
          <a:p>
            <a:r>
              <a:rPr lang="en-US"/>
              <a:t>They can look at them in any order, however, they must only look at each slide twice and for a minute at a time (adjust this accordingly for your class). </a:t>
            </a:r>
          </a:p>
          <a:p>
            <a:r>
              <a:rPr lang="en-US"/>
              <a:t>The teams must not write anything down when the slides are being shown.</a:t>
            </a:r>
          </a:p>
          <a:p>
            <a:endParaRPr lang="en-US"/>
          </a:p>
          <a:p>
            <a:r>
              <a:rPr lang="en-US"/>
              <a:t>Discussion points:</a:t>
            </a:r>
          </a:p>
          <a:p>
            <a:r>
              <a:rPr lang="en-US"/>
              <a:t>After one view, encourage your teams to think strategically &amp; discuss these points:</a:t>
            </a:r>
          </a:p>
          <a:p>
            <a:r>
              <a:rPr lang="en-US"/>
              <a:t>How can we work as a team to remember all the items?</a:t>
            </a:r>
          </a:p>
          <a:p>
            <a:r>
              <a:rPr lang="en-US"/>
              <a:t>Are there any methods we can use to remember all the items?</a:t>
            </a:r>
          </a:p>
          <a:p>
            <a:r>
              <a:rPr lang="en-US"/>
              <a:t>When the activity is complete, ask them:</a:t>
            </a:r>
          </a:p>
          <a:p>
            <a:r>
              <a:rPr lang="en-US"/>
              <a:t>What type of communication was used in attempting to solve the problem?</a:t>
            </a:r>
          </a:p>
          <a:p>
            <a:r>
              <a:rPr lang="en-US"/>
              <a:t>Did we communicate well as a team? Why? Why not?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Put the pupils in groups. </a:t>
            </a:r>
          </a:p>
          <a:p>
            <a:r>
              <a:rPr lang="en-US"/>
              <a:t>A3 Sheets of paper - Pens.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The objective of this activity is for the teams to remember as many items on the two slides as they can.  </a:t>
            </a:r>
          </a:p>
          <a:p>
            <a:r>
              <a:rPr lang="en-US"/>
              <a:t>They can look at them in any order, however, they must only look at each slide twice and for a minute at a time (adjust this accordingly for your class). </a:t>
            </a:r>
          </a:p>
          <a:p>
            <a:r>
              <a:rPr lang="en-US"/>
              <a:t>The teams must not write anything down when the slides are being shown.</a:t>
            </a:r>
          </a:p>
          <a:p>
            <a:endParaRPr lang="en-US"/>
          </a:p>
          <a:p>
            <a:r>
              <a:rPr lang="en-US"/>
              <a:t>Discussion points:</a:t>
            </a:r>
          </a:p>
          <a:p>
            <a:r>
              <a:rPr lang="en-US"/>
              <a:t>After one view, encourage your teams to think strategically &amp; discuss these points:</a:t>
            </a:r>
          </a:p>
          <a:p>
            <a:r>
              <a:rPr lang="en-US"/>
              <a:t>How can we work as a team to remember all the items?</a:t>
            </a:r>
          </a:p>
          <a:p>
            <a:r>
              <a:rPr lang="en-US"/>
              <a:t>Are there any methods we can use to remember all the items?</a:t>
            </a:r>
          </a:p>
          <a:p>
            <a:r>
              <a:rPr lang="en-US"/>
              <a:t>When the activity is complete, ask them:</a:t>
            </a:r>
          </a:p>
          <a:p>
            <a:r>
              <a:rPr lang="en-US"/>
              <a:t>What type of communication was used in attempting to solve the problem?</a:t>
            </a:r>
          </a:p>
          <a:p>
            <a:r>
              <a:rPr lang="en-US"/>
              <a:t>Did we communicate well as a team? Why? Why not?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Put the pupils in groups. </a:t>
            </a:r>
          </a:p>
          <a:p>
            <a:r>
              <a:rPr lang="en-US"/>
              <a:t>A3 Sheets of paper - Pens.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The objective of this activity is for the teams to remember as many items on the two slides as they can.  </a:t>
            </a:r>
          </a:p>
          <a:p>
            <a:r>
              <a:rPr lang="en-US"/>
              <a:t>They can look at them in any order, however, they must only look at each slide twice and for a minute at a time (adjust this accordingly for your class). </a:t>
            </a:r>
          </a:p>
          <a:p>
            <a:r>
              <a:rPr lang="en-US"/>
              <a:t>The teams must not write anything down when the slides are being shown.</a:t>
            </a:r>
          </a:p>
          <a:p>
            <a:endParaRPr lang="en-US"/>
          </a:p>
          <a:p>
            <a:r>
              <a:rPr lang="en-US"/>
              <a:t>Discussion points:</a:t>
            </a:r>
          </a:p>
          <a:p>
            <a:r>
              <a:rPr lang="en-US"/>
              <a:t>After one view, encourage your teams to think strategically &amp; discuss these points:</a:t>
            </a:r>
          </a:p>
          <a:p>
            <a:r>
              <a:rPr lang="en-US"/>
              <a:t>How can we work as a team to remember all the items?</a:t>
            </a:r>
          </a:p>
          <a:p>
            <a:r>
              <a:rPr lang="en-US"/>
              <a:t>Are there any methods we can use to remember all the items?</a:t>
            </a:r>
          </a:p>
          <a:p>
            <a:r>
              <a:rPr lang="en-US"/>
              <a:t>When the activity is complete, ask them:</a:t>
            </a:r>
          </a:p>
          <a:p>
            <a:r>
              <a:rPr lang="en-US"/>
              <a:t>What type of communication was used in attempting to solve the problem?</a:t>
            </a:r>
          </a:p>
          <a:p>
            <a:r>
              <a:rPr lang="en-US"/>
              <a:t>Did we communicate well as a team? Why? Why not?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Put the pupils in groups. </a:t>
            </a:r>
          </a:p>
          <a:p>
            <a:r>
              <a:rPr lang="en-US"/>
              <a:t>A3 Sheets of paper - Pens.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The objective of this activity is for the teams to remember as many items on the two slides as they can.  </a:t>
            </a:r>
          </a:p>
          <a:p>
            <a:r>
              <a:rPr lang="en-US"/>
              <a:t>They can look at them in any order, however, they must only look at each slide twice and for a minute at a time (adjust this accordingly for your class). </a:t>
            </a:r>
          </a:p>
          <a:p>
            <a:r>
              <a:rPr lang="en-US"/>
              <a:t>The teams must not write anything down when the slides are being shown.</a:t>
            </a:r>
          </a:p>
          <a:p>
            <a:endParaRPr lang="en-US"/>
          </a:p>
          <a:p>
            <a:r>
              <a:rPr lang="en-US"/>
              <a:t>Discussion points:</a:t>
            </a:r>
          </a:p>
          <a:p>
            <a:r>
              <a:rPr lang="en-US"/>
              <a:t>After one view, encourage your teams to think strategically &amp; discuss these points:</a:t>
            </a:r>
          </a:p>
          <a:p>
            <a:r>
              <a:rPr lang="en-US"/>
              <a:t>How can we work as a team to remember all the items?</a:t>
            </a:r>
          </a:p>
          <a:p>
            <a:r>
              <a:rPr lang="en-US"/>
              <a:t>Are there any methods we can use to remember all the items?</a:t>
            </a:r>
          </a:p>
          <a:p>
            <a:r>
              <a:rPr lang="en-US"/>
              <a:t>When the activity is complete, ask them:</a:t>
            </a:r>
          </a:p>
          <a:p>
            <a:r>
              <a:rPr lang="en-US"/>
              <a:t>What type of communication was used in attempting to solve the problem?</a:t>
            </a:r>
          </a:p>
          <a:p>
            <a:r>
              <a:rPr lang="en-US"/>
              <a:t>Did we communicate well as a team? Why? Why not?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Put the pupils in groups. </a:t>
            </a:r>
          </a:p>
          <a:p>
            <a:r>
              <a:rPr lang="en-US"/>
              <a:t>A3 Sheets of paper - Pens.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The objective of this activity is for the teams to remember as many items on the two slides as they can.  </a:t>
            </a:r>
          </a:p>
          <a:p>
            <a:r>
              <a:rPr lang="en-US"/>
              <a:t>They can look at them in any order, however, they must only look at each slide twice and for a minute at a time (adjust this accordingly for your class). </a:t>
            </a:r>
          </a:p>
          <a:p>
            <a:r>
              <a:rPr lang="en-US"/>
              <a:t>The teams must not write anything down when the slides are being shown.</a:t>
            </a:r>
          </a:p>
          <a:p>
            <a:endParaRPr lang="en-US"/>
          </a:p>
          <a:p>
            <a:r>
              <a:rPr lang="en-US"/>
              <a:t>Discussion points:</a:t>
            </a:r>
          </a:p>
          <a:p>
            <a:r>
              <a:rPr lang="en-US"/>
              <a:t>After one view, encourage your teams to think strategically &amp; discuss these points:</a:t>
            </a:r>
          </a:p>
          <a:p>
            <a:r>
              <a:rPr lang="en-US"/>
              <a:t>How can we work as a team to remember all the items?</a:t>
            </a:r>
          </a:p>
          <a:p>
            <a:r>
              <a:rPr lang="en-US"/>
              <a:t>Are there any methods we can use to remember all the items?</a:t>
            </a:r>
          </a:p>
          <a:p>
            <a:r>
              <a:rPr lang="en-US"/>
              <a:t>When the activity is complete, ask them:</a:t>
            </a:r>
          </a:p>
          <a:p>
            <a:r>
              <a:rPr lang="en-US"/>
              <a:t>What type of communication was used in attempting to solve the problem?</a:t>
            </a:r>
          </a:p>
          <a:p>
            <a:r>
              <a:rPr lang="en-US"/>
              <a:t>Did we communicate well as a team? Why? Why not?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Put the pupils in groups. </a:t>
            </a:r>
          </a:p>
          <a:p>
            <a:r>
              <a:rPr lang="en-US"/>
              <a:t>A3 Sheets of paper - Pens.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The objective of this activity is for the teams to remember as many items on the two slides as they can.  </a:t>
            </a:r>
          </a:p>
          <a:p>
            <a:r>
              <a:rPr lang="en-US"/>
              <a:t>They can look at them in any order, however, they must only look at each slide twice and for a minute at a time (adjust this accordingly for your class). </a:t>
            </a:r>
          </a:p>
          <a:p>
            <a:r>
              <a:rPr lang="en-US"/>
              <a:t>The teams must not write anything down when the slides are being shown.</a:t>
            </a:r>
          </a:p>
          <a:p>
            <a:endParaRPr lang="en-US"/>
          </a:p>
          <a:p>
            <a:r>
              <a:rPr lang="en-US"/>
              <a:t>Discussion points:</a:t>
            </a:r>
          </a:p>
          <a:p>
            <a:r>
              <a:rPr lang="en-US"/>
              <a:t>After one view, encourage your teams to think strategically &amp; discuss these points:</a:t>
            </a:r>
          </a:p>
          <a:p>
            <a:r>
              <a:rPr lang="en-US"/>
              <a:t>How can we work as a team to remember all the items?</a:t>
            </a:r>
          </a:p>
          <a:p>
            <a:r>
              <a:rPr lang="en-US"/>
              <a:t>Are there any methods we can use to remember all the items?</a:t>
            </a:r>
          </a:p>
          <a:p>
            <a:r>
              <a:rPr lang="en-US"/>
              <a:t>When the activity is complete, ask them:</a:t>
            </a:r>
          </a:p>
          <a:p>
            <a:r>
              <a:rPr lang="en-US"/>
              <a:t>What type of communication was used in attempting to solve the problem?</a:t>
            </a:r>
          </a:p>
          <a:p>
            <a:r>
              <a:rPr lang="en-US"/>
              <a:t>Did we communicate well as a team? Why? Why not?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Put the pupils in groups. </a:t>
            </a:r>
          </a:p>
          <a:p>
            <a:r>
              <a:rPr lang="en-US"/>
              <a:t>A3 Sheets of paper - Pens.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The objective of this activity is for the teams to remember as many items on the two slides as they can.  </a:t>
            </a:r>
          </a:p>
          <a:p>
            <a:r>
              <a:rPr lang="en-US"/>
              <a:t>They can look at them in any order, however, they must only look at each slide twice and for a minute at a time (adjust this accordingly for your class). </a:t>
            </a:r>
          </a:p>
          <a:p>
            <a:r>
              <a:rPr lang="en-US"/>
              <a:t>The teams must not write anything down when the slides are being shown.</a:t>
            </a:r>
          </a:p>
          <a:p>
            <a:endParaRPr lang="en-US"/>
          </a:p>
          <a:p>
            <a:r>
              <a:rPr lang="en-US"/>
              <a:t>Discussion points:</a:t>
            </a:r>
          </a:p>
          <a:p>
            <a:r>
              <a:rPr lang="en-US"/>
              <a:t>After one view, encourage your teams to think strategically &amp; discuss these points:</a:t>
            </a:r>
          </a:p>
          <a:p>
            <a:r>
              <a:rPr lang="en-US"/>
              <a:t>How can we work as a team to remember all the items?</a:t>
            </a:r>
          </a:p>
          <a:p>
            <a:r>
              <a:rPr lang="en-US"/>
              <a:t>Are there any methods we can use to remember all the items?</a:t>
            </a:r>
          </a:p>
          <a:p>
            <a:r>
              <a:rPr lang="en-US"/>
              <a:t>When the activity is complete, ask them:</a:t>
            </a:r>
          </a:p>
          <a:p>
            <a:r>
              <a:rPr lang="en-US"/>
              <a:t>What type of communication was used in attempting to solve the problem?</a:t>
            </a:r>
          </a:p>
          <a:p>
            <a:r>
              <a:rPr lang="en-US"/>
              <a:t>Did we communicate well as a team? Why? Why not?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Put the pupils in groups. </a:t>
            </a:r>
          </a:p>
          <a:p>
            <a:r>
              <a:rPr lang="en-US"/>
              <a:t>A3 Sheets of paper - Pens.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The objective of this activity is for the teams to remember as many items on the two slides as they can.  </a:t>
            </a:r>
          </a:p>
          <a:p>
            <a:r>
              <a:rPr lang="en-US"/>
              <a:t>They can look at them in any order, however, they must only look at each slide twice and for a minute at a time (adjust this accordingly for your class). </a:t>
            </a:r>
          </a:p>
          <a:p>
            <a:r>
              <a:rPr lang="en-US"/>
              <a:t>The teams must not write anything down when the slides are being shown.</a:t>
            </a:r>
          </a:p>
          <a:p>
            <a:endParaRPr lang="en-US"/>
          </a:p>
          <a:p>
            <a:r>
              <a:rPr lang="en-US"/>
              <a:t>Discussion points:</a:t>
            </a:r>
          </a:p>
          <a:p>
            <a:r>
              <a:rPr lang="en-US"/>
              <a:t>After one view, encourage your teams to think strategically &amp; discuss these points:</a:t>
            </a:r>
          </a:p>
          <a:p>
            <a:r>
              <a:rPr lang="en-US"/>
              <a:t>How can we work as a team to remember all the items?</a:t>
            </a:r>
          </a:p>
          <a:p>
            <a:r>
              <a:rPr lang="en-US"/>
              <a:t>Are there any methods we can use to remember all the items?</a:t>
            </a:r>
          </a:p>
          <a:p>
            <a:r>
              <a:rPr lang="en-US"/>
              <a:t>When the activity is complete, ask them:</a:t>
            </a:r>
          </a:p>
          <a:p>
            <a:r>
              <a:rPr lang="en-US"/>
              <a:t>What type of communication was used in attempting to solve the problem?</a:t>
            </a:r>
          </a:p>
          <a:p>
            <a:r>
              <a:rPr lang="en-US"/>
              <a:t>Did we communicate well as a team? Why? Why not?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svg"/><Relationship Id="rId18" Type="http://schemas.openxmlformats.org/officeDocument/2006/relationships/image" Target="../media/image22.jpeg"/><Relationship Id="rId26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5.png"/><Relationship Id="rId34" Type="http://schemas.openxmlformats.org/officeDocument/2006/relationships/image" Target="../media/image38.jpe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1.jpeg"/><Relationship Id="rId25" Type="http://schemas.openxmlformats.org/officeDocument/2006/relationships/image" Target="../media/image29.png"/><Relationship Id="rId33" Type="http://schemas.openxmlformats.org/officeDocument/2006/relationships/image" Target="../media/image37.jpeg"/><Relationship Id="rId2" Type="http://schemas.openxmlformats.org/officeDocument/2006/relationships/video" Target="../media/media1.mp4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29" Type="http://schemas.openxmlformats.org/officeDocument/2006/relationships/image" Target="../media/image33.png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24" Type="http://schemas.openxmlformats.org/officeDocument/2006/relationships/image" Target="../media/image28.svg"/><Relationship Id="rId32" Type="http://schemas.openxmlformats.org/officeDocument/2006/relationships/image" Target="../media/image36.jpeg"/><Relationship Id="rId5" Type="http://schemas.openxmlformats.org/officeDocument/2006/relationships/image" Target="../media/image9.sv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14.jpeg"/><Relationship Id="rId19" Type="http://schemas.openxmlformats.org/officeDocument/2006/relationships/image" Target="../media/image23.png"/><Relationship Id="rId31" Type="http://schemas.openxmlformats.org/officeDocument/2006/relationships/image" Target="../media/image35.sv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Relationship Id="rId22" Type="http://schemas.openxmlformats.org/officeDocument/2006/relationships/image" Target="../media/image26.svg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35" Type="http://schemas.openxmlformats.org/officeDocument/2006/relationships/image" Target="../media/image39.png"/><Relationship Id="rId8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825" y="76442"/>
            <a:ext cx="18082523" cy="10043506"/>
            <a:chOff x="0" y="0"/>
            <a:chExt cx="7607621" cy="4225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07621" cy="4225472"/>
            </a:xfrm>
            <a:custGeom>
              <a:avLst/>
              <a:gdLst/>
              <a:ahLst/>
              <a:cxnLst/>
              <a:rect l="l" t="t" r="r" b="b"/>
              <a:pathLst>
                <a:path w="7607621" h="4225472">
                  <a:moveTo>
                    <a:pt x="0" y="0"/>
                  </a:moveTo>
                  <a:lnTo>
                    <a:pt x="7607621" y="0"/>
                  </a:lnTo>
                  <a:lnTo>
                    <a:pt x="7607621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D412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51444" y="185891"/>
            <a:ext cx="17785111" cy="9824609"/>
            <a:chOff x="0" y="0"/>
            <a:chExt cx="7649208" cy="42254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49208" cy="4225472"/>
            </a:xfrm>
            <a:custGeom>
              <a:avLst/>
              <a:gdLst/>
              <a:ahLst/>
              <a:cxnLst/>
              <a:rect l="l" t="t" r="r" b="b"/>
              <a:pathLst>
                <a:path w="7649208" h="4225472">
                  <a:moveTo>
                    <a:pt x="0" y="0"/>
                  </a:moveTo>
                  <a:lnTo>
                    <a:pt x="7649208" y="0"/>
                  </a:lnTo>
                  <a:lnTo>
                    <a:pt x="7649208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642444" y="450641"/>
            <a:ext cx="17003112" cy="9385718"/>
          </a:xfrm>
          <a:custGeom>
            <a:avLst/>
            <a:gdLst/>
            <a:ahLst/>
            <a:cxnLst/>
            <a:rect l="l" t="t" r="r" b="b"/>
            <a:pathLst>
              <a:path w="17003112" h="9385718">
                <a:moveTo>
                  <a:pt x="0" y="0"/>
                </a:moveTo>
                <a:lnTo>
                  <a:pt x="17003112" y="0"/>
                </a:lnTo>
                <a:lnTo>
                  <a:pt x="17003112" y="9385718"/>
                </a:lnTo>
                <a:lnTo>
                  <a:pt x="0" y="93857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688401" y="3834883"/>
            <a:ext cx="7236437" cy="6001476"/>
          </a:xfrm>
          <a:custGeom>
            <a:avLst/>
            <a:gdLst/>
            <a:ahLst/>
            <a:cxnLst/>
            <a:rect l="l" t="t" r="r" b="b"/>
            <a:pathLst>
              <a:path w="7236437" h="6001476">
                <a:moveTo>
                  <a:pt x="0" y="0"/>
                </a:moveTo>
                <a:lnTo>
                  <a:pt x="7236437" y="0"/>
                </a:lnTo>
                <a:lnTo>
                  <a:pt x="7236437" y="6001476"/>
                </a:lnTo>
                <a:lnTo>
                  <a:pt x="0" y="60014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3147" b="-37380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51808" y="836218"/>
            <a:ext cx="17608557" cy="315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31"/>
              </a:lnSpc>
            </a:pPr>
            <a:r>
              <a:rPr lang="en-US" sz="13257" spc="-26">
                <a:solidFill>
                  <a:srgbClr val="000000"/>
                </a:solidFill>
                <a:latin typeface="Quicksand"/>
              </a:rPr>
              <a:t>Understand the Meaning of Poverty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825" y="76442"/>
            <a:ext cx="18082523" cy="10043506"/>
            <a:chOff x="0" y="0"/>
            <a:chExt cx="7607621" cy="4225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07621" cy="4225472"/>
            </a:xfrm>
            <a:custGeom>
              <a:avLst/>
              <a:gdLst/>
              <a:ahLst/>
              <a:cxnLst/>
              <a:rect l="l" t="t" r="r" b="b"/>
              <a:pathLst>
                <a:path w="7607621" h="4225472">
                  <a:moveTo>
                    <a:pt x="0" y="0"/>
                  </a:moveTo>
                  <a:lnTo>
                    <a:pt x="7607621" y="0"/>
                  </a:lnTo>
                  <a:lnTo>
                    <a:pt x="7607621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D412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51444" y="185891"/>
            <a:ext cx="17785111" cy="9824609"/>
            <a:chOff x="0" y="0"/>
            <a:chExt cx="7649208" cy="42254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49208" cy="4225472"/>
            </a:xfrm>
            <a:custGeom>
              <a:avLst/>
              <a:gdLst/>
              <a:ahLst/>
              <a:cxnLst/>
              <a:rect l="l" t="t" r="r" b="b"/>
              <a:pathLst>
                <a:path w="7649208" h="4225472">
                  <a:moveTo>
                    <a:pt x="0" y="0"/>
                  </a:moveTo>
                  <a:lnTo>
                    <a:pt x="7649208" y="0"/>
                  </a:lnTo>
                  <a:lnTo>
                    <a:pt x="7649208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642444" y="450641"/>
            <a:ext cx="17003112" cy="9385718"/>
          </a:xfrm>
          <a:custGeom>
            <a:avLst/>
            <a:gdLst/>
            <a:ahLst/>
            <a:cxnLst/>
            <a:rect l="l" t="t" r="r" b="b"/>
            <a:pathLst>
              <a:path w="17003112" h="9385718">
                <a:moveTo>
                  <a:pt x="0" y="0"/>
                </a:moveTo>
                <a:lnTo>
                  <a:pt x="17003112" y="0"/>
                </a:lnTo>
                <a:lnTo>
                  <a:pt x="17003112" y="9385718"/>
                </a:lnTo>
                <a:lnTo>
                  <a:pt x="0" y="93857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35572" y="2638170"/>
            <a:ext cx="16616856" cy="407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05"/>
              </a:lnSpc>
            </a:pPr>
            <a:r>
              <a:rPr lang="en-US" sz="4470">
                <a:solidFill>
                  <a:srgbClr val="000000"/>
                </a:solidFill>
                <a:latin typeface="Open Sans Light Bold"/>
              </a:rPr>
              <a:t>Understand how poverty can have an impact on an individual and the community.</a:t>
            </a:r>
          </a:p>
          <a:p>
            <a:pPr>
              <a:lnSpc>
                <a:spcPts val="6705"/>
              </a:lnSpc>
            </a:pPr>
            <a:endParaRPr lang="en-US" sz="4470">
              <a:solidFill>
                <a:srgbClr val="000000"/>
              </a:solidFill>
              <a:latin typeface="Open Sans Light Bold"/>
            </a:endParaRPr>
          </a:p>
          <a:p>
            <a:pPr>
              <a:lnSpc>
                <a:spcPts val="6705"/>
              </a:lnSpc>
              <a:spcBef>
                <a:spcPct val="0"/>
              </a:spcBef>
            </a:pPr>
            <a:r>
              <a:rPr lang="en-US" sz="4470">
                <a:solidFill>
                  <a:srgbClr val="000000"/>
                </a:solidFill>
                <a:latin typeface="Open Sans Light Bold"/>
              </a:rPr>
              <a:t>Respond to solutions by justifying your responses.  </a:t>
            </a:r>
          </a:p>
          <a:p>
            <a:pPr algn="ctr">
              <a:lnSpc>
                <a:spcPts val="5618"/>
              </a:lnSpc>
              <a:spcBef>
                <a:spcPct val="0"/>
              </a:spcBef>
            </a:pPr>
            <a:endParaRPr lang="en-US" sz="4470">
              <a:solidFill>
                <a:srgbClr val="000000"/>
              </a:solidFill>
              <a:latin typeface="Open Sans Light Bold"/>
            </a:endParaRPr>
          </a:p>
        </p:txBody>
      </p:sp>
      <p:grpSp>
        <p:nvGrpSpPr>
          <p:cNvPr id="8" name="Group 8"/>
          <p:cNvGrpSpPr/>
          <p:nvPr/>
        </p:nvGrpSpPr>
        <p:grpSpPr>
          <a:xfrm rot="5053277">
            <a:off x="14330080" y="-685203"/>
            <a:ext cx="4412735" cy="4411981"/>
            <a:chOff x="0" y="0"/>
            <a:chExt cx="5883646" cy="5882641"/>
          </a:xfrm>
        </p:grpSpPr>
        <p:sp>
          <p:nvSpPr>
            <p:cNvPr id="9" name="Freeform 9"/>
            <p:cNvSpPr/>
            <p:nvPr/>
          </p:nvSpPr>
          <p:spPr>
            <a:xfrm rot="-638563">
              <a:off x="211082" y="3071899"/>
              <a:ext cx="2948453" cy="2560499"/>
            </a:xfrm>
            <a:custGeom>
              <a:avLst/>
              <a:gdLst/>
              <a:ahLst/>
              <a:cxnLst/>
              <a:rect l="l" t="t" r="r" b="b"/>
              <a:pathLst>
                <a:path w="2948453" h="2560499">
                  <a:moveTo>
                    <a:pt x="0" y="0"/>
                  </a:moveTo>
                  <a:lnTo>
                    <a:pt x="2948453" y="0"/>
                  </a:lnTo>
                  <a:lnTo>
                    <a:pt x="2948453" y="2560499"/>
                  </a:lnTo>
                  <a:lnTo>
                    <a:pt x="0" y="2560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96098" t="-91028" r="-106201" b="-116607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10411390">
              <a:off x="2800189" y="158124"/>
              <a:ext cx="2948453" cy="2560499"/>
            </a:xfrm>
            <a:custGeom>
              <a:avLst/>
              <a:gdLst/>
              <a:ahLst/>
              <a:cxnLst/>
              <a:rect l="l" t="t" r="r" b="b"/>
              <a:pathLst>
                <a:path w="2948453" h="2560499">
                  <a:moveTo>
                    <a:pt x="0" y="0"/>
                  </a:moveTo>
                  <a:lnTo>
                    <a:pt x="2948453" y="0"/>
                  </a:lnTo>
                  <a:lnTo>
                    <a:pt x="2948453" y="2560499"/>
                  </a:lnTo>
                  <a:lnTo>
                    <a:pt x="0" y="2560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96098" t="-91028" r="-106201" b="-116607"/>
              </a:stretch>
            </a:blipFill>
          </p:spPr>
        </p:sp>
      </p:grpSp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393742" y="8748713"/>
          <a:ext cx="17524689" cy="1019175"/>
        </p:xfrm>
        <a:graphic>
          <a:graphicData uri="http://schemas.openxmlformats.org/drawingml/2006/table">
            <a:tbl>
              <a:tblPr/>
              <a:tblGrid>
                <a:gridCol w="8725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99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9175"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Open Sans Light Bold"/>
                        </a:rPr>
                        <a:t>#WeWill:</a:t>
                      </a:r>
                      <a:r>
                        <a:rPr lang="en-US" sz="1999">
                          <a:solidFill>
                            <a:srgbClr val="000000"/>
                          </a:solidFill>
                          <a:latin typeface="Open Sans Light"/>
                        </a:rPr>
                        <a:t> Inspire and Assess</a:t>
                      </a:r>
                      <a:endParaRPr lang="en-US" sz="1100"/>
                    </a:p>
                    <a:p>
                      <a:pPr>
                        <a:lnSpc>
                          <a:spcPts val="2799"/>
                        </a:lnSpc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Open Sans Light Bold"/>
                        </a:rPr>
                        <a:t>#WeWill Skill:</a:t>
                      </a:r>
                      <a:r>
                        <a:rPr lang="en-US" sz="1999">
                          <a:solidFill>
                            <a:srgbClr val="000000"/>
                          </a:solidFill>
                          <a:latin typeface="Open Sans Light"/>
                        </a:rPr>
                        <a:t> Teamwork</a:t>
                      </a:r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Open Sans Light Bold"/>
                        </a:rPr>
                        <a:t>National Curriculum: </a:t>
                      </a:r>
                      <a:r>
                        <a:rPr lang="en-US" sz="1999">
                          <a:solidFill>
                            <a:srgbClr val="000000"/>
                          </a:solidFill>
                          <a:latin typeface="Open Sans Light"/>
                        </a:rPr>
                        <a:t>Science, PE, Food technology, maths </a:t>
                      </a: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825" y="76442"/>
            <a:ext cx="18082523" cy="10043506"/>
            <a:chOff x="0" y="0"/>
            <a:chExt cx="7607621" cy="4225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07621" cy="4225472"/>
            </a:xfrm>
            <a:custGeom>
              <a:avLst/>
              <a:gdLst/>
              <a:ahLst/>
              <a:cxnLst/>
              <a:rect l="l" t="t" r="r" b="b"/>
              <a:pathLst>
                <a:path w="7607621" h="4225472">
                  <a:moveTo>
                    <a:pt x="0" y="0"/>
                  </a:moveTo>
                  <a:lnTo>
                    <a:pt x="7607621" y="0"/>
                  </a:lnTo>
                  <a:lnTo>
                    <a:pt x="7607621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D412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51444" y="185891"/>
            <a:ext cx="17785111" cy="9824609"/>
            <a:chOff x="0" y="0"/>
            <a:chExt cx="7649208" cy="42254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49208" cy="4225472"/>
            </a:xfrm>
            <a:custGeom>
              <a:avLst/>
              <a:gdLst/>
              <a:ahLst/>
              <a:cxnLst/>
              <a:rect l="l" t="t" r="r" b="b"/>
              <a:pathLst>
                <a:path w="7649208" h="4225472">
                  <a:moveTo>
                    <a:pt x="0" y="0"/>
                  </a:moveTo>
                  <a:lnTo>
                    <a:pt x="7649208" y="0"/>
                  </a:lnTo>
                  <a:lnTo>
                    <a:pt x="7649208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642444" y="450641"/>
            <a:ext cx="17003112" cy="9385718"/>
          </a:xfrm>
          <a:custGeom>
            <a:avLst/>
            <a:gdLst/>
            <a:ahLst/>
            <a:cxnLst/>
            <a:rect l="l" t="t" r="r" b="b"/>
            <a:pathLst>
              <a:path w="17003112" h="9385718">
                <a:moveTo>
                  <a:pt x="0" y="0"/>
                </a:moveTo>
                <a:lnTo>
                  <a:pt x="17003112" y="0"/>
                </a:lnTo>
                <a:lnTo>
                  <a:pt x="17003112" y="9385718"/>
                </a:lnTo>
                <a:lnTo>
                  <a:pt x="0" y="93857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725680" y="7370136"/>
          <a:ext cx="16919876" cy="1885950"/>
        </p:xfrm>
        <a:graphic>
          <a:graphicData uri="http://schemas.openxmlformats.org/drawingml/2006/table">
            <a:tbl>
              <a:tblPr/>
              <a:tblGrid>
                <a:gridCol w="5498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21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85950">
                <a:tc>
                  <a:txBody>
                    <a:bodyPr/>
                    <a:lstStyle/>
                    <a:p>
                      <a:pPr algn="l">
                        <a:lnSpc>
                          <a:spcPts val="6019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6019"/>
                        </a:lnSpc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019"/>
                        </a:lnSpc>
                        <a:defRPr/>
                      </a:pPr>
                      <a:r>
                        <a:rPr lang="en-US" sz="4299">
                          <a:solidFill>
                            <a:srgbClr val="000000"/>
                          </a:solidFill>
                          <a:latin typeface="Open Sans Light Bold"/>
                        </a:rPr>
                        <a:t>National Curriculum: </a:t>
                      </a:r>
                      <a:r>
                        <a:rPr lang="en-US" sz="4299">
                          <a:solidFill>
                            <a:srgbClr val="000000"/>
                          </a:solidFill>
                          <a:latin typeface="Open Sans Light"/>
                        </a:rPr>
                        <a:t>Science, PE, Food Technology, Maths </a:t>
                      </a: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642444" y="1270994"/>
          <a:ext cx="16860814" cy="4924425"/>
        </p:xfrm>
        <a:graphic>
          <a:graphicData uri="http://schemas.openxmlformats.org/drawingml/2006/table">
            <a:tbl>
              <a:tblPr/>
              <a:tblGrid>
                <a:gridCol w="1310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4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355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12432">
                <a:tc gridSpan="2">
                  <a:txBody>
                    <a:bodyPr/>
                    <a:lstStyle/>
                    <a:p>
                      <a:pPr algn="l">
                        <a:lnSpc>
                          <a:spcPts val="8265"/>
                        </a:lnSpc>
                        <a:defRPr/>
                      </a:pPr>
                      <a:r>
                        <a:rPr lang="en-US" sz="5903">
                          <a:solidFill>
                            <a:srgbClr val="000000"/>
                          </a:solidFill>
                          <a:latin typeface="Open Sans Light Bold"/>
                        </a:rPr>
                        <a:t>Lesson Objectives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8265"/>
                        </a:lnSpc>
                        <a:defRPr/>
                      </a:pPr>
                      <a:r>
                        <a:rPr lang="en-US" sz="5903">
                          <a:solidFill>
                            <a:srgbClr val="000000"/>
                          </a:solidFill>
                          <a:latin typeface="Open Sans Light Bold"/>
                        </a:rPr>
                        <a:t>Lesson Objectives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265"/>
                        </a:lnSpc>
                        <a:defRPr/>
                      </a:pPr>
                      <a:r>
                        <a:rPr lang="en-US" sz="5903">
                          <a:solidFill>
                            <a:srgbClr val="000000"/>
                          </a:solidFill>
                          <a:latin typeface="Open Sans Light Bold"/>
                        </a:rPr>
                        <a:t>Skills Objectives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1993">
                <a:tc gridSpan="2">
                  <a:txBody>
                    <a:bodyPr/>
                    <a:lstStyle/>
                    <a:p>
                      <a:pPr marL="1274659" lvl="1" indent="-637330" algn="l">
                        <a:lnSpc>
                          <a:spcPts val="8265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5903">
                          <a:solidFill>
                            <a:srgbClr val="000000"/>
                          </a:solidFill>
                          <a:latin typeface="Open Sans Light"/>
                        </a:rPr>
                        <a:t>Young people to understand the impact of poverty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1274659" lvl="1" indent="-637330" algn="l">
                        <a:lnSpc>
                          <a:spcPts val="8265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5903">
                          <a:solidFill>
                            <a:srgbClr val="000000"/>
                          </a:solidFill>
                          <a:latin typeface="Open Sans Light"/>
                        </a:rPr>
                        <a:t>Young people to understand the impact of poverty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4659" lvl="1" indent="-637330" algn="l">
                        <a:lnSpc>
                          <a:spcPts val="8265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5903">
                          <a:solidFill>
                            <a:srgbClr val="000000"/>
                          </a:solidFill>
                          <a:latin typeface="Open Sans Light"/>
                        </a:rPr>
                        <a:t>I can think of possible solutions and justify your responses.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9" name="Group 9"/>
          <p:cNvGrpSpPr/>
          <p:nvPr/>
        </p:nvGrpSpPr>
        <p:grpSpPr>
          <a:xfrm>
            <a:off x="1028700" y="7485596"/>
            <a:ext cx="5019535" cy="1667098"/>
            <a:chOff x="0" y="0"/>
            <a:chExt cx="6692714" cy="2222797"/>
          </a:xfrm>
        </p:grpSpPr>
        <p:sp>
          <p:nvSpPr>
            <p:cNvPr id="10" name="Freeform 10"/>
            <p:cNvSpPr/>
            <p:nvPr/>
          </p:nvSpPr>
          <p:spPr>
            <a:xfrm>
              <a:off x="4779860" y="129404"/>
              <a:ext cx="1912854" cy="1963958"/>
            </a:xfrm>
            <a:custGeom>
              <a:avLst/>
              <a:gdLst/>
              <a:ahLst/>
              <a:cxnLst/>
              <a:rect l="l" t="t" r="r" b="b"/>
              <a:pathLst>
                <a:path w="1912854" h="1963958">
                  <a:moveTo>
                    <a:pt x="0" y="0"/>
                  </a:moveTo>
                  <a:lnTo>
                    <a:pt x="1912854" y="0"/>
                  </a:lnTo>
                  <a:lnTo>
                    <a:pt x="1912854" y="1963958"/>
                  </a:lnTo>
                  <a:lnTo>
                    <a:pt x="0" y="19639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0142" t="-28090" b="-23626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861222" cy="2093362"/>
            </a:xfrm>
            <a:custGeom>
              <a:avLst/>
              <a:gdLst/>
              <a:ahLst/>
              <a:cxnLst/>
              <a:rect l="l" t="t" r="r" b="b"/>
              <a:pathLst>
                <a:path w="1861222" h="2093362">
                  <a:moveTo>
                    <a:pt x="0" y="0"/>
                  </a:moveTo>
                  <a:lnTo>
                    <a:pt x="1861222" y="0"/>
                  </a:lnTo>
                  <a:lnTo>
                    <a:pt x="1861222" y="2093362"/>
                  </a:lnTo>
                  <a:lnTo>
                    <a:pt x="0" y="2093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6396" t="-30130" b="-16230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345891" y="129435"/>
              <a:ext cx="1949300" cy="2093362"/>
            </a:xfrm>
            <a:custGeom>
              <a:avLst/>
              <a:gdLst/>
              <a:ahLst/>
              <a:cxnLst/>
              <a:rect l="l" t="t" r="r" b="b"/>
              <a:pathLst>
                <a:path w="1949300" h="2093362">
                  <a:moveTo>
                    <a:pt x="0" y="0"/>
                  </a:moveTo>
                  <a:lnTo>
                    <a:pt x="1949300" y="0"/>
                  </a:lnTo>
                  <a:lnTo>
                    <a:pt x="1949300" y="2093362"/>
                  </a:lnTo>
                  <a:lnTo>
                    <a:pt x="0" y="2093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1932" t="-35202" r="-7062" b="-21505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825" y="76442"/>
            <a:ext cx="18082523" cy="10043506"/>
            <a:chOff x="0" y="0"/>
            <a:chExt cx="7607621" cy="4225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07621" cy="4225472"/>
            </a:xfrm>
            <a:custGeom>
              <a:avLst/>
              <a:gdLst/>
              <a:ahLst/>
              <a:cxnLst/>
              <a:rect l="l" t="t" r="r" b="b"/>
              <a:pathLst>
                <a:path w="7607621" h="4225472">
                  <a:moveTo>
                    <a:pt x="0" y="0"/>
                  </a:moveTo>
                  <a:lnTo>
                    <a:pt x="7607621" y="0"/>
                  </a:lnTo>
                  <a:lnTo>
                    <a:pt x="7607621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D412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51444" y="185891"/>
            <a:ext cx="17785111" cy="9824609"/>
            <a:chOff x="0" y="0"/>
            <a:chExt cx="7649208" cy="42254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49208" cy="4225472"/>
            </a:xfrm>
            <a:custGeom>
              <a:avLst/>
              <a:gdLst/>
              <a:ahLst/>
              <a:cxnLst/>
              <a:rect l="l" t="t" r="r" b="b"/>
              <a:pathLst>
                <a:path w="7649208" h="4225472">
                  <a:moveTo>
                    <a:pt x="0" y="0"/>
                  </a:moveTo>
                  <a:lnTo>
                    <a:pt x="7649208" y="0"/>
                  </a:lnTo>
                  <a:lnTo>
                    <a:pt x="7649208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642444" y="450641"/>
            <a:ext cx="17003112" cy="9385718"/>
          </a:xfrm>
          <a:custGeom>
            <a:avLst/>
            <a:gdLst/>
            <a:ahLst/>
            <a:cxnLst/>
            <a:rect l="l" t="t" r="r" b="b"/>
            <a:pathLst>
              <a:path w="17003112" h="9385718">
                <a:moveTo>
                  <a:pt x="0" y="0"/>
                </a:moveTo>
                <a:lnTo>
                  <a:pt x="17003112" y="0"/>
                </a:lnTo>
                <a:lnTo>
                  <a:pt x="17003112" y="9385718"/>
                </a:lnTo>
                <a:lnTo>
                  <a:pt x="0" y="93857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47396" y="763404"/>
            <a:ext cx="16787911" cy="827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0000"/>
                </a:solidFill>
                <a:latin typeface="Open Sans Light Bold"/>
              </a:rPr>
              <a:t>Your instructions:​</a:t>
            </a:r>
          </a:p>
          <a:p>
            <a:pPr algn="just">
              <a:lnSpc>
                <a:spcPts val="7279"/>
              </a:lnSpc>
              <a:spcBef>
                <a:spcPct val="0"/>
              </a:spcBef>
            </a:pPr>
            <a:endParaRPr lang="en-US" sz="5199">
              <a:solidFill>
                <a:srgbClr val="000000"/>
              </a:solidFill>
              <a:latin typeface="Open Sans Light Bold"/>
            </a:endParaRPr>
          </a:p>
          <a:p>
            <a:pPr algn="just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0000"/>
                </a:solidFill>
                <a:latin typeface="Open Sans Light"/>
              </a:rPr>
              <a:t>The objective of this activity is to remember as many items on the two slides as you can.  ​</a:t>
            </a:r>
          </a:p>
          <a:p>
            <a:pPr algn="just">
              <a:lnSpc>
                <a:spcPts val="7279"/>
              </a:lnSpc>
              <a:spcBef>
                <a:spcPct val="0"/>
              </a:spcBef>
            </a:pPr>
            <a:endParaRPr lang="en-US" sz="5199">
              <a:solidFill>
                <a:srgbClr val="000000"/>
              </a:solidFill>
              <a:latin typeface="Open Sans Light"/>
            </a:endParaRPr>
          </a:p>
          <a:p>
            <a:pPr algn="just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0000"/>
                </a:solidFill>
                <a:latin typeface="Open Sans Light"/>
              </a:rPr>
              <a:t>You get three attempts to view the slides.  ​</a:t>
            </a:r>
          </a:p>
          <a:p>
            <a:pPr algn="just">
              <a:lnSpc>
                <a:spcPts val="7279"/>
              </a:lnSpc>
              <a:spcBef>
                <a:spcPct val="0"/>
              </a:spcBef>
            </a:pPr>
            <a:endParaRPr lang="en-US" sz="5199">
              <a:solidFill>
                <a:srgbClr val="000000"/>
              </a:solidFill>
              <a:latin typeface="Open Sans Light"/>
            </a:endParaRPr>
          </a:p>
          <a:p>
            <a:pPr algn="just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0000"/>
                </a:solidFill>
                <a:latin typeface="Open Sans Light"/>
              </a:rPr>
              <a:t>You cannot write down your list until you have finished viewing the slides.​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825" y="76442"/>
            <a:ext cx="18082523" cy="10043506"/>
            <a:chOff x="0" y="0"/>
            <a:chExt cx="7607621" cy="4225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07621" cy="4225472"/>
            </a:xfrm>
            <a:custGeom>
              <a:avLst/>
              <a:gdLst/>
              <a:ahLst/>
              <a:cxnLst/>
              <a:rect l="l" t="t" r="r" b="b"/>
              <a:pathLst>
                <a:path w="7607621" h="4225472">
                  <a:moveTo>
                    <a:pt x="0" y="0"/>
                  </a:moveTo>
                  <a:lnTo>
                    <a:pt x="7607621" y="0"/>
                  </a:lnTo>
                  <a:lnTo>
                    <a:pt x="7607621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D412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51444" y="185891"/>
            <a:ext cx="17785111" cy="9824609"/>
            <a:chOff x="0" y="0"/>
            <a:chExt cx="7649208" cy="42254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49208" cy="4225472"/>
            </a:xfrm>
            <a:custGeom>
              <a:avLst/>
              <a:gdLst/>
              <a:ahLst/>
              <a:cxnLst/>
              <a:rect l="l" t="t" r="r" b="b"/>
              <a:pathLst>
                <a:path w="7649208" h="4225472">
                  <a:moveTo>
                    <a:pt x="0" y="0"/>
                  </a:moveTo>
                  <a:lnTo>
                    <a:pt x="7649208" y="0"/>
                  </a:lnTo>
                  <a:lnTo>
                    <a:pt x="7649208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642444" y="450641"/>
            <a:ext cx="17003112" cy="9385718"/>
          </a:xfrm>
          <a:custGeom>
            <a:avLst/>
            <a:gdLst/>
            <a:ahLst/>
            <a:cxnLst/>
            <a:rect l="l" t="t" r="r" b="b"/>
            <a:pathLst>
              <a:path w="17003112" h="9385718">
                <a:moveTo>
                  <a:pt x="0" y="0"/>
                </a:moveTo>
                <a:lnTo>
                  <a:pt x="17003112" y="0"/>
                </a:lnTo>
                <a:lnTo>
                  <a:pt x="17003112" y="9385718"/>
                </a:lnTo>
                <a:lnTo>
                  <a:pt x="0" y="93857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634642" y="387280"/>
            <a:ext cx="11414510" cy="9421831"/>
          </a:xfrm>
          <a:custGeom>
            <a:avLst/>
            <a:gdLst/>
            <a:ahLst/>
            <a:cxnLst/>
            <a:rect l="l" t="t" r="r" b="b"/>
            <a:pathLst>
              <a:path w="11414510" h="9421831">
                <a:moveTo>
                  <a:pt x="0" y="0"/>
                </a:moveTo>
                <a:lnTo>
                  <a:pt x="11414510" y="0"/>
                </a:lnTo>
                <a:lnTo>
                  <a:pt x="11414510" y="9421831"/>
                </a:lnTo>
                <a:lnTo>
                  <a:pt x="0" y="94218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61124" y="874197"/>
            <a:ext cx="1497986" cy="1497986"/>
          </a:xfrm>
          <a:custGeom>
            <a:avLst/>
            <a:gdLst/>
            <a:ahLst/>
            <a:cxnLst/>
            <a:rect l="l" t="t" r="r" b="b"/>
            <a:pathLst>
              <a:path w="1497986" h="1497986">
                <a:moveTo>
                  <a:pt x="0" y="0"/>
                </a:moveTo>
                <a:lnTo>
                  <a:pt x="1497986" y="0"/>
                </a:lnTo>
                <a:lnTo>
                  <a:pt x="1497986" y="1497986"/>
                </a:lnTo>
                <a:lnTo>
                  <a:pt x="0" y="1497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0157" y="523677"/>
            <a:ext cx="1592187" cy="1684044"/>
          </a:xfrm>
          <a:custGeom>
            <a:avLst/>
            <a:gdLst/>
            <a:ahLst/>
            <a:cxnLst/>
            <a:rect l="l" t="t" r="r" b="b"/>
            <a:pathLst>
              <a:path w="1592187" h="1684044">
                <a:moveTo>
                  <a:pt x="0" y="0"/>
                </a:moveTo>
                <a:lnTo>
                  <a:pt x="1592187" y="0"/>
                </a:lnTo>
                <a:lnTo>
                  <a:pt x="1592187" y="1684044"/>
                </a:lnTo>
                <a:lnTo>
                  <a:pt x="0" y="1684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984543" y="3567579"/>
            <a:ext cx="3192729" cy="3233143"/>
          </a:xfrm>
          <a:custGeom>
            <a:avLst/>
            <a:gdLst/>
            <a:ahLst/>
            <a:cxnLst/>
            <a:rect l="l" t="t" r="r" b="b"/>
            <a:pathLst>
              <a:path w="3192729" h="3233143">
                <a:moveTo>
                  <a:pt x="0" y="0"/>
                </a:moveTo>
                <a:lnTo>
                  <a:pt x="3192729" y="0"/>
                </a:lnTo>
                <a:lnTo>
                  <a:pt x="3192729" y="3233144"/>
                </a:lnTo>
                <a:lnTo>
                  <a:pt x="0" y="32331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28553" y="7587307"/>
            <a:ext cx="3343775" cy="2386619"/>
          </a:xfrm>
          <a:custGeom>
            <a:avLst/>
            <a:gdLst/>
            <a:ahLst/>
            <a:cxnLst/>
            <a:rect l="l" t="t" r="r" b="b"/>
            <a:pathLst>
              <a:path w="3343775" h="2386619">
                <a:moveTo>
                  <a:pt x="0" y="0"/>
                </a:moveTo>
                <a:lnTo>
                  <a:pt x="3343775" y="0"/>
                </a:lnTo>
                <a:lnTo>
                  <a:pt x="3343775" y="2386619"/>
                </a:lnTo>
                <a:lnTo>
                  <a:pt x="0" y="23866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13865393" y="7719302"/>
            <a:ext cx="3819270" cy="2155430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4815001" y="2678824"/>
            <a:ext cx="3159145" cy="3159145"/>
          </a:xfrm>
          <a:custGeom>
            <a:avLst/>
            <a:gdLst/>
            <a:ahLst/>
            <a:cxnLst/>
            <a:rect l="l" t="t" r="r" b="b"/>
            <a:pathLst>
              <a:path w="3159145" h="3159145">
                <a:moveTo>
                  <a:pt x="0" y="0"/>
                </a:moveTo>
                <a:lnTo>
                  <a:pt x="3159145" y="0"/>
                </a:lnTo>
                <a:lnTo>
                  <a:pt x="3159145" y="3159145"/>
                </a:lnTo>
                <a:lnTo>
                  <a:pt x="0" y="315914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0324" y="4182425"/>
            <a:ext cx="2246976" cy="2618298"/>
          </a:xfrm>
          <a:custGeom>
            <a:avLst/>
            <a:gdLst/>
            <a:ahLst/>
            <a:cxnLst/>
            <a:rect l="l" t="t" r="r" b="b"/>
            <a:pathLst>
              <a:path w="2246976" h="2618298">
                <a:moveTo>
                  <a:pt x="0" y="0"/>
                </a:moveTo>
                <a:lnTo>
                  <a:pt x="2246976" y="0"/>
                </a:lnTo>
                <a:lnTo>
                  <a:pt x="2246976" y="2618298"/>
                </a:lnTo>
                <a:lnTo>
                  <a:pt x="0" y="26182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633484" y="7142700"/>
            <a:ext cx="4292503" cy="2859880"/>
          </a:xfrm>
          <a:custGeom>
            <a:avLst/>
            <a:gdLst/>
            <a:ahLst/>
            <a:cxnLst/>
            <a:rect l="l" t="t" r="r" b="b"/>
            <a:pathLst>
              <a:path w="4292503" h="2859880">
                <a:moveTo>
                  <a:pt x="0" y="0"/>
                </a:moveTo>
                <a:lnTo>
                  <a:pt x="4292503" y="0"/>
                </a:lnTo>
                <a:lnTo>
                  <a:pt x="4292503" y="2859880"/>
                </a:lnTo>
                <a:lnTo>
                  <a:pt x="0" y="285988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100441" y="2017837"/>
            <a:ext cx="2146414" cy="1709326"/>
          </a:xfrm>
          <a:custGeom>
            <a:avLst/>
            <a:gdLst/>
            <a:ahLst/>
            <a:cxnLst/>
            <a:rect l="l" t="t" r="r" b="b"/>
            <a:pathLst>
              <a:path w="2146414" h="1709326">
                <a:moveTo>
                  <a:pt x="0" y="0"/>
                </a:moveTo>
                <a:lnTo>
                  <a:pt x="2146414" y="0"/>
                </a:lnTo>
                <a:lnTo>
                  <a:pt x="2146414" y="1709327"/>
                </a:lnTo>
                <a:lnTo>
                  <a:pt x="0" y="170932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585379" y="567557"/>
            <a:ext cx="3162947" cy="2111267"/>
          </a:xfrm>
          <a:custGeom>
            <a:avLst/>
            <a:gdLst/>
            <a:ahLst/>
            <a:cxnLst/>
            <a:rect l="l" t="t" r="r" b="b"/>
            <a:pathLst>
              <a:path w="3162947" h="2111267">
                <a:moveTo>
                  <a:pt x="0" y="0"/>
                </a:moveTo>
                <a:lnTo>
                  <a:pt x="3162947" y="0"/>
                </a:lnTo>
                <a:lnTo>
                  <a:pt x="3162947" y="2111267"/>
                </a:lnTo>
                <a:lnTo>
                  <a:pt x="0" y="211126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889273" y="5932864"/>
            <a:ext cx="2225333" cy="1446467"/>
          </a:xfrm>
          <a:custGeom>
            <a:avLst/>
            <a:gdLst/>
            <a:ahLst/>
            <a:cxnLst/>
            <a:rect l="l" t="t" r="r" b="b"/>
            <a:pathLst>
              <a:path w="2225333" h="1446467">
                <a:moveTo>
                  <a:pt x="0" y="0"/>
                </a:moveTo>
                <a:lnTo>
                  <a:pt x="2225333" y="0"/>
                </a:lnTo>
                <a:lnTo>
                  <a:pt x="2225333" y="1446467"/>
                </a:lnTo>
                <a:lnTo>
                  <a:pt x="0" y="144646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246855" y="464112"/>
            <a:ext cx="2804474" cy="3107451"/>
          </a:xfrm>
          <a:custGeom>
            <a:avLst/>
            <a:gdLst/>
            <a:ahLst/>
            <a:cxnLst/>
            <a:rect l="l" t="t" r="r" b="b"/>
            <a:pathLst>
              <a:path w="2804474" h="3107451">
                <a:moveTo>
                  <a:pt x="0" y="0"/>
                </a:moveTo>
                <a:lnTo>
                  <a:pt x="2804474" y="0"/>
                </a:lnTo>
                <a:lnTo>
                  <a:pt x="2804474" y="3107451"/>
                </a:lnTo>
                <a:lnTo>
                  <a:pt x="0" y="31074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47658" y="4833932"/>
            <a:ext cx="2073985" cy="2197865"/>
          </a:xfrm>
          <a:custGeom>
            <a:avLst/>
            <a:gdLst/>
            <a:ahLst/>
            <a:cxnLst/>
            <a:rect l="l" t="t" r="r" b="b"/>
            <a:pathLst>
              <a:path w="2073985" h="2197865">
                <a:moveTo>
                  <a:pt x="0" y="0"/>
                </a:moveTo>
                <a:lnTo>
                  <a:pt x="2073985" y="0"/>
                </a:lnTo>
                <a:lnTo>
                  <a:pt x="2073985" y="2197864"/>
                </a:lnTo>
                <a:lnTo>
                  <a:pt x="0" y="219786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676697" y="7686501"/>
            <a:ext cx="1944790" cy="2188231"/>
          </a:xfrm>
          <a:custGeom>
            <a:avLst/>
            <a:gdLst/>
            <a:ahLst/>
            <a:cxnLst/>
            <a:rect l="l" t="t" r="r" b="b"/>
            <a:pathLst>
              <a:path w="1944790" h="2188231">
                <a:moveTo>
                  <a:pt x="0" y="0"/>
                </a:moveTo>
                <a:lnTo>
                  <a:pt x="1944790" y="0"/>
                </a:lnTo>
                <a:lnTo>
                  <a:pt x="1944790" y="2188231"/>
                </a:lnTo>
                <a:lnTo>
                  <a:pt x="0" y="218823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022344" y="258858"/>
            <a:ext cx="2558144" cy="1539683"/>
          </a:xfrm>
          <a:custGeom>
            <a:avLst/>
            <a:gdLst/>
            <a:ahLst/>
            <a:cxnLst/>
            <a:rect l="l" t="t" r="r" b="b"/>
            <a:pathLst>
              <a:path w="2558144" h="1539683">
                <a:moveTo>
                  <a:pt x="0" y="0"/>
                </a:moveTo>
                <a:lnTo>
                  <a:pt x="2558145" y="0"/>
                </a:lnTo>
                <a:lnTo>
                  <a:pt x="2558145" y="1539684"/>
                </a:lnTo>
                <a:lnTo>
                  <a:pt x="0" y="1539684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236348" y="318857"/>
            <a:ext cx="1077360" cy="1110680"/>
          </a:xfrm>
          <a:custGeom>
            <a:avLst/>
            <a:gdLst/>
            <a:ahLst/>
            <a:cxnLst/>
            <a:rect l="l" t="t" r="r" b="b"/>
            <a:pathLst>
              <a:path w="1077360" h="1110680">
                <a:moveTo>
                  <a:pt x="0" y="0"/>
                </a:moveTo>
                <a:lnTo>
                  <a:pt x="1077360" y="0"/>
                </a:lnTo>
                <a:lnTo>
                  <a:pt x="1077360" y="1110680"/>
                </a:lnTo>
                <a:lnTo>
                  <a:pt x="0" y="1110680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478117" y="3517215"/>
            <a:ext cx="1047644" cy="1974358"/>
          </a:xfrm>
          <a:custGeom>
            <a:avLst/>
            <a:gdLst/>
            <a:ahLst/>
            <a:cxnLst/>
            <a:rect l="l" t="t" r="r" b="b"/>
            <a:pathLst>
              <a:path w="1047644" h="1974358">
                <a:moveTo>
                  <a:pt x="0" y="0"/>
                </a:moveTo>
                <a:lnTo>
                  <a:pt x="1047644" y="0"/>
                </a:lnTo>
                <a:lnTo>
                  <a:pt x="1047644" y="1974359"/>
                </a:lnTo>
                <a:lnTo>
                  <a:pt x="0" y="1974359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799314" y="5932864"/>
            <a:ext cx="2021606" cy="1571799"/>
          </a:xfrm>
          <a:custGeom>
            <a:avLst/>
            <a:gdLst/>
            <a:ahLst/>
            <a:cxnLst/>
            <a:rect l="l" t="t" r="r" b="b"/>
            <a:pathLst>
              <a:path w="2021606" h="1571799">
                <a:moveTo>
                  <a:pt x="0" y="0"/>
                </a:moveTo>
                <a:lnTo>
                  <a:pt x="2021606" y="0"/>
                </a:lnTo>
                <a:lnTo>
                  <a:pt x="2021606" y="1571799"/>
                </a:lnTo>
                <a:lnTo>
                  <a:pt x="0" y="1571799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08312" y="2742517"/>
            <a:ext cx="2545831" cy="1650124"/>
          </a:xfrm>
          <a:custGeom>
            <a:avLst/>
            <a:gdLst/>
            <a:ahLst/>
            <a:cxnLst/>
            <a:rect l="l" t="t" r="r" b="b"/>
            <a:pathLst>
              <a:path w="2545831" h="1650124">
                <a:moveTo>
                  <a:pt x="0" y="0"/>
                </a:moveTo>
                <a:lnTo>
                  <a:pt x="2545831" y="0"/>
                </a:lnTo>
                <a:lnTo>
                  <a:pt x="2545831" y="1650124"/>
                </a:lnTo>
                <a:lnTo>
                  <a:pt x="0" y="1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l="-20030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222233" y="7717977"/>
            <a:ext cx="1109563" cy="1709326"/>
          </a:xfrm>
          <a:custGeom>
            <a:avLst/>
            <a:gdLst/>
            <a:ahLst/>
            <a:cxnLst/>
            <a:rect l="l" t="t" r="r" b="b"/>
            <a:pathLst>
              <a:path w="1109563" h="1709326">
                <a:moveTo>
                  <a:pt x="0" y="0"/>
                </a:moveTo>
                <a:lnTo>
                  <a:pt x="1109563" y="0"/>
                </a:lnTo>
                <a:lnTo>
                  <a:pt x="1109563" y="1709326"/>
                </a:lnTo>
                <a:lnTo>
                  <a:pt x="0" y="170932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635532" y="618546"/>
            <a:ext cx="2635397" cy="1753637"/>
          </a:xfrm>
          <a:custGeom>
            <a:avLst/>
            <a:gdLst/>
            <a:ahLst/>
            <a:cxnLst/>
            <a:rect l="l" t="t" r="r" b="b"/>
            <a:pathLst>
              <a:path w="2635397" h="1753637">
                <a:moveTo>
                  <a:pt x="0" y="0"/>
                </a:moveTo>
                <a:lnTo>
                  <a:pt x="2635397" y="0"/>
                </a:lnTo>
                <a:lnTo>
                  <a:pt x="2635397" y="1753637"/>
                </a:lnTo>
                <a:lnTo>
                  <a:pt x="0" y="175363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177272" y="2945707"/>
            <a:ext cx="2344371" cy="1562914"/>
          </a:xfrm>
          <a:custGeom>
            <a:avLst/>
            <a:gdLst/>
            <a:ahLst/>
            <a:cxnLst/>
            <a:rect l="l" t="t" r="r" b="b"/>
            <a:pathLst>
              <a:path w="2344371" h="1562914">
                <a:moveTo>
                  <a:pt x="0" y="0"/>
                </a:moveTo>
                <a:lnTo>
                  <a:pt x="2344371" y="0"/>
                </a:lnTo>
                <a:lnTo>
                  <a:pt x="2344371" y="1562914"/>
                </a:lnTo>
                <a:lnTo>
                  <a:pt x="0" y="1562914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2129505" y="5184151"/>
            <a:ext cx="2074695" cy="1878969"/>
          </a:xfrm>
          <a:custGeom>
            <a:avLst/>
            <a:gdLst/>
            <a:ahLst/>
            <a:cxnLst/>
            <a:rect l="l" t="t" r="r" b="b"/>
            <a:pathLst>
              <a:path w="2074695" h="1878969">
                <a:moveTo>
                  <a:pt x="0" y="0"/>
                </a:moveTo>
                <a:lnTo>
                  <a:pt x="2074695" y="0"/>
                </a:lnTo>
                <a:lnTo>
                  <a:pt x="2074695" y="1878969"/>
                </a:lnTo>
                <a:lnTo>
                  <a:pt x="0" y="1878969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1585379" y="2742517"/>
            <a:ext cx="3064823" cy="2195180"/>
          </a:xfrm>
          <a:custGeom>
            <a:avLst/>
            <a:gdLst/>
            <a:ahLst/>
            <a:cxnLst/>
            <a:rect l="l" t="t" r="r" b="b"/>
            <a:pathLst>
              <a:path w="3064823" h="2195180">
                <a:moveTo>
                  <a:pt x="0" y="0"/>
                </a:moveTo>
                <a:lnTo>
                  <a:pt x="3064823" y="0"/>
                </a:lnTo>
                <a:lnTo>
                  <a:pt x="3064823" y="2195180"/>
                </a:lnTo>
                <a:lnTo>
                  <a:pt x="0" y="2195180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825" y="76442"/>
            <a:ext cx="18082523" cy="10043506"/>
            <a:chOff x="0" y="0"/>
            <a:chExt cx="7607621" cy="4225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07621" cy="4225472"/>
            </a:xfrm>
            <a:custGeom>
              <a:avLst/>
              <a:gdLst/>
              <a:ahLst/>
              <a:cxnLst/>
              <a:rect l="l" t="t" r="r" b="b"/>
              <a:pathLst>
                <a:path w="7607621" h="4225472">
                  <a:moveTo>
                    <a:pt x="0" y="0"/>
                  </a:moveTo>
                  <a:lnTo>
                    <a:pt x="7607621" y="0"/>
                  </a:lnTo>
                  <a:lnTo>
                    <a:pt x="7607621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D412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51444" y="185891"/>
            <a:ext cx="17785111" cy="9824609"/>
            <a:chOff x="0" y="0"/>
            <a:chExt cx="7649208" cy="42254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49208" cy="4225472"/>
            </a:xfrm>
            <a:custGeom>
              <a:avLst/>
              <a:gdLst/>
              <a:ahLst/>
              <a:cxnLst/>
              <a:rect l="l" t="t" r="r" b="b"/>
              <a:pathLst>
                <a:path w="7649208" h="4225472">
                  <a:moveTo>
                    <a:pt x="0" y="0"/>
                  </a:moveTo>
                  <a:lnTo>
                    <a:pt x="7649208" y="0"/>
                  </a:lnTo>
                  <a:lnTo>
                    <a:pt x="7649208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642444" y="450641"/>
            <a:ext cx="17003112" cy="9385718"/>
          </a:xfrm>
          <a:custGeom>
            <a:avLst/>
            <a:gdLst/>
            <a:ahLst/>
            <a:cxnLst/>
            <a:rect l="l" t="t" r="r" b="b"/>
            <a:pathLst>
              <a:path w="17003112" h="9385718">
                <a:moveTo>
                  <a:pt x="0" y="0"/>
                </a:moveTo>
                <a:lnTo>
                  <a:pt x="17003112" y="0"/>
                </a:lnTo>
                <a:lnTo>
                  <a:pt x="17003112" y="9385718"/>
                </a:lnTo>
                <a:lnTo>
                  <a:pt x="0" y="93857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01516" y="1245067"/>
            <a:ext cx="17495469" cy="7717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84"/>
              </a:lnSpc>
              <a:spcBef>
                <a:spcPct val="0"/>
              </a:spcBef>
            </a:pPr>
            <a:r>
              <a:rPr lang="en-US" sz="4274">
                <a:solidFill>
                  <a:srgbClr val="000000"/>
                </a:solidFill>
                <a:latin typeface="Open Sauce Light"/>
              </a:rPr>
              <a:t>According to estimates by the UN, in 2015, 10 per cent of the world’s population or 734 million people, lived on less than $1.90 a day.   </a:t>
            </a:r>
          </a:p>
          <a:p>
            <a:pPr algn="just">
              <a:lnSpc>
                <a:spcPts val="5984"/>
              </a:lnSpc>
              <a:spcBef>
                <a:spcPct val="0"/>
              </a:spcBef>
            </a:pPr>
            <a:r>
              <a:rPr lang="en-US" sz="4274">
                <a:solidFill>
                  <a:srgbClr val="000000"/>
                </a:solidFill>
                <a:latin typeface="Open Sauce Light"/>
              </a:rPr>
              <a:t>This is known as Absolute poverty which is defined as: </a:t>
            </a:r>
          </a:p>
          <a:p>
            <a:pPr algn="just">
              <a:lnSpc>
                <a:spcPts val="5984"/>
              </a:lnSpc>
              <a:spcBef>
                <a:spcPct val="0"/>
              </a:spcBef>
            </a:pPr>
            <a:r>
              <a:rPr lang="en-US" sz="4274">
                <a:solidFill>
                  <a:srgbClr val="000000"/>
                </a:solidFill>
                <a:latin typeface="Open Sauce Light Italics"/>
              </a:rPr>
              <a:t>"a condition characterised by </a:t>
            </a:r>
            <a:r>
              <a:rPr lang="en-US" sz="4274" u="sng">
                <a:solidFill>
                  <a:srgbClr val="000000"/>
                </a:solidFill>
                <a:latin typeface="Open Sauce Light Bold Italics"/>
              </a:rPr>
              <a:t>severe deprivation</a:t>
            </a:r>
            <a:r>
              <a:rPr lang="en-US" sz="4274">
                <a:solidFill>
                  <a:srgbClr val="000000"/>
                </a:solidFill>
                <a:latin typeface="Open Sauce Light Italics"/>
              </a:rPr>
              <a:t> of </a:t>
            </a:r>
            <a:r>
              <a:rPr lang="en-US" sz="4274" u="sng">
                <a:solidFill>
                  <a:srgbClr val="000000"/>
                </a:solidFill>
                <a:latin typeface="Open Sauce Light Bold Italics"/>
              </a:rPr>
              <a:t>basic human needs,</a:t>
            </a:r>
            <a:r>
              <a:rPr lang="en-US" sz="4274">
                <a:solidFill>
                  <a:srgbClr val="000000"/>
                </a:solidFill>
                <a:latin typeface="Open Sauce Light Italics"/>
              </a:rPr>
              <a:t> </a:t>
            </a:r>
            <a:r>
              <a:rPr lang="en-US" sz="4274" u="sng">
                <a:solidFill>
                  <a:srgbClr val="000000"/>
                </a:solidFill>
                <a:latin typeface="Open Sauce Light Bold"/>
              </a:rPr>
              <a:t>including food,</a:t>
            </a:r>
            <a:r>
              <a:rPr lang="en-US" sz="4274">
                <a:solidFill>
                  <a:srgbClr val="000000"/>
                </a:solidFill>
                <a:latin typeface="Open Sauce Light Italics"/>
              </a:rPr>
              <a:t> </a:t>
            </a:r>
            <a:r>
              <a:rPr lang="en-US" sz="4274" u="sng">
                <a:solidFill>
                  <a:srgbClr val="000000"/>
                </a:solidFill>
                <a:latin typeface="Open Sauce Light Bold Italics"/>
              </a:rPr>
              <a:t>safe drinking water</a:t>
            </a:r>
            <a:r>
              <a:rPr lang="en-US" sz="4274">
                <a:solidFill>
                  <a:srgbClr val="000000"/>
                </a:solidFill>
                <a:latin typeface="Open Sauce Light Italics"/>
              </a:rPr>
              <a:t>, </a:t>
            </a:r>
            <a:r>
              <a:rPr lang="en-US" sz="4274" u="sng">
                <a:solidFill>
                  <a:srgbClr val="000000"/>
                </a:solidFill>
                <a:latin typeface="Open Sauce Light Bold Italics"/>
              </a:rPr>
              <a:t>sanitation facilities, health, shelter, education and information</a:t>
            </a:r>
            <a:r>
              <a:rPr lang="en-US" sz="4274">
                <a:solidFill>
                  <a:srgbClr val="000000"/>
                </a:solidFill>
                <a:latin typeface="Open Sauce Light Italics"/>
              </a:rPr>
              <a:t>. It </a:t>
            </a:r>
            <a:r>
              <a:rPr lang="en-US" sz="4274" u="sng">
                <a:solidFill>
                  <a:srgbClr val="000000"/>
                </a:solidFill>
                <a:latin typeface="Open Sauce Light Bold Italics"/>
              </a:rPr>
              <a:t>depends</a:t>
            </a:r>
            <a:r>
              <a:rPr lang="en-US" sz="4274">
                <a:solidFill>
                  <a:srgbClr val="000000"/>
                </a:solidFill>
                <a:latin typeface="Open Sauce Light Italics"/>
              </a:rPr>
              <a:t> </a:t>
            </a:r>
            <a:r>
              <a:rPr lang="en-US" sz="4274" u="sng">
                <a:solidFill>
                  <a:srgbClr val="000000"/>
                </a:solidFill>
                <a:latin typeface="Open Sauce Light Bold Italics"/>
              </a:rPr>
              <a:t>not only</a:t>
            </a:r>
            <a:r>
              <a:rPr lang="en-US" sz="4274">
                <a:solidFill>
                  <a:srgbClr val="000000"/>
                </a:solidFill>
                <a:latin typeface="Open Sauce Light Italics"/>
              </a:rPr>
              <a:t> on </a:t>
            </a:r>
            <a:r>
              <a:rPr lang="en-US" sz="4274" u="sng">
                <a:solidFill>
                  <a:srgbClr val="000000"/>
                </a:solidFill>
                <a:latin typeface="Open Sauce Light Bold Italics"/>
              </a:rPr>
              <a:t>income</a:t>
            </a:r>
            <a:r>
              <a:rPr lang="en-US" sz="4274">
                <a:solidFill>
                  <a:srgbClr val="000000"/>
                </a:solidFill>
                <a:latin typeface="Open Sauce Light Italics"/>
              </a:rPr>
              <a:t> but also on </a:t>
            </a:r>
            <a:r>
              <a:rPr lang="en-US" sz="4274" u="sng">
                <a:solidFill>
                  <a:srgbClr val="000000"/>
                </a:solidFill>
                <a:latin typeface="Open Sauce Light Bold Italics"/>
              </a:rPr>
              <a:t>access to services."</a:t>
            </a:r>
          </a:p>
          <a:p>
            <a:pPr algn="ctr">
              <a:lnSpc>
                <a:spcPts val="8861"/>
              </a:lnSpc>
              <a:spcBef>
                <a:spcPct val="0"/>
              </a:spcBef>
            </a:pPr>
            <a:endParaRPr lang="en-US" sz="4274" u="sng">
              <a:solidFill>
                <a:srgbClr val="000000"/>
              </a:solidFill>
              <a:latin typeface="Open Sauce Light Bold Italics"/>
            </a:endParaRPr>
          </a:p>
          <a:p>
            <a:pPr>
              <a:lnSpc>
                <a:spcPts val="2349"/>
              </a:lnSpc>
              <a:spcBef>
                <a:spcPct val="0"/>
              </a:spcBef>
            </a:pPr>
            <a:endParaRPr lang="en-US" sz="4274" u="sng">
              <a:solidFill>
                <a:srgbClr val="000000"/>
              </a:solidFill>
              <a:latin typeface="Open Sauce Light Bold Italics"/>
            </a:endParaRPr>
          </a:p>
          <a:p>
            <a:pPr>
              <a:lnSpc>
                <a:spcPts val="2349"/>
              </a:lnSpc>
              <a:spcBef>
                <a:spcPct val="0"/>
              </a:spcBef>
            </a:pPr>
            <a:endParaRPr lang="en-US" sz="4274" u="sng">
              <a:solidFill>
                <a:srgbClr val="000000"/>
              </a:solidFill>
              <a:latin typeface="Open Sauce Light Bold Itali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825" y="76442"/>
            <a:ext cx="18082523" cy="10043506"/>
            <a:chOff x="0" y="0"/>
            <a:chExt cx="7607621" cy="4225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07621" cy="4225472"/>
            </a:xfrm>
            <a:custGeom>
              <a:avLst/>
              <a:gdLst/>
              <a:ahLst/>
              <a:cxnLst/>
              <a:rect l="l" t="t" r="r" b="b"/>
              <a:pathLst>
                <a:path w="7607621" h="4225472">
                  <a:moveTo>
                    <a:pt x="0" y="0"/>
                  </a:moveTo>
                  <a:lnTo>
                    <a:pt x="7607621" y="0"/>
                  </a:lnTo>
                  <a:lnTo>
                    <a:pt x="7607621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D412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51444" y="185891"/>
            <a:ext cx="17785111" cy="9824609"/>
            <a:chOff x="0" y="0"/>
            <a:chExt cx="7649208" cy="42254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49208" cy="4225472"/>
            </a:xfrm>
            <a:custGeom>
              <a:avLst/>
              <a:gdLst/>
              <a:ahLst/>
              <a:cxnLst/>
              <a:rect l="l" t="t" r="r" b="b"/>
              <a:pathLst>
                <a:path w="7649208" h="4225472">
                  <a:moveTo>
                    <a:pt x="0" y="0"/>
                  </a:moveTo>
                  <a:lnTo>
                    <a:pt x="7649208" y="0"/>
                  </a:lnTo>
                  <a:lnTo>
                    <a:pt x="7649208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642444" y="450641"/>
            <a:ext cx="17003112" cy="9385718"/>
          </a:xfrm>
          <a:custGeom>
            <a:avLst/>
            <a:gdLst/>
            <a:ahLst/>
            <a:cxnLst/>
            <a:rect l="l" t="t" r="r" b="b"/>
            <a:pathLst>
              <a:path w="17003112" h="9385718">
                <a:moveTo>
                  <a:pt x="0" y="0"/>
                </a:moveTo>
                <a:lnTo>
                  <a:pt x="17003112" y="0"/>
                </a:lnTo>
                <a:lnTo>
                  <a:pt x="17003112" y="9385718"/>
                </a:lnTo>
                <a:lnTo>
                  <a:pt x="0" y="93857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1834264"/>
            <a:ext cx="18288000" cy="6642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642"/>
              </a:lnSpc>
              <a:spcBef>
                <a:spcPct val="0"/>
              </a:spcBef>
            </a:pPr>
            <a:r>
              <a:rPr lang="en-US" sz="12601" spc="-25">
                <a:solidFill>
                  <a:srgbClr val="000000"/>
                </a:solidFill>
                <a:latin typeface="Open Sans Light"/>
              </a:rPr>
              <a:t>What would you buy for  $1.90, the same as £1.41?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825" y="76442"/>
            <a:ext cx="18082523" cy="10043506"/>
            <a:chOff x="0" y="0"/>
            <a:chExt cx="7607621" cy="4225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07621" cy="4225472"/>
            </a:xfrm>
            <a:custGeom>
              <a:avLst/>
              <a:gdLst/>
              <a:ahLst/>
              <a:cxnLst/>
              <a:rect l="l" t="t" r="r" b="b"/>
              <a:pathLst>
                <a:path w="7607621" h="4225472">
                  <a:moveTo>
                    <a:pt x="0" y="0"/>
                  </a:moveTo>
                  <a:lnTo>
                    <a:pt x="7607621" y="0"/>
                  </a:lnTo>
                  <a:lnTo>
                    <a:pt x="7607621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D412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51444" y="185891"/>
            <a:ext cx="17785111" cy="9824609"/>
            <a:chOff x="0" y="0"/>
            <a:chExt cx="7649208" cy="42254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49208" cy="4225472"/>
            </a:xfrm>
            <a:custGeom>
              <a:avLst/>
              <a:gdLst/>
              <a:ahLst/>
              <a:cxnLst/>
              <a:rect l="l" t="t" r="r" b="b"/>
              <a:pathLst>
                <a:path w="7649208" h="4225472">
                  <a:moveTo>
                    <a:pt x="0" y="0"/>
                  </a:moveTo>
                  <a:lnTo>
                    <a:pt x="7649208" y="0"/>
                  </a:lnTo>
                  <a:lnTo>
                    <a:pt x="7649208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642444" y="450641"/>
            <a:ext cx="17003112" cy="9385718"/>
          </a:xfrm>
          <a:custGeom>
            <a:avLst/>
            <a:gdLst/>
            <a:ahLst/>
            <a:cxnLst/>
            <a:rect l="l" t="t" r="r" b="b"/>
            <a:pathLst>
              <a:path w="17003112" h="9385718">
                <a:moveTo>
                  <a:pt x="0" y="0"/>
                </a:moveTo>
                <a:lnTo>
                  <a:pt x="17003112" y="0"/>
                </a:lnTo>
                <a:lnTo>
                  <a:pt x="17003112" y="9385718"/>
                </a:lnTo>
                <a:lnTo>
                  <a:pt x="0" y="93857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546451" y="198755"/>
            <a:ext cx="780000" cy="264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0"/>
              </a:lnSpc>
            </a:pPr>
            <a:r>
              <a:rPr lang="en-US" sz="1800">
                <a:solidFill>
                  <a:srgbClr val="23547B"/>
                </a:solidFill>
                <a:latin typeface="Open Sans Light"/>
              </a:rPr>
              <a:t>Date:</a:t>
            </a:r>
          </a:p>
        </p:txBody>
      </p:sp>
      <p:sp>
        <p:nvSpPr>
          <p:cNvPr id="3" name="AutoShape 3"/>
          <p:cNvSpPr/>
          <p:nvPr/>
        </p:nvSpPr>
        <p:spPr>
          <a:xfrm>
            <a:off x="9182451" y="451168"/>
            <a:ext cx="1695831" cy="0"/>
          </a:xfrm>
          <a:prstGeom prst="line">
            <a:avLst/>
          </a:prstGeom>
          <a:ln w="9525" cap="rnd">
            <a:solidFill>
              <a:srgbClr val="47433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4520925" y="2149693"/>
            <a:ext cx="3099954" cy="460969"/>
            <a:chOff x="0" y="0"/>
            <a:chExt cx="12639351" cy="1879496"/>
          </a:xfrm>
        </p:grpSpPr>
        <p:sp>
          <p:nvSpPr>
            <p:cNvPr id="5" name="Freeform 5"/>
            <p:cNvSpPr/>
            <p:nvPr/>
          </p:nvSpPr>
          <p:spPr>
            <a:xfrm>
              <a:off x="-4213" y="0"/>
              <a:ext cx="12643563" cy="1879496"/>
            </a:xfrm>
            <a:custGeom>
              <a:avLst/>
              <a:gdLst/>
              <a:ahLst/>
              <a:cxnLst/>
              <a:rect l="l" t="t" r="r" b="b"/>
              <a:pathLst>
                <a:path w="1264356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1095207" y="12454"/>
                  </a:cubicBezTo>
                  <a:cubicBezTo>
                    <a:pt x="10405982" y="12671"/>
                    <a:pt x="12369495" y="0"/>
                    <a:pt x="12369495" y="0"/>
                  </a:cubicBezTo>
                  <a:cubicBezTo>
                    <a:pt x="12436959" y="0"/>
                    <a:pt x="12512896" y="0"/>
                    <a:pt x="12591669" y="85073"/>
                  </a:cubicBezTo>
                  <a:cubicBezTo>
                    <a:pt x="12634647" y="131488"/>
                    <a:pt x="12635715" y="240224"/>
                    <a:pt x="12636120" y="320281"/>
                  </a:cubicBezTo>
                  <a:cubicBezTo>
                    <a:pt x="12636120" y="320281"/>
                    <a:pt x="12634416" y="932605"/>
                    <a:pt x="12634416" y="1116912"/>
                  </a:cubicBezTo>
                  <a:cubicBezTo>
                    <a:pt x="12634416" y="1331071"/>
                    <a:pt x="12643563" y="1630250"/>
                    <a:pt x="12643563" y="1630250"/>
                  </a:cubicBezTo>
                  <a:cubicBezTo>
                    <a:pt x="12643563" y="1758918"/>
                    <a:pt x="12639394" y="1879496"/>
                    <a:pt x="12386556" y="1871362"/>
                  </a:cubicBezTo>
                  <a:cubicBezTo>
                    <a:pt x="12386556" y="1871362"/>
                    <a:pt x="12010084" y="1851063"/>
                    <a:pt x="10739429" y="1858662"/>
                  </a:cubicBezTo>
                  <a:cubicBezTo>
                    <a:pt x="2878130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6DA7CC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529621" y="2710453"/>
            <a:ext cx="3082561" cy="1774141"/>
            <a:chOff x="0" y="0"/>
            <a:chExt cx="10139408" cy="58356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139408" cy="5835648"/>
            </a:xfrm>
            <a:custGeom>
              <a:avLst/>
              <a:gdLst/>
              <a:ahLst/>
              <a:cxnLst/>
              <a:rect l="l" t="t" r="r" b="b"/>
              <a:pathLst>
                <a:path w="10139408" h="5835648">
                  <a:moveTo>
                    <a:pt x="10014948" y="59690"/>
                  </a:moveTo>
                  <a:cubicBezTo>
                    <a:pt x="10050508" y="59690"/>
                    <a:pt x="10079718" y="88900"/>
                    <a:pt x="10079718" y="124460"/>
                  </a:cubicBezTo>
                  <a:lnTo>
                    <a:pt x="10079718" y="5711188"/>
                  </a:lnTo>
                  <a:cubicBezTo>
                    <a:pt x="10079718" y="5746748"/>
                    <a:pt x="10050508" y="5775958"/>
                    <a:pt x="10014948" y="5775958"/>
                  </a:cubicBezTo>
                  <a:lnTo>
                    <a:pt x="124460" y="5775958"/>
                  </a:lnTo>
                  <a:cubicBezTo>
                    <a:pt x="88900" y="5775958"/>
                    <a:pt x="59690" y="5746748"/>
                    <a:pt x="59690" y="571118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0014948" y="59690"/>
                  </a:lnTo>
                  <a:moveTo>
                    <a:pt x="1001494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711188"/>
                  </a:lnTo>
                  <a:cubicBezTo>
                    <a:pt x="0" y="5779768"/>
                    <a:pt x="55880" y="5835648"/>
                    <a:pt x="124460" y="5835648"/>
                  </a:cubicBezTo>
                  <a:lnTo>
                    <a:pt x="10014948" y="5835648"/>
                  </a:lnTo>
                  <a:cubicBezTo>
                    <a:pt x="10083528" y="5835648"/>
                    <a:pt x="10139408" y="5779768"/>
                    <a:pt x="10139408" y="5711188"/>
                  </a:cubicBezTo>
                  <a:lnTo>
                    <a:pt x="10139408" y="124460"/>
                  </a:lnTo>
                  <a:cubicBezTo>
                    <a:pt x="10139408" y="55880"/>
                    <a:pt x="10083528" y="0"/>
                    <a:pt x="10014948" y="0"/>
                  </a:cubicBezTo>
                  <a:close/>
                </a:path>
              </a:pathLst>
            </a:custGeom>
            <a:solidFill>
              <a:srgbClr val="6DA7CC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7725845" y="2149693"/>
            <a:ext cx="3099954" cy="460969"/>
            <a:chOff x="0" y="0"/>
            <a:chExt cx="12639351" cy="1879496"/>
          </a:xfrm>
        </p:grpSpPr>
        <p:sp>
          <p:nvSpPr>
            <p:cNvPr id="9" name="Freeform 9"/>
            <p:cNvSpPr/>
            <p:nvPr/>
          </p:nvSpPr>
          <p:spPr>
            <a:xfrm>
              <a:off x="-4213" y="0"/>
              <a:ext cx="12643563" cy="1879496"/>
            </a:xfrm>
            <a:custGeom>
              <a:avLst/>
              <a:gdLst/>
              <a:ahLst/>
              <a:cxnLst/>
              <a:rect l="l" t="t" r="r" b="b"/>
              <a:pathLst>
                <a:path w="1264356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1095207" y="12454"/>
                  </a:cubicBezTo>
                  <a:cubicBezTo>
                    <a:pt x="10405982" y="12671"/>
                    <a:pt x="12369495" y="0"/>
                    <a:pt x="12369495" y="0"/>
                  </a:cubicBezTo>
                  <a:cubicBezTo>
                    <a:pt x="12436959" y="0"/>
                    <a:pt x="12512896" y="0"/>
                    <a:pt x="12591669" y="85073"/>
                  </a:cubicBezTo>
                  <a:cubicBezTo>
                    <a:pt x="12634647" y="131488"/>
                    <a:pt x="12635715" y="240224"/>
                    <a:pt x="12636120" y="320281"/>
                  </a:cubicBezTo>
                  <a:cubicBezTo>
                    <a:pt x="12636120" y="320281"/>
                    <a:pt x="12634416" y="932605"/>
                    <a:pt x="12634416" y="1116912"/>
                  </a:cubicBezTo>
                  <a:cubicBezTo>
                    <a:pt x="12634416" y="1331071"/>
                    <a:pt x="12643563" y="1630250"/>
                    <a:pt x="12643563" y="1630250"/>
                  </a:cubicBezTo>
                  <a:cubicBezTo>
                    <a:pt x="12643563" y="1758918"/>
                    <a:pt x="12639394" y="1879496"/>
                    <a:pt x="12386556" y="1871362"/>
                  </a:cubicBezTo>
                  <a:cubicBezTo>
                    <a:pt x="12386556" y="1871362"/>
                    <a:pt x="12010084" y="1851063"/>
                    <a:pt x="10739429" y="1858662"/>
                  </a:cubicBezTo>
                  <a:cubicBezTo>
                    <a:pt x="2878130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6DA7CC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7725845" y="2710453"/>
            <a:ext cx="3099954" cy="1774141"/>
            <a:chOff x="0" y="0"/>
            <a:chExt cx="12639351" cy="7233654"/>
          </a:xfrm>
        </p:grpSpPr>
        <p:sp>
          <p:nvSpPr>
            <p:cNvPr id="11" name="Freeform 11"/>
            <p:cNvSpPr/>
            <p:nvPr/>
          </p:nvSpPr>
          <p:spPr>
            <a:xfrm>
              <a:off x="-4213" y="0"/>
              <a:ext cx="12643563" cy="7233655"/>
            </a:xfrm>
            <a:custGeom>
              <a:avLst/>
              <a:gdLst/>
              <a:ahLst/>
              <a:cxnLst/>
              <a:rect l="l" t="t" r="r" b="b"/>
              <a:pathLst>
                <a:path w="12643563" h="7233655">
                  <a:moveTo>
                    <a:pt x="278431" y="16918"/>
                  </a:moveTo>
                  <a:cubicBezTo>
                    <a:pt x="278431" y="16918"/>
                    <a:pt x="604014" y="12258"/>
                    <a:pt x="1095207" y="12454"/>
                  </a:cubicBezTo>
                  <a:cubicBezTo>
                    <a:pt x="10405982" y="12671"/>
                    <a:pt x="12369495" y="0"/>
                    <a:pt x="12369495" y="0"/>
                  </a:cubicBezTo>
                  <a:cubicBezTo>
                    <a:pt x="12436959" y="0"/>
                    <a:pt x="12512896" y="0"/>
                    <a:pt x="12591669" y="85073"/>
                  </a:cubicBezTo>
                  <a:cubicBezTo>
                    <a:pt x="12634647" y="131488"/>
                    <a:pt x="12635715" y="240224"/>
                    <a:pt x="12636120" y="320281"/>
                  </a:cubicBezTo>
                  <a:cubicBezTo>
                    <a:pt x="12636120" y="320281"/>
                    <a:pt x="12634416" y="5362532"/>
                    <a:pt x="12634416" y="6471070"/>
                  </a:cubicBezTo>
                  <a:cubicBezTo>
                    <a:pt x="12634416" y="6685229"/>
                    <a:pt x="12643563" y="6984408"/>
                    <a:pt x="12643563" y="6984408"/>
                  </a:cubicBezTo>
                  <a:cubicBezTo>
                    <a:pt x="12643563" y="7113077"/>
                    <a:pt x="12639394" y="7233655"/>
                    <a:pt x="12386556" y="7225520"/>
                  </a:cubicBezTo>
                  <a:cubicBezTo>
                    <a:pt x="12386556" y="7225520"/>
                    <a:pt x="12010084" y="7205221"/>
                    <a:pt x="10739429" y="7212820"/>
                  </a:cubicBezTo>
                  <a:cubicBezTo>
                    <a:pt x="2878130" y="7220955"/>
                    <a:pt x="304023" y="7233655"/>
                    <a:pt x="304023" y="7233655"/>
                  </a:cubicBezTo>
                  <a:cubicBezTo>
                    <a:pt x="132548" y="7233655"/>
                    <a:pt x="4213" y="7132586"/>
                    <a:pt x="8532" y="6930038"/>
                  </a:cubicBezTo>
                  <a:cubicBezTo>
                    <a:pt x="8532" y="6930038"/>
                    <a:pt x="9630" y="6431497"/>
                    <a:pt x="4815" y="168696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E3EBF2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4520925" y="4599756"/>
            <a:ext cx="3099954" cy="460969"/>
            <a:chOff x="0" y="0"/>
            <a:chExt cx="12639351" cy="1879496"/>
          </a:xfrm>
        </p:grpSpPr>
        <p:sp>
          <p:nvSpPr>
            <p:cNvPr id="13" name="Freeform 13"/>
            <p:cNvSpPr/>
            <p:nvPr/>
          </p:nvSpPr>
          <p:spPr>
            <a:xfrm>
              <a:off x="-4213" y="0"/>
              <a:ext cx="12643563" cy="1879496"/>
            </a:xfrm>
            <a:custGeom>
              <a:avLst/>
              <a:gdLst/>
              <a:ahLst/>
              <a:cxnLst/>
              <a:rect l="l" t="t" r="r" b="b"/>
              <a:pathLst>
                <a:path w="1264356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1095207" y="12454"/>
                  </a:cubicBezTo>
                  <a:cubicBezTo>
                    <a:pt x="10405982" y="12671"/>
                    <a:pt x="12369495" y="0"/>
                    <a:pt x="12369495" y="0"/>
                  </a:cubicBezTo>
                  <a:cubicBezTo>
                    <a:pt x="12436959" y="0"/>
                    <a:pt x="12512896" y="0"/>
                    <a:pt x="12591669" y="85073"/>
                  </a:cubicBezTo>
                  <a:cubicBezTo>
                    <a:pt x="12634647" y="131488"/>
                    <a:pt x="12635715" y="240224"/>
                    <a:pt x="12636120" y="320281"/>
                  </a:cubicBezTo>
                  <a:cubicBezTo>
                    <a:pt x="12636120" y="320281"/>
                    <a:pt x="12634416" y="932605"/>
                    <a:pt x="12634416" y="1116912"/>
                  </a:cubicBezTo>
                  <a:cubicBezTo>
                    <a:pt x="12634416" y="1331071"/>
                    <a:pt x="12643563" y="1630250"/>
                    <a:pt x="12643563" y="1630250"/>
                  </a:cubicBezTo>
                  <a:cubicBezTo>
                    <a:pt x="12643563" y="1758918"/>
                    <a:pt x="12639394" y="1879496"/>
                    <a:pt x="12386556" y="1871362"/>
                  </a:cubicBezTo>
                  <a:cubicBezTo>
                    <a:pt x="12386556" y="1871362"/>
                    <a:pt x="12010084" y="1851063"/>
                    <a:pt x="10739429" y="1858662"/>
                  </a:cubicBezTo>
                  <a:cubicBezTo>
                    <a:pt x="2878130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6DA7CC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4520925" y="5160516"/>
            <a:ext cx="3099954" cy="1774141"/>
            <a:chOff x="0" y="0"/>
            <a:chExt cx="12639351" cy="7233654"/>
          </a:xfrm>
        </p:grpSpPr>
        <p:sp>
          <p:nvSpPr>
            <p:cNvPr id="15" name="Freeform 15"/>
            <p:cNvSpPr/>
            <p:nvPr/>
          </p:nvSpPr>
          <p:spPr>
            <a:xfrm>
              <a:off x="-4213" y="0"/>
              <a:ext cx="12643563" cy="7233655"/>
            </a:xfrm>
            <a:custGeom>
              <a:avLst/>
              <a:gdLst/>
              <a:ahLst/>
              <a:cxnLst/>
              <a:rect l="l" t="t" r="r" b="b"/>
              <a:pathLst>
                <a:path w="12643563" h="7233655">
                  <a:moveTo>
                    <a:pt x="278431" y="16918"/>
                  </a:moveTo>
                  <a:cubicBezTo>
                    <a:pt x="278431" y="16918"/>
                    <a:pt x="604014" y="12258"/>
                    <a:pt x="1095207" y="12454"/>
                  </a:cubicBezTo>
                  <a:cubicBezTo>
                    <a:pt x="10405982" y="12671"/>
                    <a:pt x="12369495" y="0"/>
                    <a:pt x="12369495" y="0"/>
                  </a:cubicBezTo>
                  <a:cubicBezTo>
                    <a:pt x="12436959" y="0"/>
                    <a:pt x="12512896" y="0"/>
                    <a:pt x="12591669" y="85073"/>
                  </a:cubicBezTo>
                  <a:cubicBezTo>
                    <a:pt x="12634647" y="131488"/>
                    <a:pt x="12635715" y="240224"/>
                    <a:pt x="12636120" y="320281"/>
                  </a:cubicBezTo>
                  <a:cubicBezTo>
                    <a:pt x="12636120" y="320281"/>
                    <a:pt x="12634416" y="5362532"/>
                    <a:pt x="12634416" y="6471070"/>
                  </a:cubicBezTo>
                  <a:cubicBezTo>
                    <a:pt x="12634416" y="6685229"/>
                    <a:pt x="12643563" y="6984408"/>
                    <a:pt x="12643563" y="6984408"/>
                  </a:cubicBezTo>
                  <a:cubicBezTo>
                    <a:pt x="12643563" y="7113077"/>
                    <a:pt x="12639394" y="7233655"/>
                    <a:pt x="12386556" y="7225520"/>
                  </a:cubicBezTo>
                  <a:cubicBezTo>
                    <a:pt x="12386556" y="7225520"/>
                    <a:pt x="12010084" y="7205221"/>
                    <a:pt x="10739429" y="7212820"/>
                  </a:cubicBezTo>
                  <a:cubicBezTo>
                    <a:pt x="2878130" y="7220955"/>
                    <a:pt x="304023" y="7233655"/>
                    <a:pt x="304023" y="7233655"/>
                  </a:cubicBezTo>
                  <a:cubicBezTo>
                    <a:pt x="132548" y="7233655"/>
                    <a:pt x="4213" y="7132586"/>
                    <a:pt x="8532" y="6930038"/>
                  </a:cubicBezTo>
                  <a:cubicBezTo>
                    <a:pt x="8532" y="6930038"/>
                    <a:pt x="9630" y="6431497"/>
                    <a:pt x="4815" y="168696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E3EBF2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7725845" y="4599756"/>
            <a:ext cx="3099954" cy="460969"/>
            <a:chOff x="0" y="0"/>
            <a:chExt cx="12639351" cy="1879496"/>
          </a:xfrm>
        </p:grpSpPr>
        <p:sp>
          <p:nvSpPr>
            <p:cNvPr id="17" name="Freeform 17"/>
            <p:cNvSpPr/>
            <p:nvPr/>
          </p:nvSpPr>
          <p:spPr>
            <a:xfrm>
              <a:off x="-4213" y="0"/>
              <a:ext cx="12643563" cy="1879496"/>
            </a:xfrm>
            <a:custGeom>
              <a:avLst/>
              <a:gdLst/>
              <a:ahLst/>
              <a:cxnLst/>
              <a:rect l="l" t="t" r="r" b="b"/>
              <a:pathLst>
                <a:path w="1264356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1095207" y="12454"/>
                  </a:cubicBezTo>
                  <a:cubicBezTo>
                    <a:pt x="10405982" y="12671"/>
                    <a:pt x="12369495" y="0"/>
                    <a:pt x="12369495" y="0"/>
                  </a:cubicBezTo>
                  <a:cubicBezTo>
                    <a:pt x="12436959" y="0"/>
                    <a:pt x="12512896" y="0"/>
                    <a:pt x="12591669" y="85073"/>
                  </a:cubicBezTo>
                  <a:cubicBezTo>
                    <a:pt x="12634647" y="131488"/>
                    <a:pt x="12635715" y="240224"/>
                    <a:pt x="12636120" y="320281"/>
                  </a:cubicBezTo>
                  <a:cubicBezTo>
                    <a:pt x="12636120" y="320281"/>
                    <a:pt x="12634416" y="932605"/>
                    <a:pt x="12634416" y="1116912"/>
                  </a:cubicBezTo>
                  <a:cubicBezTo>
                    <a:pt x="12634416" y="1331071"/>
                    <a:pt x="12643563" y="1630250"/>
                    <a:pt x="12643563" y="1630250"/>
                  </a:cubicBezTo>
                  <a:cubicBezTo>
                    <a:pt x="12643563" y="1758918"/>
                    <a:pt x="12639394" y="1879496"/>
                    <a:pt x="12386556" y="1871362"/>
                  </a:cubicBezTo>
                  <a:cubicBezTo>
                    <a:pt x="12386556" y="1871362"/>
                    <a:pt x="12010084" y="1851063"/>
                    <a:pt x="10739429" y="1858662"/>
                  </a:cubicBezTo>
                  <a:cubicBezTo>
                    <a:pt x="2878130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6DA7CC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7734541" y="5160516"/>
            <a:ext cx="3082561" cy="1774141"/>
            <a:chOff x="0" y="0"/>
            <a:chExt cx="10139408" cy="583564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139408" cy="5835648"/>
            </a:xfrm>
            <a:custGeom>
              <a:avLst/>
              <a:gdLst/>
              <a:ahLst/>
              <a:cxnLst/>
              <a:rect l="l" t="t" r="r" b="b"/>
              <a:pathLst>
                <a:path w="10139408" h="5835648">
                  <a:moveTo>
                    <a:pt x="10014948" y="59690"/>
                  </a:moveTo>
                  <a:cubicBezTo>
                    <a:pt x="10050508" y="59690"/>
                    <a:pt x="10079718" y="88900"/>
                    <a:pt x="10079718" y="124460"/>
                  </a:cubicBezTo>
                  <a:lnTo>
                    <a:pt x="10079718" y="5711188"/>
                  </a:lnTo>
                  <a:cubicBezTo>
                    <a:pt x="10079718" y="5746748"/>
                    <a:pt x="10050508" y="5775958"/>
                    <a:pt x="10014948" y="5775958"/>
                  </a:cubicBezTo>
                  <a:lnTo>
                    <a:pt x="124460" y="5775958"/>
                  </a:lnTo>
                  <a:cubicBezTo>
                    <a:pt x="88900" y="5775958"/>
                    <a:pt x="59690" y="5746748"/>
                    <a:pt x="59690" y="571118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0014948" y="59690"/>
                  </a:lnTo>
                  <a:moveTo>
                    <a:pt x="1001494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711188"/>
                  </a:lnTo>
                  <a:cubicBezTo>
                    <a:pt x="0" y="5779768"/>
                    <a:pt x="55880" y="5835648"/>
                    <a:pt x="124460" y="5835648"/>
                  </a:cubicBezTo>
                  <a:lnTo>
                    <a:pt x="10014948" y="5835648"/>
                  </a:lnTo>
                  <a:cubicBezTo>
                    <a:pt x="10083528" y="5835648"/>
                    <a:pt x="10139408" y="5779768"/>
                    <a:pt x="10139408" y="5711188"/>
                  </a:cubicBezTo>
                  <a:lnTo>
                    <a:pt x="10139408" y="124460"/>
                  </a:lnTo>
                  <a:cubicBezTo>
                    <a:pt x="10139408" y="55880"/>
                    <a:pt x="10083528" y="0"/>
                    <a:pt x="10014948" y="0"/>
                  </a:cubicBezTo>
                  <a:close/>
                </a:path>
              </a:pathLst>
            </a:custGeom>
            <a:solidFill>
              <a:srgbClr val="6DA7CC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4520925" y="7049820"/>
            <a:ext cx="6287481" cy="460969"/>
            <a:chOff x="0" y="0"/>
            <a:chExt cx="25635763" cy="1879496"/>
          </a:xfrm>
        </p:grpSpPr>
        <p:sp>
          <p:nvSpPr>
            <p:cNvPr id="21" name="Freeform 21"/>
            <p:cNvSpPr/>
            <p:nvPr/>
          </p:nvSpPr>
          <p:spPr>
            <a:xfrm>
              <a:off x="-4213" y="0"/>
              <a:ext cx="25639977" cy="1879496"/>
            </a:xfrm>
            <a:custGeom>
              <a:avLst/>
              <a:gdLst/>
              <a:ahLst/>
              <a:cxnLst/>
              <a:rect l="l" t="t" r="r" b="b"/>
              <a:pathLst>
                <a:path w="25639977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1326600" y="12454"/>
                  </a:cubicBezTo>
                  <a:cubicBezTo>
                    <a:pt x="21758583" y="12671"/>
                    <a:pt x="25365908" y="0"/>
                    <a:pt x="25365908" y="0"/>
                  </a:cubicBezTo>
                  <a:cubicBezTo>
                    <a:pt x="25433371" y="0"/>
                    <a:pt x="25509309" y="0"/>
                    <a:pt x="25588081" y="85073"/>
                  </a:cubicBezTo>
                  <a:cubicBezTo>
                    <a:pt x="25631060" y="131488"/>
                    <a:pt x="25632128" y="240224"/>
                    <a:pt x="25632532" y="320281"/>
                  </a:cubicBezTo>
                  <a:cubicBezTo>
                    <a:pt x="25632532" y="320281"/>
                    <a:pt x="25630829" y="932605"/>
                    <a:pt x="25630829" y="1116912"/>
                  </a:cubicBezTo>
                  <a:cubicBezTo>
                    <a:pt x="25630829" y="1331071"/>
                    <a:pt x="25639977" y="1630250"/>
                    <a:pt x="25639977" y="1630250"/>
                  </a:cubicBezTo>
                  <a:cubicBezTo>
                    <a:pt x="25639977" y="1758918"/>
                    <a:pt x="25635807" y="1879496"/>
                    <a:pt x="25382969" y="1871362"/>
                  </a:cubicBezTo>
                  <a:cubicBezTo>
                    <a:pt x="25382969" y="1871362"/>
                    <a:pt x="25006496" y="1851063"/>
                    <a:pt x="22490313" y="1858662"/>
                  </a:cubicBezTo>
                  <a:cubicBezTo>
                    <a:pt x="5239126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6DA7CC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4520925" y="7610580"/>
            <a:ext cx="6287481" cy="2129747"/>
            <a:chOff x="0" y="0"/>
            <a:chExt cx="20681288" cy="700533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0681288" cy="7005336"/>
            </a:xfrm>
            <a:custGeom>
              <a:avLst/>
              <a:gdLst/>
              <a:ahLst/>
              <a:cxnLst/>
              <a:rect l="l" t="t" r="r" b="b"/>
              <a:pathLst>
                <a:path w="20681288" h="7005336">
                  <a:moveTo>
                    <a:pt x="20556827" y="59690"/>
                  </a:moveTo>
                  <a:cubicBezTo>
                    <a:pt x="20592388" y="59690"/>
                    <a:pt x="20621597" y="88900"/>
                    <a:pt x="20621597" y="124460"/>
                  </a:cubicBezTo>
                  <a:lnTo>
                    <a:pt x="20621597" y="6880875"/>
                  </a:lnTo>
                  <a:cubicBezTo>
                    <a:pt x="20621597" y="6916436"/>
                    <a:pt x="20592388" y="6945646"/>
                    <a:pt x="20556827" y="6945646"/>
                  </a:cubicBezTo>
                  <a:lnTo>
                    <a:pt x="124460" y="6945646"/>
                  </a:lnTo>
                  <a:cubicBezTo>
                    <a:pt x="88900" y="6945646"/>
                    <a:pt x="59690" y="6916436"/>
                    <a:pt x="59690" y="688087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0556827" y="59690"/>
                  </a:lnTo>
                  <a:moveTo>
                    <a:pt x="2055682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6880875"/>
                  </a:lnTo>
                  <a:cubicBezTo>
                    <a:pt x="0" y="6949456"/>
                    <a:pt x="55880" y="7005336"/>
                    <a:pt x="124460" y="7005336"/>
                  </a:cubicBezTo>
                  <a:lnTo>
                    <a:pt x="20556827" y="7005336"/>
                  </a:lnTo>
                  <a:cubicBezTo>
                    <a:pt x="20625408" y="7005336"/>
                    <a:pt x="20681288" y="6949456"/>
                    <a:pt x="20681288" y="6880875"/>
                  </a:cubicBezTo>
                  <a:lnTo>
                    <a:pt x="20681288" y="124460"/>
                  </a:lnTo>
                  <a:cubicBezTo>
                    <a:pt x="20681288" y="55880"/>
                    <a:pt x="20625408" y="0"/>
                    <a:pt x="20556827" y="0"/>
                  </a:cubicBezTo>
                  <a:close/>
                </a:path>
              </a:pathLst>
            </a:custGeom>
            <a:solidFill>
              <a:srgbClr val="6DA7CC"/>
            </a:solidFill>
          </p:spPr>
        </p:sp>
      </p:grpSp>
      <p:sp>
        <p:nvSpPr>
          <p:cNvPr id="24" name="AutoShape 24"/>
          <p:cNvSpPr/>
          <p:nvPr/>
        </p:nvSpPr>
        <p:spPr>
          <a:xfrm>
            <a:off x="4904586" y="7921549"/>
            <a:ext cx="5520159" cy="0"/>
          </a:xfrm>
          <a:prstGeom prst="line">
            <a:avLst/>
          </a:prstGeom>
          <a:ln w="9525" cap="rnd">
            <a:solidFill>
              <a:srgbClr val="6DA7C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AutoShape 25"/>
          <p:cNvSpPr/>
          <p:nvPr/>
        </p:nvSpPr>
        <p:spPr>
          <a:xfrm>
            <a:off x="4904586" y="8294929"/>
            <a:ext cx="5520159" cy="0"/>
          </a:xfrm>
          <a:prstGeom prst="line">
            <a:avLst/>
          </a:prstGeom>
          <a:ln w="9525" cap="rnd">
            <a:solidFill>
              <a:srgbClr val="6DA7C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AutoShape 26"/>
          <p:cNvSpPr/>
          <p:nvPr/>
        </p:nvSpPr>
        <p:spPr>
          <a:xfrm>
            <a:off x="4904586" y="8673072"/>
            <a:ext cx="5520159" cy="0"/>
          </a:xfrm>
          <a:prstGeom prst="line">
            <a:avLst/>
          </a:prstGeom>
          <a:ln w="9525" cap="rnd">
            <a:solidFill>
              <a:srgbClr val="6DA7C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AutoShape 27"/>
          <p:cNvSpPr/>
          <p:nvPr/>
        </p:nvSpPr>
        <p:spPr>
          <a:xfrm>
            <a:off x="4904586" y="9046452"/>
            <a:ext cx="5520159" cy="0"/>
          </a:xfrm>
          <a:prstGeom prst="line">
            <a:avLst/>
          </a:prstGeom>
          <a:ln w="9525" cap="rnd">
            <a:solidFill>
              <a:srgbClr val="6DA7C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AutoShape 28"/>
          <p:cNvSpPr/>
          <p:nvPr/>
        </p:nvSpPr>
        <p:spPr>
          <a:xfrm>
            <a:off x="4904586" y="9419832"/>
            <a:ext cx="5520159" cy="0"/>
          </a:xfrm>
          <a:prstGeom prst="line">
            <a:avLst/>
          </a:prstGeom>
          <a:ln w="9525" cap="rnd">
            <a:solidFill>
              <a:srgbClr val="6DA7C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Freeform 29"/>
          <p:cNvSpPr/>
          <p:nvPr/>
        </p:nvSpPr>
        <p:spPr>
          <a:xfrm>
            <a:off x="5009956" y="-145315"/>
            <a:ext cx="5309419" cy="4114800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0" y="0"/>
                </a:moveTo>
                <a:lnTo>
                  <a:pt x="5309419" y="0"/>
                </a:lnTo>
                <a:lnTo>
                  <a:pt x="53094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913777">
            <a:off x="10117186" y="1042206"/>
            <a:ext cx="2601980" cy="660252"/>
          </a:xfrm>
          <a:custGeom>
            <a:avLst/>
            <a:gdLst/>
            <a:ahLst/>
            <a:cxnLst/>
            <a:rect l="l" t="t" r="r" b="b"/>
            <a:pathLst>
              <a:path w="2601980" h="660252">
                <a:moveTo>
                  <a:pt x="0" y="0"/>
                </a:moveTo>
                <a:lnTo>
                  <a:pt x="2601980" y="0"/>
                </a:lnTo>
                <a:lnTo>
                  <a:pt x="2601980" y="660252"/>
                </a:lnTo>
                <a:lnTo>
                  <a:pt x="0" y="660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4307254" y="1137456"/>
            <a:ext cx="6732216" cy="66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4999">
                <a:solidFill>
                  <a:srgbClr val="23547B"/>
                </a:solidFill>
                <a:latin typeface="Fredoka One"/>
              </a:rPr>
              <a:t>Daily Meal Plan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997003" y="2261134"/>
            <a:ext cx="2147797" cy="238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9"/>
              </a:lnSpc>
            </a:pPr>
            <a:r>
              <a:rPr lang="en-US" sz="1599" spc="159">
                <a:solidFill>
                  <a:srgbClr val="01111D"/>
                </a:solidFill>
                <a:latin typeface="Open Sans Light Bold"/>
              </a:rPr>
              <a:t>BREAKFAST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201923" y="2261134"/>
            <a:ext cx="2147797" cy="238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9"/>
              </a:lnSpc>
            </a:pPr>
            <a:r>
              <a:rPr lang="en-US" sz="1599" spc="159">
                <a:solidFill>
                  <a:srgbClr val="01111D"/>
                </a:solidFill>
                <a:latin typeface="Open Sans Light Bold"/>
              </a:rPr>
              <a:t>LUNCH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997003" y="4711197"/>
            <a:ext cx="2147797" cy="238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9"/>
              </a:lnSpc>
            </a:pPr>
            <a:r>
              <a:rPr lang="en-US" sz="1599" spc="159">
                <a:solidFill>
                  <a:srgbClr val="01111D"/>
                </a:solidFill>
                <a:latin typeface="Open Sans Light Bold"/>
              </a:rPr>
              <a:t>DINNER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201923" y="4711197"/>
            <a:ext cx="2147797" cy="238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9"/>
              </a:lnSpc>
            </a:pPr>
            <a:r>
              <a:rPr lang="en-US" sz="1599" spc="159">
                <a:solidFill>
                  <a:srgbClr val="01111D"/>
                </a:solidFill>
                <a:latin typeface="Open Sans Light Bold"/>
              </a:rPr>
              <a:t>SNACKS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590767" y="7156498"/>
            <a:ext cx="2147797" cy="257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9"/>
              </a:lnSpc>
            </a:pPr>
            <a:r>
              <a:rPr lang="en-US" sz="1799" spc="179">
                <a:solidFill>
                  <a:srgbClr val="01111D"/>
                </a:solidFill>
                <a:latin typeface="Open Sans Light Bold"/>
              </a:rPr>
              <a:t>SHOPPING LIST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287692" y="2176082"/>
            <a:ext cx="5481265" cy="656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Open Sans Light"/>
              </a:rPr>
              <a:t>Using the template and the Eatwell guide, create a </a:t>
            </a:r>
          </a:p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Open Sans Light"/>
              </a:rPr>
              <a:t>healthy menu for one day.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719166" y="7118678"/>
            <a:ext cx="3465835" cy="656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Open Sans Light"/>
              </a:rPr>
              <a:t>Create a shopping list and </a:t>
            </a:r>
          </a:p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Open Sans Light"/>
              </a:rPr>
              <a:t>work out the cost of each item.  </a:t>
            </a:r>
          </a:p>
        </p:txBody>
      </p:sp>
      <p:sp>
        <p:nvSpPr>
          <p:cNvPr id="39" name="Freeform 39"/>
          <p:cNvSpPr/>
          <p:nvPr/>
        </p:nvSpPr>
        <p:spPr>
          <a:xfrm rot="9716288">
            <a:off x="10860716" y="8003043"/>
            <a:ext cx="2375660" cy="602824"/>
          </a:xfrm>
          <a:custGeom>
            <a:avLst/>
            <a:gdLst/>
            <a:ahLst/>
            <a:cxnLst/>
            <a:rect l="l" t="t" r="r" b="b"/>
            <a:pathLst>
              <a:path w="2375660" h="602824">
                <a:moveTo>
                  <a:pt x="0" y="0"/>
                </a:moveTo>
                <a:lnTo>
                  <a:pt x="2375659" y="0"/>
                </a:lnTo>
                <a:lnTo>
                  <a:pt x="2375659" y="602823"/>
                </a:lnTo>
                <a:lnTo>
                  <a:pt x="0" y="6028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1CEFDF5F80834282EED071285A58F5" ma:contentTypeVersion="3" ma:contentTypeDescription="Create a new document." ma:contentTypeScope="" ma:versionID="1ac6df1c1196c590e4ddc7112812f5f5">
  <xsd:schema xmlns:xsd="http://www.w3.org/2001/XMLSchema" xmlns:xs="http://www.w3.org/2001/XMLSchema" xmlns:p="http://schemas.microsoft.com/office/2006/metadata/properties" xmlns:ns2="8a9b9e0f-b707-4069-b1c6-a6e1cf6c7e7e" targetNamespace="http://schemas.microsoft.com/office/2006/metadata/properties" ma:root="true" ma:fieldsID="adcbf8e080c23f82357b7e602b1f79fd" ns2:_="">
    <xsd:import namespace="8a9b9e0f-b707-4069-b1c6-a6e1cf6c7e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9b9e0f-b707-4069-b1c6-a6e1cf6c7e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0B5762E-115E-4AAC-849A-39F3F2C3720A}"/>
</file>

<file path=customXml/itemProps2.xml><?xml version="1.0" encoding="utf-8"?>
<ds:datastoreItem xmlns:ds="http://schemas.openxmlformats.org/officeDocument/2006/customXml" ds:itemID="{9FDD48BB-B36B-4A13-B9A1-67AEECAC121E}"/>
</file>

<file path=customXml/itemProps3.xml><?xml version="1.0" encoding="utf-8"?>
<ds:datastoreItem xmlns:ds="http://schemas.openxmlformats.org/officeDocument/2006/customXml" ds:itemID="{B7C6E86C-34A3-4A23-8AE4-0DF8D3AD895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1579</Words>
  <Application>Microsoft Macintosh PowerPoint</Application>
  <PresentationFormat>Custom</PresentationFormat>
  <Paragraphs>171</Paragraphs>
  <Slides>10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Open Sauce Light</vt:lpstr>
      <vt:lpstr>Quicksand</vt:lpstr>
      <vt:lpstr>Open Sauce Light Bold</vt:lpstr>
      <vt:lpstr>Arial</vt:lpstr>
      <vt:lpstr>Open Sans Light</vt:lpstr>
      <vt:lpstr>Open Sans Light Bold</vt:lpstr>
      <vt:lpstr>Calibri</vt:lpstr>
      <vt:lpstr>Fredoka One</vt:lpstr>
      <vt:lpstr>Open Sauce Light Italics</vt:lpstr>
      <vt:lpstr>Open Sauce Light Bold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L2 KS3&amp;4 Poverty</dc:title>
  <cp:lastModifiedBy>Samia Akram</cp:lastModifiedBy>
  <cp:revision>1</cp:revision>
  <dcterms:created xsi:type="dcterms:W3CDTF">2006-08-16T00:00:00Z</dcterms:created>
  <dcterms:modified xsi:type="dcterms:W3CDTF">2023-09-19T11:04:54Z</dcterms:modified>
  <dc:identifier>DAE8LowvTEE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0x010100231CEFDF5F80834282EED071285A58F5</vt:lpwstr>
  </property>
  <property fmtid="{D5CDD505-2E9C-101B-9397-08002B2CF9AE}" pid="3" name="Order">
    <vt:lpwstr>8374900.00000000</vt:lpwstr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