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Open Sans 1 Bold" panose="020B0806030504020204" pitchFamily="34" charset="0"/>
      <p:regular r:id="rId22"/>
      <p:bold r:id="rId23"/>
    </p:embeddedFont>
    <p:embeddedFont>
      <p:font typeface="Open Sans 1 Light" panose="020B0306030504020204" pitchFamily="34" charset="0"/>
      <p:regular r:id="rId24"/>
    </p:embeddedFont>
    <p:embeddedFont>
      <p:font typeface="Open Sans 2 Bold Italics" panose="020B0806030504020204" pitchFamily="34" charset="0"/>
      <p:regular r:id="rId25"/>
      <p:bold r:id="rId26"/>
      <p:italic r:id="rId27"/>
      <p:boldItalic r:id="rId28"/>
    </p:embeddedFont>
    <p:embeddedFont>
      <p:font typeface="Open Sans Light" panose="020B0306030504020204" pitchFamily="34" charset="0"/>
      <p:regular r:id="rId29"/>
      <p:italic r:id="rId30"/>
    </p:embeddedFont>
    <p:embeddedFont>
      <p:font typeface="Open Sans Light Bold" panose="020B080603050402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Identify the essential aspects of effective communication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Analyse Emma Watson's speech:</a:t>
            </a:r>
          </a:p>
          <a:p>
            <a:endParaRPr lang="en-US"/>
          </a:p>
          <a:p>
            <a:r>
              <a:rPr lang="en-US"/>
              <a:t>Watch Emma Watson's speech on gender equality and list all aspects in her speech that make it persuasive and what could be improved. Think about how many times the key message was repeated, her intention, tone, expression, language, the audience’s reaction, the risks that she took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practise or policy of providing equal access to opportunities and resources for people who might otherwise be excluded or marginalized, such as those having physical or mental disabilities or belonging to other minority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4aR5rnBrQ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watch?v=gkjW9PZBRfk"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rg/en/about-u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ohchr.org/EN/ProfessionalInterest/Pages/InternationalLaw.aspx" TargetMode="External"/><Relationship Id="rId5" Type="http://schemas.openxmlformats.org/officeDocument/2006/relationships/hyperlink" Target="http://www.un.org/en/universal-declaration-human-rights/" TargetMode="External"/><Relationship Id="rId4" Type="http://schemas.openxmlformats.org/officeDocument/2006/relationships/hyperlink" Target="https://en.wikipedia.org/wiki/Eleanor_Roosevel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5233481" y="3941282"/>
            <a:ext cx="6354334" cy="6069218"/>
          </a:xfrm>
          <a:custGeom>
            <a:avLst/>
            <a:gdLst/>
            <a:ahLst/>
            <a:cxnLst/>
            <a:rect l="l" t="t" r="r" b="b"/>
            <a:pathLst>
              <a:path w="6354334" h="6069218">
                <a:moveTo>
                  <a:pt x="0" y="0"/>
                </a:moveTo>
                <a:lnTo>
                  <a:pt x="6354334" y="0"/>
                </a:lnTo>
                <a:lnTo>
                  <a:pt x="6354334" y="6069218"/>
                </a:lnTo>
                <a:lnTo>
                  <a:pt x="0" y="6069218"/>
                </a:lnTo>
                <a:lnTo>
                  <a:pt x="0" y="0"/>
                </a:lnTo>
                <a:close/>
              </a:path>
            </a:pathLst>
          </a:custGeom>
          <a:blipFill>
            <a:blip r:embed="rId3"/>
            <a:stretch>
              <a:fillRect t="-23068" b="-25000"/>
            </a:stretch>
          </a:blipFill>
        </p:spPr>
      </p:sp>
      <p:sp>
        <p:nvSpPr>
          <p:cNvPr id="7" name="TextBox 7"/>
          <p:cNvSpPr txBox="1"/>
          <p:nvPr/>
        </p:nvSpPr>
        <p:spPr>
          <a:xfrm>
            <a:off x="721792" y="52541"/>
            <a:ext cx="16537508" cy="3888741"/>
          </a:xfrm>
          <a:prstGeom prst="rect">
            <a:avLst/>
          </a:prstGeom>
        </p:spPr>
        <p:txBody>
          <a:bodyPr lIns="0" tIns="0" rIns="0" bIns="0" rtlCol="0" anchor="t">
            <a:spAutoFit/>
          </a:bodyPr>
          <a:lstStyle/>
          <a:p>
            <a:pPr algn="ctr">
              <a:lnSpc>
                <a:spcPts val="10359"/>
              </a:lnSpc>
              <a:spcBef>
                <a:spcPct val="0"/>
              </a:spcBef>
            </a:pPr>
            <a:r>
              <a:rPr lang="en-US" sz="7399">
                <a:solidFill>
                  <a:srgbClr val="000000"/>
                </a:solidFill>
                <a:latin typeface="Open Sans Light Bold"/>
              </a:rPr>
              <a:t>Lesson 2: Focusing on Discrimination and Prejudice and how we are all Treated Differently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784533" y="389196"/>
            <a:ext cx="16743108" cy="9417998"/>
          </a:xfrm>
          <a:custGeom>
            <a:avLst/>
            <a:gdLst/>
            <a:ahLst/>
            <a:cxnLst/>
            <a:rect l="l" t="t" r="r" b="b"/>
            <a:pathLst>
              <a:path w="16743108" h="9417998">
                <a:moveTo>
                  <a:pt x="0" y="0"/>
                </a:moveTo>
                <a:lnTo>
                  <a:pt x="16743108" y="0"/>
                </a:lnTo>
                <a:lnTo>
                  <a:pt x="16743108" y="9417999"/>
                </a:lnTo>
                <a:lnTo>
                  <a:pt x="0" y="9417999"/>
                </a:lnTo>
                <a:lnTo>
                  <a:pt x="0" y="0"/>
                </a:lnTo>
                <a:close/>
              </a:path>
            </a:pathLst>
          </a:custGeom>
          <a:blipFill>
            <a:blip r:embed="rId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99494" y="865075"/>
            <a:ext cx="16159806" cy="8393225"/>
          </a:xfrm>
          <a:custGeom>
            <a:avLst/>
            <a:gdLst/>
            <a:ahLst/>
            <a:cxnLst/>
            <a:rect l="l" t="t" r="r" b="b"/>
            <a:pathLst>
              <a:path w="16159806" h="8393225">
                <a:moveTo>
                  <a:pt x="0" y="0"/>
                </a:moveTo>
                <a:lnTo>
                  <a:pt x="16159806" y="0"/>
                </a:lnTo>
                <a:lnTo>
                  <a:pt x="16159806" y="8393225"/>
                </a:lnTo>
                <a:lnTo>
                  <a:pt x="0" y="8393225"/>
                </a:lnTo>
                <a:lnTo>
                  <a:pt x="0" y="0"/>
                </a:lnTo>
                <a:close/>
              </a:path>
            </a:pathLst>
          </a:custGeom>
          <a:blipFill>
            <a:blip r:embed="rId3"/>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786524" y="503671"/>
            <a:ext cx="16739126" cy="9122374"/>
          </a:xfrm>
          <a:prstGeom prst="rect">
            <a:avLst/>
          </a:prstGeom>
        </p:spPr>
        <p:txBody>
          <a:bodyPr lIns="0" tIns="0" rIns="0" bIns="0" rtlCol="0" anchor="t">
            <a:spAutoFit/>
          </a:bodyPr>
          <a:lstStyle/>
          <a:p>
            <a:pPr algn="just">
              <a:lnSpc>
                <a:spcPts val="4836"/>
              </a:lnSpc>
              <a:spcBef>
                <a:spcPct val="0"/>
              </a:spcBef>
            </a:pPr>
            <a:r>
              <a:rPr lang="en-US" sz="3454">
                <a:solidFill>
                  <a:srgbClr val="000000"/>
                </a:solidFill>
                <a:latin typeface="Open Sans Light"/>
              </a:rPr>
              <a:t>United Nations Sustainable Goal 4 - Quality Education </a:t>
            </a:r>
          </a:p>
          <a:p>
            <a:pPr algn="just">
              <a:lnSpc>
                <a:spcPts val="4836"/>
              </a:lnSpc>
              <a:spcBef>
                <a:spcPct val="0"/>
              </a:spcBef>
            </a:pPr>
            <a:endParaRPr lang="en-US" sz="3454">
              <a:solidFill>
                <a:srgbClr val="000000"/>
              </a:solidFill>
              <a:latin typeface="Open Sans Light"/>
            </a:endParaRPr>
          </a:p>
          <a:p>
            <a:pPr algn="just">
              <a:lnSpc>
                <a:spcPts val="4836"/>
              </a:lnSpc>
              <a:spcBef>
                <a:spcPct val="0"/>
              </a:spcBef>
            </a:pPr>
            <a:r>
              <a:rPr lang="en-US" sz="3454">
                <a:solidFill>
                  <a:srgbClr val="000000"/>
                </a:solidFill>
                <a:latin typeface="Open Sans Light"/>
              </a:rPr>
              <a:t>By 2030, ensure that all girls and boys complete free, equitable and quality primary and secondary education leading to relevant and effective learning outcomes.</a:t>
            </a:r>
          </a:p>
          <a:p>
            <a:pPr algn="just">
              <a:lnSpc>
                <a:spcPts val="4836"/>
              </a:lnSpc>
              <a:spcBef>
                <a:spcPct val="0"/>
              </a:spcBef>
            </a:pPr>
            <a:endParaRPr lang="en-US" sz="3454">
              <a:solidFill>
                <a:srgbClr val="000000"/>
              </a:solidFill>
              <a:latin typeface="Open Sans Light"/>
            </a:endParaRPr>
          </a:p>
          <a:p>
            <a:pPr algn="just">
              <a:lnSpc>
                <a:spcPts val="4836"/>
              </a:lnSpc>
              <a:spcBef>
                <a:spcPct val="0"/>
              </a:spcBef>
            </a:pPr>
            <a:r>
              <a:rPr lang="en-US" sz="3454">
                <a:solidFill>
                  <a:srgbClr val="000000"/>
                </a:solidFill>
                <a:latin typeface="Open Sans Light"/>
              </a:rPr>
              <a:t>By 2030, eliminate gender disparities in education and ensure equal access to all levels of education and vocational training for the vulnerable, including persons with disabilities, indigenous peoples and children in vulnerable situations.</a:t>
            </a:r>
          </a:p>
          <a:p>
            <a:pPr algn="just">
              <a:lnSpc>
                <a:spcPts val="4836"/>
              </a:lnSpc>
              <a:spcBef>
                <a:spcPct val="0"/>
              </a:spcBef>
            </a:pPr>
            <a:endParaRPr lang="en-US" sz="3454">
              <a:solidFill>
                <a:srgbClr val="000000"/>
              </a:solidFill>
              <a:latin typeface="Open Sans Light"/>
            </a:endParaRPr>
          </a:p>
          <a:p>
            <a:pPr algn="just">
              <a:lnSpc>
                <a:spcPts val="4836"/>
              </a:lnSpc>
              <a:spcBef>
                <a:spcPct val="0"/>
              </a:spcBef>
            </a:pPr>
            <a:r>
              <a:rPr lang="en-US" sz="3454">
                <a:solidFill>
                  <a:srgbClr val="000000"/>
                </a:solidFill>
                <a:latin typeface="Open Sans Light"/>
              </a:rPr>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032462"/>
            <a:ext cx="16581042" cy="5698553"/>
          </a:xfrm>
          <a:prstGeom prst="rect">
            <a:avLst/>
          </a:prstGeom>
        </p:spPr>
        <p:txBody>
          <a:bodyPr lIns="0" tIns="0" rIns="0" bIns="0" rtlCol="0" anchor="t">
            <a:spAutoFit/>
          </a:bodyPr>
          <a:lstStyle/>
          <a:p>
            <a:pPr>
              <a:lnSpc>
                <a:spcPts val="5631"/>
              </a:lnSpc>
              <a:spcBef>
                <a:spcPct val="0"/>
              </a:spcBef>
            </a:pPr>
            <a:r>
              <a:rPr lang="en-US" sz="4022">
                <a:solidFill>
                  <a:srgbClr val="000000"/>
                </a:solidFill>
                <a:latin typeface="Open Sans Light"/>
              </a:rPr>
              <a:t>We may have...</a:t>
            </a:r>
          </a:p>
          <a:p>
            <a:pPr>
              <a:lnSpc>
                <a:spcPts val="5631"/>
              </a:lnSpc>
              <a:spcBef>
                <a:spcPct val="0"/>
              </a:spcBef>
            </a:pPr>
            <a:r>
              <a:rPr lang="en-US" sz="4022">
                <a:solidFill>
                  <a:srgbClr val="000000"/>
                </a:solidFill>
                <a:latin typeface="Open Sans Light"/>
              </a:rPr>
              <a:t>different religions, traditions or cultures......</a:t>
            </a:r>
          </a:p>
          <a:p>
            <a:pPr>
              <a:lnSpc>
                <a:spcPts val="5631"/>
              </a:lnSpc>
              <a:spcBef>
                <a:spcPct val="0"/>
              </a:spcBef>
            </a:pPr>
            <a:r>
              <a:rPr lang="en-US" sz="4022">
                <a:solidFill>
                  <a:srgbClr val="000000"/>
                </a:solidFill>
                <a:latin typeface="Open Sans Light"/>
              </a:rPr>
              <a:t>diverse languages, ethnicity or coloured skin, </a:t>
            </a:r>
          </a:p>
          <a:p>
            <a:pPr>
              <a:lnSpc>
                <a:spcPts val="5631"/>
              </a:lnSpc>
              <a:spcBef>
                <a:spcPct val="0"/>
              </a:spcBef>
            </a:pPr>
            <a:r>
              <a:rPr lang="en-US" sz="4022">
                <a:solidFill>
                  <a:srgbClr val="000000"/>
                </a:solidFill>
                <a:latin typeface="Open Sans Light"/>
              </a:rPr>
              <a:t>or even varied abilities, </a:t>
            </a:r>
          </a:p>
          <a:p>
            <a:pPr>
              <a:lnSpc>
                <a:spcPts val="5631"/>
              </a:lnSpc>
              <a:spcBef>
                <a:spcPct val="0"/>
              </a:spcBef>
            </a:pPr>
            <a:r>
              <a:rPr lang="en-US" sz="4022">
                <a:solidFill>
                  <a:srgbClr val="000000"/>
                </a:solidFill>
                <a:latin typeface="Open Sans Light"/>
              </a:rPr>
              <a:t>personalities and perspectives,</a:t>
            </a:r>
          </a:p>
          <a:p>
            <a:pPr>
              <a:lnSpc>
                <a:spcPts val="5631"/>
              </a:lnSpc>
              <a:spcBef>
                <a:spcPct val="0"/>
              </a:spcBef>
            </a:pPr>
            <a:r>
              <a:rPr lang="en-US" sz="4022">
                <a:solidFill>
                  <a:srgbClr val="000000"/>
                </a:solidFill>
                <a:latin typeface="Open Sans Light"/>
              </a:rPr>
              <a:t>but we all belong to one human race. </a:t>
            </a:r>
          </a:p>
          <a:p>
            <a:pPr>
              <a:lnSpc>
                <a:spcPts val="5631"/>
              </a:lnSpc>
              <a:spcBef>
                <a:spcPct val="0"/>
              </a:spcBef>
            </a:pPr>
            <a:endParaRPr lang="en-US" sz="4022">
              <a:solidFill>
                <a:srgbClr val="000000"/>
              </a:solidFill>
              <a:latin typeface="Open Sans Light"/>
            </a:endParaRPr>
          </a:p>
          <a:p>
            <a:pPr>
              <a:lnSpc>
                <a:spcPts val="5631"/>
              </a:lnSpc>
              <a:spcBef>
                <a:spcPct val="0"/>
              </a:spcBef>
            </a:pPr>
            <a:r>
              <a:rPr lang="en-US" sz="4022">
                <a:solidFill>
                  <a:srgbClr val="000000"/>
                </a:solidFill>
                <a:latin typeface="Open Sans Light"/>
              </a:rPr>
              <a:t> By </a:t>
            </a:r>
            <a:r>
              <a:rPr lang="en-US" sz="4022">
                <a:solidFill>
                  <a:srgbClr val="000000"/>
                </a:solidFill>
                <a:latin typeface="Open Sans Light Bold"/>
              </a:rPr>
              <a:t>Kofi Annan...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0" y="2302447"/>
            <a:ext cx="18288000" cy="2841053"/>
          </a:xfrm>
          <a:prstGeom prst="rect">
            <a:avLst/>
          </a:prstGeom>
        </p:spPr>
        <p:txBody>
          <a:bodyPr lIns="0" tIns="0" rIns="0" bIns="0" rtlCol="0" anchor="t">
            <a:spAutoFit/>
          </a:bodyPr>
          <a:lstStyle/>
          <a:p>
            <a:pPr algn="ctr">
              <a:lnSpc>
                <a:spcPts val="5631"/>
              </a:lnSpc>
              <a:spcBef>
                <a:spcPct val="0"/>
              </a:spcBef>
            </a:pPr>
            <a:r>
              <a:rPr lang="en-US" sz="4022">
                <a:solidFill>
                  <a:srgbClr val="000000"/>
                </a:solidFill>
                <a:latin typeface="Open Sans Light"/>
              </a:rPr>
              <a:t>Rise a poem about Diversity. Watch video—pupils write their poems about diversity and present them in the format of their choice. </a:t>
            </a:r>
          </a:p>
          <a:p>
            <a:pPr algn="ctr">
              <a:lnSpc>
                <a:spcPts val="5631"/>
              </a:lnSpc>
              <a:spcBef>
                <a:spcPct val="0"/>
              </a:spcBef>
            </a:pPr>
            <a:r>
              <a:rPr lang="en-US" sz="4022">
                <a:solidFill>
                  <a:srgbClr val="000000"/>
                </a:solidFill>
                <a:latin typeface="Open Sans Light Bold"/>
              </a:rPr>
              <a:t> </a:t>
            </a:r>
          </a:p>
          <a:p>
            <a:pPr algn="ctr">
              <a:lnSpc>
                <a:spcPts val="5631"/>
              </a:lnSpc>
              <a:spcBef>
                <a:spcPct val="0"/>
              </a:spcBef>
            </a:pPr>
            <a:r>
              <a:rPr lang="en-US" sz="4022" u="sng">
                <a:solidFill>
                  <a:srgbClr val="000000"/>
                </a:solidFill>
                <a:latin typeface="Open Sans Light Bold"/>
                <a:hlinkClick r:id="rId3" tooltip="https://www.youtube.com/watch?v=24aR5rnBrQE"/>
              </a:rPr>
              <a:t>Rise - A Poem about Diversity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461736" y="1028700"/>
          <a:ext cx="17388701" cy="6067425"/>
        </p:xfrm>
        <a:graphic>
          <a:graphicData uri="http://schemas.openxmlformats.org/drawingml/2006/table">
            <a:tbl>
              <a:tblPr/>
              <a:tblGrid>
                <a:gridCol w="8495256">
                  <a:extLst>
                    <a:ext uri="{9D8B030D-6E8A-4147-A177-3AD203B41FA5}">
                      <a16:colId xmlns:a16="http://schemas.microsoft.com/office/drawing/2014/main" val="20000"/>
                    </a:ext>
                  </a:extLst>
                </a:gridCol>
                <a:gridCol w="8893445">
                  <a:extLst>
                    <a:ext uri="{9D8B030D-6E8A-4147-A177-3AD203B41FA5}">
                      <a16:colId xmlns:a16="http://schemas.microsoft.com/office/drawing/2014/main" val="20001"/>
                    </a:ext>
                  </a:extLst>
                </a:gridCol>
              </a:tblGrid>
              <a:tr h="1030317">
                <a:tc>
                  <a:txBody>
                    <a:bodyPr/>
                    <a:lstStyle/>
                    <a:p>
                      <a:pPr algn="l">
                        <a:lnSpc>
                          <a:spcPts val="5319"/>
                        </a:lnSpc>
                        <a:defRPr/>
                      </a:pPr>
                      <a:r>
                        <a:rPr lang="en-US" sz="3799">
                          <a:solidFill>
                            <a:srgbClr val="000000"/>
                          </a:solidFill>
                          <a:latin typeface="Open Sans 1 Bold"/>
                        </a:rPr>
                        <a:t>Lesson Objectives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319"/>
                        </a:lnSpc>
                        <a:defRPr/>
                      </a:pPr>
                      <a:r>
                        <a:rPr lang="en-US" sz="3799">
                          <a:solidFill>
                            <a:srgbClr val="000000"/>
                          </a:solidFill>
                          <a:latin typeface="Open Sans 1 Bold"/>
                        </a:rPr>
                        <a:t>Skills Objectives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7108">
                <a:tc>
                  <a:txBody>
                    <a:bodyPr/>
                    <a:lstStyle/>
                    <a:p>
                      <a:pPr marL="820406" lvl="1" indent="-410203" algn="just">
                        <a:lnSpc>
                          <a:spcPts val="5319"/>
                        </a:lnSpc>
                        <a:buFont typeface="Arial"/>
                        <a:buChar char="•"/>
                        <a:defRPr/>
                      </a:pPr>
                      <a:r>
                        <a:rPr lang="en-US" sz="3799">
                          <a:solidFill>
                            <a:srgbClr val="000000"/>
                          </a:solidFill>
                          <a:latin typeface="Open Sans 1 Light"/>
                        </a:rPr>
                        <a:t>With examples, young people can demonstrate an understanding of discrimination and prejudice.</a:t>
                      </a:r>
                      <a:endParaRPr lang="en-US" sz="1100"/>
                    </a:p>
                    <a:p>
                      <a:pPr marL="820406" lvl="1" indent="-410203" algn="just">
                        <a:lnSpc>
                          <a:spcPts val="5319"/>
                        </a:lnSpc>
                        <a:buFont typeface="Arial"/>
                        <a:buChar char="•"/>
                      </a:pPr>
                      <a:r>
                        <a:rPr lang="en-US" sz="3799">
                          <a:solidFill>
                            <a:srgbClr val="000000"/>
                          </a:solidFill>
                          <a:latin typeface="Open Sans 1 Light"/>
                        </a:rPr>
                        <a:t>Young people can analyse the benefits and drawbacks of diversity. </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20406" lvl="1" indent="-410203" algn="l">
                        <a:lnSpc>
                          <a:spcPts val="5319"/>
                        </a:lnSpc>
                        <a:buFont typeface="Arial"/>
                        <a:buChar char="•"/>
                        <a:defRPr/>
                      </a:pPr>
                      <a:r>
                        <a:rPr lang="en-US" sz="3799">
                          <a:solidFill>
                            <a:srgbClr val="000000"/>
                          </a:solidFill>
                          <a:latin typeface="Open Sans 1 Light"/>
                        </a:rPr>
                        <a:t>Problem-Solving - I can follow an argument, identify different points of view, and distinguish facts from opinions. </a:t>
                      </a:r>
                      <a:endParaRPr lang="en-US" sz="1100"/>
                    </a:p>
                    <a:p>
                      <a:pPr marL="820406" lvl="1" indent="-410203">
                        <a:lnSpc>
                          <a:spcPts val="5319"/>
                        </a:lnSpc>
                        <a:buFont typeface="Arial"/>
                        <a:buChar char="•"/>
                      </a:pPr>
                      <a:r>
                        <a:rPr lang="en-US" sz="3799">
                          <a:solidFill>
                            <a:srgbClr val="000000"/>
                          </a:solidFill>
                          <a:latin typeface="Open Sans 1 Light"/>
                        </a:rPr>
                        <a:t>Communication - I can apply the PEEL method using different mediums.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448438" y="7533313"/>
          <a:ext cx="17415298" cy="1898581"/>
        </p:xfrm>
        <a:graphic>
          <a:graphicData uri="http://schemas.openxmlformats.org/drawingml/2006/table">
            <a:tbl>
              <a:tblPr/>
              <a:tblGrid>
                <a:gridCol w="8843021">
                  <a:extLst>
                    <a:ext uri="{9D8B030D-6E8A-4147-A177-3AD203B41FA5}">
                      <a16:colId xmlns:a16="http://schemas.microsoft.com/office/drawing/2014/main" val="20000"/>
                    </a:ext>
                  </a:extLst>
                </a:gridCol>
                <a:gridCol w="8572277">
                  <a:extLst>
                    <a:ext uri="{9D8B030D-6E8A-4147-A177-3AD203B41FA5}">
                      <a16:colId xmlns:a16="http://schemas.microsoft.com/office/drawing/2014/main" val="20001"/>
                    </a:ext>
                  </a:extLst>
                </a:gridCol>
              </a:tblGrid>
              <a:tr h="1898581">
                <a:tc>
                  <a:txBody>
                    <a:bodyPr/>
                    <a:lstStyle/>
                    <a:p>
                      <a:pPr algn="l">
                        <a:lnSpc>
                          <a:spcPts val="4199"/>
                        </a:lnSpc>
                        <a:defRPr/>
                      </a:pP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tc>
                  <a:txBody>
                    <a:bodyPr/>
                    <a:lstStyle/>
                    <a:p>
                      <a:pPr algn="l">
                        <a:lnSpc>
                          <a:spcPts val="4199"/>
                        </a:lnSpc>
                        <a:defRPr/>
                      </a:pPr>
                      <a:r>
                        <a:rPr lang="en-US" sz="2999">
                          <a:solidFill>
                            <a:srgbClr val="000000"/>
                          </a:solidFill>
                          <a:latin typeface="Open Sans Light Bold"/>
                        </a:rPr>
                        <a:t>National Curriculum: </a:t>
                      </a:r>
                      <a:r>
                        <a:rPr lang="en-US" sz="2999">
                          <a:solidFill>
                            <a:srgbClr val="000000"/>
                          </a:solidFill>
                          <a:latin typeface="Open Sans Light"/>
                        </a:rPr>
                        <a:t>Citizenship, PSHE, English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4775382" y="7805756"/>
            <a:ext cx="1361793" cy="1399103"/>
          </a:xfrm>
          <a:custGeom>
            <a:avLst/>
            <a:gdLst/>
            <a:ahLst/>
            <a:cxnLst/>
            <a:rect l="l" t="t" r="r" b="b"/>
            <a:pathLst>
              <a:path w="1361793" h="1399103">
                <a:moveTo>
                  <a:pt x="0" y="0"/>
                </a:moveTo>
                <a:lnTo>
                  <a:pt x="1361793" y="0"/>
                </a:lnTo>
                <a:lnTo>
                  <a:pt x="1361793" y="1399103"/>
                </a:lnTo>
                <a:lnTo>
                  <a:pt x="0" y="1399103"/>
                </a:lnTo>
                <a:lnTo>
                  <a:pt x="0" y="0"/>
                </a:lnTo>
                <a:close/>
              </a:path>
            </a:pathLst>
          </a:custGeom>
          <a:blipFill>
            <a:blip r:embed="rId3"/>
            <a:stretch>
              <a:fillRect l="-8276" t="-28718" r="-633" b="-21202"/>
            </a:stretch>
          </a:blipFill>
        </p:spPr>
      </p:sp>
      <p:sp>
        <p:nvSpPr>
          <p:cNvPr id="9" name="Freeform 9"/>
          <p:cNvSpPr/>
          <p:nvPr/>
        </p:nvSpPr>
        <p:spPr>
          <a:xfrm>
            <a:off x="6586611" y="7805756"/>
            <a:ext cx="1470044" cy="1452544"/>
          </a:xfrm>
          <a:custGeom>
            <a:avLst/>
            <a:gdLst/>
            <a:ahLst/>
            <a:cxnLst/>
            <a:rect l="l" t="t" r="r" b="b"/>
            <a:pathLst>
              <a:path w="1470044" h="1452544">
                <a:moveTo>
                  <a:pt x="0" y="0"/>
                </a:moveTo>
                <a:lnTo>
                  <a:pt x="1470044" y="0"/>
                </a:lnTo>
                <a:lnTo>
                  <a:pt x="1470044" y="1452544"/>
                </a:lnTo>
                <a:lnTo>
                  <a:pt x="0" y="1452544"/>
                </a:lnTo>
                <a:lnTo>
                  <a:pt x="0" y="0"/>
                </a:lnTo>
                <a:close/>
              </a:path>
            </a:pathLst>
          </a:custGeom>
          <a:blipFill>
            <a:blip r:embed="rId4"/>
            <a:stretch>
              <a:fillRect l="-7705" t="-31974" r="-1397" b="-24185"/>
            </a:stretch>
          </a:blipFill>
        </p:spPr>
      </p:sp>
      <p:sp>
        <p:nvSpPr>
          <p:cNvPr id="10" name="Freeform 10"/>
          <p:cNvSpPr/>
          <p:nvPr/>
        </p:nvSpPr>
        <p:spPr>
          <a:xfrm>
            <a:off x="1028700" y="7533313"/>
            <a:ext cx="1538410" cy="1671546"/>
          </a:xfrm>
          <a:custGeom>
            <a:avLst/>
            <a:gdLst/>
            <a:ahLst/>
            <a:cxnLst/>
            <a:rect l="l" t="t" r="r" b="b"/>
            <a:pathLst>
              <a:path w="1538410" h="1671546">
                <a:moveTo>
                  <a:pt x="0" y="0"/>
                </a:moveTo>
                <a:lnTo>
                  <a:pt x="1538410" y="0"/>
                </a:lnTo>
                <a:lnTo>
                  <a:pt x="1538410" y="1671546"/>
                </a:lnTo>
                <a:lnTo>
                  <a:pt x="0" y="1671546"/>
                </a:lnTo>
                <a:lnTo>
                  <a:pt x="0" y="0"/>
                </a:lnTo>
                <a:close/>
              </a:path>
            </a:pathLst>
          </a:custGeom>
          <a:blipFill>
            <a:blip r:embed="rId5"/>
            <a:stretch>
              <a:fillRect t="-20269" b="-9892"/>
            </a:stretch>
          </a:blipFill>
        </p:spPr>
      </p:sp>
      <p:sp>
        <p:nvSpPr>
          <p:cNvPr id="11" name="Freeform 11"/>
          <p:cNvSpPr/>
          <p:nvPr/>
        </p:nvSpPr>
        <p:spPr>
          <a:xfrm>
            <a:off x="2735151" y="7678524"/>
            <a:ext cx="1590796" cy="1526336"/>
          </a:xfrm>
          <a:custGeom>
            <a:avLst/>
            <a:gdLst/>
            <a:ahLst/>
            <a:cxnLst/>
            <a:rect l="l" t="t" r="r" b="b"/>
            <a:pathLst>
              <a:path w="1590796" h="1526336">
                <a:moveTo>
                  <a:pt x="0" y="0"/>
                </a:moveTo>
                <a:lnTo>
                  <a:pt x="1590796" y="0"/>
                </a:lnTo>
                <a:lnTo>
                  <a:pt x="1590796" y="1526335"/>
                </a:lnTo>
                <a:lnTo>
                  <a:pt x="0" y="1526335"/>
                </a:lnTo>
                <a:lnTo>
                  <a:pt x="0" y="0"/>
                </a:lnTo>
                <a:close/>
              </a:path>
            </a:pathLst>
          </a:custGeom>
          <a:blipFill>
            <a:blip r:embed="rId6"/>
            <a:stretch>
              <a:fillRect t="-25817" b="-21581"/>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109837" y="337464"/>
            <a:ext cx="10783825" cy="9521462"/>
          </a:xfrm>
          <a:custGeom>
            <a:avLst/>
            <a:gdLst/>
            <a:ahLst/>
            <a:cxnLst/>
            <a:rect l="l" t="t" r="r" b="b"/>
            <a:pathLst>
              <a:path w="10783825" h="9521462">
                <a:moveTo>
                  <a:pt x="0" y="0"/>
                </a:moveTo>
                <a:lnTo>
                  <a:pt x="10783825" y="0"/>
                </a:lnTo>
                <a:lnTo>
                  <a:pt x="10783825" y="9521463"/>
                </a:lnTo>
                <a:lnTo>
                  <a:pt x="0" y="9521463"/>
                </a:lnTo>
                <a:lnTo>
                  <a:pt x="0" y="0"/>
                </a:lnTo>
                <a:close/>
              </a:path>
            </a:pathLst>
          </a:custGeom>
          <a:blipFill>
            <a:blip r:embed="rId3"/>
            <a:stretch>
              <a:fillRect l="-15578" r="-130537"/>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028700" y="533340"/>
            <a:ext cx="16230600" cy="91297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28700" y="5752150"/>
            <a:ext cx="4328580" cy="3506150"/>
          </a:xfrm>
          <a:custGeom>
            <a:avLst/>
            <a:gdLst/>
            <a:ahLst/>
            <a:cxnLst/>
            <a:rect l="l" t="t" r="r" b="b"/>
            <a:pathLst>
              <a:path w="4328580" h="3506150">
                <a:moveTo>
                  <a:pt x="0" y="0"/>
                </a:moveTo>
                <a:lnTo>
                  <a:pt x="4328580" y="0"/>
                </a:lnTo>
                <a:lnTo>
                  <a:pt x="4328580" y="3506150"/>
                </a:lnTo>
                <a:lnTo>
                  <a:pt x="0" y="3506150"/>
                </a:lnTo>
                <a:lnTo>
                  <a:pt x="0" y="0"/>
                </a:lnTo>
                <a:close/>
              </a:path>
            </a:pathLst>
          </a:custGeom>
          <a:blipFill>
            <a:blip r:embed="rId3"/>
            <a:stretch>
              <a:fillRect/>
            </a:stretch>
          </a:blipFill>
        </p:spPr>
      </p:sp>
      <p:sp>
        <p:nvSpPr>
          <p:cNvPr id="7" name="Freeform 7"/>
          <p:cNvSpPr/>
          <p:nvPr/>
        </p:nvSpPr>
        <p:spPr>
          <a:xfrm>
            <a:off x="6697644" y="5713269"/>
            <a:ext cx="4892712" cy="3583912"/>
          </a:xfrm>
          <a:custGeom>
            <a:avLst/>
            <a:gdLst/>
            <a:ahLst/>
            <a:cxnLst/>
            <a:rect l="l" t="t" r="r" b="b"/>
            <a:pathLst>
              <a:path w="4892712" h="3583912">
                <a:moveTo>
                  <a:pt x="0" y="0"/>
                </a:moveTo>
                <a:lnTo>
                  <a:pt x="4892712" y="0"/>
                </a:lnTo>
                <a:lnTo>
                  <a:pt x="4892712" y="3583912"/>
                </a:lnTo>
                <a:lnTo>
                  <a:pt x="0" y="3583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2644584" y="5901825"/>
            <a:ext cx="4813209" cy="3206801"/>
          </a:xfrm>
          <a:custGeom>
            <a:avLst/>
            <a:gdLst/>
            <a:ahLst/>
            <a:cxnLst/>
            <a:rect l="l" t="t" r="r" b="b"/>
            <a:pathLst>
              <a:path w="4813209" h="3206801">
                <a:moveTo>
                  <a:pt x="0" y="0"/>
                </a:moveTo>
                <a:lnTo>
                  <a:pt x="4813209" y="0"/>
                </a:lnTo>
                <a:lnTo>
                  <a:pt x="4813209" y="3206800"/>
                </a:lnTo>
                <a:lnTo>
                  <a:pt x="0" y="3206800"/>
                </a:lnTo>
                <a:lnTo>
                  <a:pt x="0" y="0"/>
                </a:lnTo>
                <a:close/>
              </a:path>
            </a:pathLst>
          </a:custGeom>
          <a:blipFill>
            <a:blip r:embed="rId6"/>
            <a:stretch>
              <a:fillRect/>
            </a:stretch>
          </a:blipFill>
        </p:spPr>
      </p:sp>
      <p:sp>
        <p:nvSpPr>
          <p:cNvPr id="9" name="TextBox 9"/>
          <p:cNvSpPr txBox="1"/>
          <p:nvPr/>
        </p:nvSpPr>
        <p:spPr>
          <a:xfrm>
            <a:off x="1435110" y="1446898"/>
            <a:ext cx="14692962" cy="3453062"/>
          </a:xfrm>
          <a:prstGeom prst="rect">
            <a:avLst/>
          </a:prstGeom>
        </p:spPr>
        <p:txBody>
          <a:bodyPr lIns="0" tIns="0" rIns="0" bIns="0" rtlCol="0" anchor="t">
            <a:spAutoFit/>
          </a:bodyPr>
          <a:lstStyle/>
          <a:p>
            <a:pPr algn="ctr">
              <a:lnSpc>
                <a:spcPts val="13890"/>
              </a:lnSpc>
            </a:pPr>
            <a:r>
              <a:rPr lang="en-US" sz="9921">
                <a:solidFill>
                  <a:srgbClr val="000000"/>
                </a:solidFill>
                <a:latin typeface="Open Sans Light Bold"/>
              </a:rPr>
              <a:t>What is inclusivity?</a:t>
            </a:r>
          </a:p>
          <a:p>
            <a:pPr algn="ctr">
              <a:lnSpc>
                <a:spcPts val="13890"/>
              </a:lnSpc>
              <a:spcBef>
                <a:spcPct val="0"/>
              </a:spcBef>
            </a:pPr>
            <a:endParaRPr lang="en-US" sz="9921">
              <a:solidFill>
                <a:srgbClr val="000000"/>
              </a:solidFill>
              <a:latin typeface="Open Sans Ligh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14128" y="3965386"/>
            <a:ext cx="15459745" cy="1592517"/>
          </a:xfrm>
          <a:prstGeom prst="rect">
            <a:avLst/>
          </a:prstGeom>
        </p:spPr>
        <p:txBody>
          <a:bodyPr lIns="0" tIns="0" rIns="0" bIns="0" rtlCol="0" anchor="t">
            <a:spAutoFit/>
          </a:bodyPr>
          <a:lstStyle/>
          <a:p>
            <a:pPr algn="ctr">
              <a:lnSpc>
                <a:spcPts val="13019"/>
              </a:lnSpc>
            </a:pPr>
            <a:r>
              <a:rPr lang="en-US" sz="9299">
                <a:solidFill>
                  <a:srgbClr val="000000"/>
                </a:solidFill>
                <a:latin typeface="Open Sans 2 Bold Italics"/>
              </a:rPr>
              <a:t>Why is inclusion important?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49389" y="926460"/>
            <a:ext cx="17373713" cy="8303865"/>
          </a:xfrm>
          <a:prstGeom prst="rect">
            <a:avLst/>
          </a:prstGeom>
        </p:spPr>
        <p:txBody>
          <a:bodyPr lIns="0" tIns="0" rIns="0" bIns="0" rtlCol="0" anchor="t">
            <a:spAutoFit/>
          </a:bodyPr>
          <a:lstStyle/>
          <a:p>
            <a:pPr algn="just">
              <a:lnSpc>
                <a:spcPts val="3947"/>
              </a:lnSpc>
            </a:pPr>
            <a:r>
              <a:rPr lang="en-US" sz="2819">
                <a:solidFill>
                  <a:srgbClr val="000000"/>
                </a:solidFill>
                <a:latin typeface="Open Sans Light Bold"/>
              </a:rPr>
              <a:t>What are Human rights, and why were they first introduced?</a:t>
            </a:r>
          </a:p>
          <a:p>
            <a:pPr algn="just">
              <a:lnSpc>
                <a:spcPts val="4482"/>
              </a:lnSpc>
            </a:pPr>
            <a:endParaRPr lang="en-US" sz="2819">
              <a:solidFill>
                <a:srgbClr val="000000"/>
              </a:solidFill>
              <a:latin typeface="Open Sans Light Bold"/>
            </a:endParaRPr>
          </a:p>
          <a:p>
            <a:pPr algn="just">
              <a:lnSpc>
                <a:spcPts val="4482"/>
              </a:lnSpc>
            </a:pPr>
            <a:r>
              <a:rPr lang="en-US" sz="2819">
                <a:solidFill>
                  <a:srgbClr val="000000"/>
                </a:solidFill>
                <a:latin typeface="Open Sans Light"/>
              </a:rPr>
              <a:t>The traumatic events of the Second World War brought home that human rights are not always universally respected. T</a:t>
            </a:r>
            <a:r>
              <a:rPr lang="en-US" sz="2819">
                <a:solidFill>
                  <a:srgbClr val="000000"/>
                </a:solidFill>
                <a:latin typeface="Open Sans Light Bold"/>
              </a:rPr>
              <a:t>he extermination of almost 17 million people during the Holocaust, including 6 million Jews, was horrifying. </a:t>
            </a:r>
            <a:r>
              <a:rPr lang="en-US" sz="2819">
                <a:solidFill>
                  <a:srgbClr val="000000"/>
                </a:solidFill>
                <a:latin typeface="Open Sans Light"/>
              </a:rPr>
              <a:t>After the war, governments worldwide made a concerted effort to foster international peace and prevent conflict. </a:t>
            </a:r>
            <a:r>
              <a:rPr lang="en-US" sz="2819">
                <a:solidFill>
                  <a:srgbClr val="000000"/>
                </a:solidFill>
                <a:latin typeface="Open Sans Light Bold"/>
              </a:rPr>
              <a:t>This resulted in the establishment of the </a:t>
            </a:r>
            <a:r>
              <a:rPr lang="en-US" sz="2819">
                <a:solidFill>
                  <a:srgbClr val="000000"/>
                </a:solidFill>
                <a:latin typeface="Open Sans Light Bold"/>
                <a:hlinkClick r:id="rId3" tooltip="http://www.un.org/en/about-un/"/>
              </a:rPr>
              <a:t>United Nations</a:t>
            </a:r>
            <a:r>
              <a:rPr lang="en-US" sz="2819">
                <a:solidFill>
                  <a:srgbClr val="000000"/>
                </a:solidFill>
                <a:latin typeface="Open Sans Light Bold"/>
              </a:rPr>
              <a:t> in June 1945.</a:t>
            </a:r>
          </a:p>
          <a:p>
            <a:pPr algn="just">
              <a:lnSpc>
                <a:spcPts val="4482"/>
              </a:lnSpc>
            </a:pPr>
            <a:endParaRPr lang="en-US" sz="2819">
              <a:solidFill>
                <a:srgbClr val="000000"/>
              </a:solidFill>
              <a:latin typeface="Open Sans Light Bold"/>
            </a:endParaRPr>
          </a:p>
          <a:p>
            <a:pPr algn="just">
              <a:lnSpc>
                <a:spcPts val="4482"/>
              </a:lnSpc>
            </a:pPr>
            <a:r>
              <a:rPr lang="en-US" sz="2819">
                <a:solidFill>
                  <a:srgbClr val="000000"/>
                </a:solidFill>
                <a:latin typeface="Open Sans Light Bold"/>
              </a:rPr>
              <a:t>In 1948, representatives from the 50 member states of the United Nations came together under the guidance of </a:t>
            </a:r>
            <a:r>
              <a:rPr lang="en-US" sz="2819">
                <a:solidFill>
                  <a:srgbClr val="000000"/>
                </a:solidFill>
                <a:latin typeface="Open Sans Light Bold"/>
                <a:hlinkClick r:id="rId4" tooltip="https://en.wikipedia.org/wiki/Eleanor_Roosevelt"/>
              </a:rPr>
              <a:t>Eleanor Roosevelt</a:t>
            </a:r>
            <a:r>
              <a:rPr lang="en-US" sz="2819">
                <a:solidFill>
                  <a:srgbClr val="000000"/>
                </a:solidFill>
                <a:latin typeface="Open Sans Light Bold"/>
              </a:rPr>
              <a:t> </a:t>
            </a:r>
            <a:r>
              <a:rPr lang="en-US" sz="2819">
                <a:solidFill>
                  <a:srgbClr val="000000"/>
                </a:solidFill>
                <a:latin typeface="Open Sans Light"/>
              </a:rPr>
              <a:t>(First Lady of the United States 1933-1945) to devise a list of all the human rights that everybody across the world should enjoy.</a:t>
            </a:r>
          </a:p>
          <a:p>
            <a:pPr algn="just">
              <a:lnSpc>
                <a:spcPts val="4482"/>
              </a:lnSpc>
            </a:pPr>
            <a:endParaRPr lang="en-US" sz="2819">
              <a:solidFill>
                <a:srgbClr val="000000"/>
              </a:solidFill>
              <a:latin typeface="Open Sans Light"/>
            </a:endParaRPr>
          </a:p>
          <a:p>
            <a:pPr algn="just">
              <a:lnSpc>
                <a:spcPts val="4482"/>
              </a:lnSpc>
            </a:pPr>
            <a:r>
              <a:rPr lang="en-US" sz="2819">
                <a:solidFill>
                  <a:srgbClr val="000000"/>
                </a:solidFill>
                <a:latin typeface="Open Sans Light Bold"/>
              </a:rPr>
              <a:t>On 10 December 1948, the General Assembly of the United Nations announced the </a:t>
            </a:r>
            <a:r>
              <a:rPr lang="en-US" sz="2819">
                <a:solidFill>
                  <a:srgbClr val="000000"/>
                </a:solidFill>
                <a:latin typeface="Open Sans Light Bold"/>
                <a:hlinkClick r:id="rId5" tooltip="http://www.un.org/en/universal-declaration-human-rights/"/>
              </a:rPr>
              <a:t>Universal Declaration of Human Rights (UDHR)</a:t>
            </a:r>
            <a:r>
              <a:rPr lang="en-US" sz="2819">
                <a:solidFill>
                  <a:srgbClr val="000000"/>
                </a:solidFill>
                <a:latin typeface="Open Sans Light Bold"/>
              </a:rPr>
              <a:t> </a:t>
            </a:r>
            <a:r>
              <a:rPr lang="en-US" sz="2819">
                <a:solidFill>
                  <a:srgbClr val="000000"/>
                </a:solidFill>
                <a:latin typeface="Open Sans Light"/>
              </a:rPr>
              <a:t>- 30 rights and freedoms that belong to all of us. Seven decades on and the rights they included continue to form the basis for all </a:t>
            </a:r>
            <a:r>
              <a:rPr lang="en-US" sz="2819">
                <a:solidFill>
                  <a:srgbClr val="000000"/>
                </a:solidFill>
                <a:latin typeface="Open Sans Light"/>
                <a:hlinkClick r:id="rId6" tooltip="http://www.ohchr.org/EN/ProfessionalInterest/Pages/InternationalLaw.aspx"/>
              </a:rPr>
              <a:t>international human rights law</a:t>
            </a:r>
            <a:r>
              <a:rPr lang="en-US" sz="2819">
                <a:solidFill>
                  <a:srgbClr val="000000"/>
                </a:solidFill>
                <a:latin typeface="Open Sans Ligh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207914" y="186015"/>
            <a:ext cx="11894365" cy="9824485"/>
          </a:xfrm>
          <a:custGeom>
            <a:avLst/>
            <a:gdLst/>
            <a:ahLst/>
            <a:cxnLst/>
            <a:rect l="l" t="t" r="r" b="b"/>
            <a:pathLst>
              <a:path w="11894365" h="9824485">
                <a:moveTo>
                  <a:pt x="0" y="0"/>
                </a:moveTo>
                <a:lnTo>
                  <a:pt x="11894365" y="0"/>
                </a:lnTo>
                <a:lnTo>
                  <a:pt x="11894365" y="9824485"/>
                </a:lnTo>
                <a:lnTo>
                  <a:pt x="0" y="9824485"/>
                </a:lnTo>
                <a:lnTo>
                  <a:pt x="0" y="0"/>
                </a:lnTo>
                <a:close/>
              </a:path>
            </a:pathLst>
          </a:custGeom>
          <a:blipFill>
            <a:blip r:embed="rId3"/>
            <a:stretch>
              <a:fillRect l="-616" t="-1074" r="-742" b="-1074"/>
            </a:stretch>
          </a:blipFill>
        </p:spPr>
      </p:sp>
      <p:sp>
        <p:nvSpPr>
          <p:cNvPr id="7" name="TextBox 7"/>
          <p:cNvSpPr txBox="1"/>
          <p:nvPr/>
        </p:nvSpPr>
        <p:spPr>
          <a:xfrm>
            <a:off x="12506435" y="1980096"/>
            <a:ext cx="5310712" cy="3548735"/>
          </a:xfrm>
          <a:prstGeom prst="rect">
            <a:avLst/>
          </a:prstGeom>
        </p:spPr>
        <p:txBody>
          <a:bodyPr lIns="0" tIns="0" rIns="0" bIns="0" rtlCol="0" anchor="t">
            <a:spAutoFit/>
          </a:bodyPr>
          <a:lstStyle/>
          <a:p>
            <a:pPr algn="ctr">
              <a:lnSpc>
                <a:spcPts val="5631"/>
              </a:lnSpc>
              <a:spcBef>
                <a:spcPct val="0"/>
              </a:spcBef>
            </a:pPr>
            <a:r>
              <a:rPr lang="en-US" sz="4022">
                <a:solidFill>
                  <a:srgbClr val="000000"/>
                </a:solidFill>
                <a:latin typeface="Open Sans Light Bold"/>
              </a:rPr>
              <a:t>A summary of the 30 articles</a:t>
            </a:r>
          </a:p>
          <a:p>
            <a:pPr algn="ctr">
              <a:lnSpc>
                <a:spcPts val="5631"/>
              </a:lnSpc>
              <a:spcBef>
                <a:spcPct val="0"/>
              </a:spcBef>
            </a:pPr>
            <a:r>
              <a:rPr lang="en-US" sz="4022">
                <a:solidFill>
                  <a:srgbClr val="000000"/>
                </a:solidFill>
                <a:latin typeface="Open Sans Light Bold"/>
              </a:rPr>
              <a:t> of the Universal Declaration </a:t>
            </a:r>
          </a:p>
          <a:p>
            <a:pPr algn="ctr">
              <a:lnSpc>
                <a:spcPts val="5631"/>
              </a:lnSpc>
              <a:spcBef>
                <a:spcPct val="0"/>
              </a:spcBef>
            </a:pPr>
            <a:r>
              <a:rPr lang="en-US" sz="4022">
                <a:solidFill>
                  <a:srgbClr val="000000"/>
                </a:solidFill>
                <a:latin typeface="Open Sans Light Bold"/>
              </a:rPr>
              <a:t>of Human Rights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2415389" y="1358656"/>
            <a:ext cx="13457222" cy="7569687"/>
          </a:xfrm>
          <a:custGeom>
            <a:avLst/>
            <a:gdLst/>
            <a:ahLst/>
            <a:cxnLst/>
            <a:rect l="l" t="t" r="r" b="b"/>
            <a:pathLst>
              <a:path w="13457222" h="7569687">
                <a:moveTo>
                  <a:pt x="0" y="0"/>
                </a:moveTo>
                <a:lnTo>
                  <a:pt x="13457222" y="0"/>
                </a:lnTo>
                <a:lnTo>
                  <a:pt x="13457222" y="7569688"/>
                </a:lnTo>
                <a:lnTo>
                  <a:pt x="0" y="7569688"/>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202221-F0CD-49AE-B9CB-9D8FBA67FCAE}"/>
</file>

<file path=customXml/itemProps2.xml><?xml version="1.0" encoding="utf-8"?>
<ds:datastoreItem xmlns:ds="http://schemas.openxmlformats.org/officeDocument/2006/customXml" ds:itemID="{1C22CDC1-1583-4086-9731-E823B9F77234}"/>
</file>

<file path=customXml/itemProps3.xml><?xml version="1.0" encoding="utf-8"?>
<ds:datastoreItem xmlns:ds="http://schemas.openxmlformats.org/officeDocument/2006/customXml" ds:itemID="{08DEB7A5-7060-461D-AD2D-2DD187C2CBED}"/>
</file>

<file path=docProps/app.xml><?xml version="1.0" encoding="utf-8"?>
<Properties xmlns="http://schemas.openxmlformats.org/officeDocument/2006/extended-properties" xmlns:vt="http://schemas.openxmlformats.org/officeDocument/2006/docPropsVTypes">
  <TotalTime>0</TotalTime>
  <Words>835</Words>
  <Application>Microsoft Macintosh PowerPoint</Application>
  <PresentationFormat>Custom</PresentationFormat>
  <Paragraphs>80</Paragraphs>
  <Slides>15</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Open Sans 1 Bold</vt:lpstr>
      <vt:lpstr>Open Sans 1 Light</vt:lpstr>
      <vt:lpstr>Arial</vt:lpstr>
      <vt:lpstr>Open Sans 2 Bold Italics</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KS3&amp;4 I&amp;D</dc:title>
  <cp:lastModifiedBy>Samia Akram</cp:lastModifiedBy>
  <cp:revision>1</cp:revision>
  <dcterms:created xsi:type="dcterms:W3CDTF">2006-08-16T00:00:00Z</dcterms:created>
  <dcterms:modified xsi:type="dcterms:W3CDTF">2023-09-19T09:55:47Z</dcterms:modified>
  <dc:identifier>DAFCS27IpUQ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8365800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