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Open Sans 1" panose="020B0606030504020204" pitchFamily="34" charset="0"/>
      <p:regular r:id="rId17"/>
    </p:embeddedFont>
    <p:embeddedFont>
      <p:font typeface="Open Sans 1 Bold" panose="020B0806030504020204" pitchFamily="34" charset="0"/>
      <p:regular r:id="rId18"/>
      <p:bold r:id="rId19"/>
    </p:embeddedFont>
    <p:embeddedFont>
      <p:font typeface="Open Sans 1 Light" panose="020B0306030504020204" pitchFamily="34" charset="0"/>
      <p:regular r:id="rId20"/>
    </p:embeddedFont>
    <p:embeddedFont>
      <p:font typeface="Open Sans 2 Bold" panose="020B0806030504020204" pitchFamily="34" charset="0"/>
      <p:regular r:id="rId21"/>
      <p:bold r:id="rId22"/>
    </p:embeddedFont>
    <p:embeddedFont>
      <p:font typeface="Open Sans Light" panose="020B0306030504020204" pitchFamily="34" charset="0"/>
      <p:regular r:id="rId23"/>
      <p:italic r:id="rId24"/>
    </p:embeddedFont>
    <p:embeddedFont>
      <p:font typeface="Open Sans Light Bold" panose="020B0806030504020204" pitchFamily="3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are some examples of the impact of our actions on the environment. The guide offers more information and links to additional sources if needed.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Our food is the number one cause of deforestation, but it's often impossible to know that you're avoiding products that could be leading to this devastation of our planet.</a:t>
            </a:r>
          </a:p>
          <a:p>
            <a:endParaRPr lang="en-US"/>
          </a:p>
          <a:p>
            <a:r>
              <a:rPr lang="en-US"/>
              <a:t>The food we’re consuming right here in the UK directly links to the destruction of some of our most precious places. Watch our video  (5mins) to learn the facts and reasons behind this and how our food system is driving this. (WWF)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hyperlink" Target="https://www.bbc.co.uk/news/science-environment-33910552" TargetMode="External"/><Relationship Id="rId3" Type="http://schemas.openxmlformats.org/officeDocument/2006/relationships/hyperlink" Target="https://www.globalcitizen.org/en/content/how-climate-change-affects-women/" TargetMode="External"/><Relationship Id="rId7" Type="http://schemas.openxmlformats.org/officeDocument/2006/relationships/hyperlink" Target="https://www.un.org/sustainabledevelopment/gender-equalit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globalcitizen.org/en/content/why-global-citizen-is-campaigning-to-levelthelaw/" TargetMode="External"/><Relationship Id="rId5" Type="http://schemas.openxmlformats.org/officeDocument/2006/relationships/hyperlink" Target="https://www.globalcitizen.org/en/content/women-extreme-poverty-un-report/" TargetMode="External"/><Relationship Id="rId4" Type="http://schemas.openxmlformats.org/officeDocument/2006/relationships/hyperlink" Target="https://www.globalcitizen.org/en/content/climate-change-hits-women-harder-un-study-finds/" TargetMode="External"/><Relationship Id="rId9" Type="http://schemas.openxmlformats.org/officeDocument/2006/relationships/hyperlink" Target="https://www.bbc.co.uk/news/science-environment-5403413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watch?v=P_bJjPR4Xog"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G2rHMcO9Q8"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5367522" y="2576037"/>
            <a:ext cx="6502624" cy="7710963"/>
          </a:xfrm>
          <a:custGeom>
            <a:avLst/>
            <a:gdLst/>
            <a:ahLst/>
            <a:cxnLst/>
            <a:rect l="l" t="t" r="r" b="b"/>
            <a:pathLst>
              <a:path w="6502624" h="7710963">
                <a:moveTo>
                  <a:pt x="0" y="0"/>
                </a:moveTo>
                <a:lnTo>
                  <a:pt x="6502625" y="0"/>
                </a:lnTo>
                <a:lnTo>
                  <a:pt x="6502625" y="7710963"/>
                </a:lnTo>
                <a:lnTo>
                  <a:pt x="0" y="7710963"/>
                </a:lnTo>
                <a:lnTo>
                  <a:pt x="0" y="0"/>
                </a:lnTo>
                <a:close/>
              </a:path>
            </a:pathLst>
          </a:custGeom>
          <a:blipFill>
            <a:blip r:embed="rId3"/>
            <a:stretch>
              <a:fillRect t="-9632" b="-9632"/>
            </a:stretch>
          </a:blipFill>
        </p:spPr>
      </p:sp>
      <p:sp>
        <p:nvSpPr>
          <p:cNvPr id="7" name="TextBox 7"/>
          <p:cNvSpPr txBox="1"/>
          <p:nvPr/>
        </p:nvSpPr>
        <p:spPr>
          <a:xfrm>
            <a:off x="1028700" y="570349"/>
            <a:ext cx="16704578" cy="2618219"/>
          </a:xfrm>
          <a:prstGeom prst="rect">
            <a:avLst/>
          </a:prstGeom>
        </p:spPr>
        <p:txBody>
          <a:bodyPr lIns="0" tIns="0" rIns="0" bIns="0" rtlCol="0" anchor="t">
            <a:spAutoFit/>
          </a:bodyPr>
          <a:lstStyle/>
          <a:p>
            <a:pPr algn="ctr">
              <a:lnSpc>
                <a:spcPts val="10563"/>
              </a:lnSpc>
              <a:spcBef>
                <a:spcPct val="0"/>
              </a:spcBef>
            </a:pPr>
            <a:r>
              <a:rPr lang="en-US" sz="7545">
                <a:solidFill>
                  <a:srgbClr val="000000"/>
                </a:solidFill>
                <a:latin typeface="Open Sans Light Bold"/>
              </a:rPr>
              <a:t>Lesson 2 -  How does what we Eat Impact the Environment?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2337020"/>
            <a:ext cx="16230600" cy="4813824"/>
          </a:xfrm>
          <a:prstGeom prst="rect">
            <a:avLst/>
          </a:prstGeom>
        </p:spPr>
        <p:txBody>
          <a:bodyPr lIns="0" tIns="0" rIns="0" bIns="0" rtlCol="0" anchor="t">
            <a:spAutoFit/>
          </a:bodyPr>
          <a:lstStyle/>
          <a:p>
            <a:pPr algn="ctr">
              <a:lnSpc>
                <a:spcPts val="7671"/>
              </a:lnSpc>
              <a:spcBef>
                <a:spcPct val="0"/>
              </a:spcBef>
            </a:pPr>
            <a:endParaRPr/>
          </a:p>
          <a:p>
            <a:pPr algn="ctr">
              <a:lnSpc>
                <a:spcPts val="7671"/>
              </a:lnSpc>
              <a:spcBef>
                <a:spcPct val="0"/>
              </a:spcBef>
            </a:pPr>
            <a:r>
              <a:rPr lang="en-US" sz="5479">
                <a:solidFill>
                  <a:srgbClr val="000000"/>
                </a:solidFill>
                <a:latin typeface="Open Sans Light Bold"/>
              </a:rPr>
              <a:t>'Survivor' Foods: 10 Foods to Take to a Desert Island</a:t>
            </a:r>
          </a:p>
          <a:p>
            <a:pPr algn="ctr">
              <a:lnSpc>
                <a:spcPts val="7671"/>
              </a:lnSpc>
              <a:spcBef>
                <a:spcPct val="0"/>
              </a:spcBef>
            </a:pPr>
            <a:endParaRPr lang="en-US" sz="5479">
              <a:solidFill>
                <a:srgbClr val="000000"/>
              </a:solidFill>
              <a:latin typeface="Open Sans Light Bold"/>
            </a:endParaRPr>
          </a:p>
          <a:p>
            <a:pPr algn="ctr">
              <a:lnSpc>
                <a:spcPts val="7671"/>
              </a:lnSpc>
              <a:spcBef>
                <a:spcPct val="0"/>
              </a:spcBef>
            </a:pPr>
            <a:r>
              <a:rPr lang="en-US" sz="5479">
                <a:solidFill>
                  <a:srgbClr val="000000"/>
                </a:solidFill>
                <a:latin typeface="Open Sans Light Bold"/>
              </a:rPr>
              <a:t>What would you choose and why?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901742" y="1028700"/>
          <a:ext cx="16230600" cy="6178518"/>
        </p:xfrm>
        <a:graphic>
          <a:graphicData uri="http://schemas.openxmlformats.org/drawingml/2006/table">
            <a:tbl>
              <a:tblPr/>
              <a:tblGrid>
                <a:gridCol w="4122040">
                  <a:extLst>
                    <a:ext uri="{9D8B030D-6E8A-4147-A177-3AD203B41FA5}">
                      <a16:colId xmlns:a16="http://schemas.microsoft.com/office/drawing/2014/main" val="20000"/>
                    </a:ext>
                  </a:extLst>
                </a:gridCol>
                <a:gridCol w="5974685">
                  <a:extLst>
                    <a:ext uri="{9D8B030D-6E8A-4147-A177-3AD203B41FA5}">
                      <a16:colId xmlns:a16="http://schemas.microsoft.com/office/drawing/2014/main" val="20001"/>
                    </a:ext>
                  </a:extLst>
                </a:gridCol>
              </a:tblGrid>
              <a:tr h="1410586">
                <a:tc>
                  <a:txBody>
                    <a:bodyPr/>
                    <a:lstStyle/>
                    <a:p>
                      <a:pPr algn="just">
                        <a:lnSpc>
                          <a:spcPts val="6299"/>
                        </a:lnSpc>
                        <a:defRPr/>
                      </a:pPr>
                      <a:r>
                        <a:rPr lang="en-US" sz="4499">
                          <a:solidFill>
                            <a:srgbClr val="000000"/>
                          </a:solidFill>
                          <a:latin typeface="Open Sans 1 Bold"/>
                        </a:rPr>
                        <a:t>Lesson Objectives </a:t>
                      </a:r>
                      <a:endParaRPr lang="en-US" sz="1100"/>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tc>
                  <a:txBody>
                    <a:bodyPr/>
                    <a:lstStyle/>
                    <a:p>
                      <a:pPr algn="l">
                        <a:lnSpc>
                          <a:spcPts val="6299"/>
                        </a:lnSpc>
                        <a:defRPr/>
                      </a:pPr>
                      <a:r>
                        <a:rPr lang="en-US" sz="4499">
                          <a:solidFill>
                            <a:srgbClr val="000000"/>
                          </a:solidFill>
                          <a:latin typeface="Open Sans 1 Bold"/>
                        </a:rPr>
                        <a:t>Skills Objectives</a:t>
                      </a:r>
                      <a:endParaRPr lang="en-US" sz="1100"/>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67932">
                <a:tc>
                  <a:txBody>
                    <a:bodyPr/>
                    <a:lstStyle/>
                    <a:p>
                      <a:pPr marL="777227" lvl="1" indent="-388614" algn="just">
                        <a:lnSpc>
                          <a:spcPts val="5039"/>
                        </a:lnSpc>
                        <a:buFont typeface="Arial"/>
                        <a:buChar char="•"/>
                        <a:defRPr/>
                      </a:pPr>
                      <a:r>
                        <a:rPr lang="en-US" sz="3599">
                          <a:solidFill>
                            <a:srgbClr val="000000"/>
                          </a:solidFill>
                          <a:latin typeface="Open Sans 1 Light"/>
                        </a:rPr>
                        <a:t>Young people to understand the impact our eating habits can have on the environment</a:t>
                      </a:r>
                      <a:endParaRPr lang="en-US" sz="1100"/>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tc>
                  <a:txBody>
                    <a:bodyPr/>
                    <a:lstStyle/>
                    <a:p>
                      <a:pPr marL="777227" lvl="1" indent="-388614" algn="l">
                        <a:lnSpc>
                          <a:spcPts val="5039"/>
                        </a:lnSpc>
                        <a:buFont typeface="Arial"/>
                        <a:buChar char="•"/>
                        <a:defRPr/>
                      </a:pPr>
                      <a:r>
                        <a:rPr lang="en-US" sz="3599">
                          <a:solidFill>
                            <a:srgbClr val="000000"/>
                          </a:solidFill>
                          <a:latin typeface="Open Sans 1 Bold"/>
                        </a:rPr>
                        <a:t>Problem-Solving - </a:t>
                      </a:r>
                      <a:r>
                        <a:rPr lang="en-US" sz="3599">
                          <a:solidFill>
                            <a:srgbClr val="000000"/>
                          </a:solidFill>
                          <a:latin typeface="Open Sans 1 Light"/>
                        </a:rPr>
                        <a:t>I can identify relevant information from extended explanations or presentations when solving problems. </a:t>
                      </a:r>
                      <a:endParaRPr lang="en-US" sz="1100"/>
                    </a:p>
                    <a:p>
                      <a:pPr marL="777227" lvl="1" indent="-388614" algn="l">
                        <a:lnSpc>
                          <a:spcPts val="5039"/>
                        </a:lnSpc>
                        <a:buFont typeface="Arial"/>
                        <a:buChar char="•"/>
                      </a:pPr>
                      <a:r>
                        <a:rPr lang="en-US" sz="3599">
                          <a:solidFill>
                            <a:srgbClr val="000000"/>
                          </a:solidFill>
                          <a:latin typeface="Open Sans 1 Bold"/>
                        </a:rPr>
                        <a:t>Communication </a:t>
                      </a:r>
                      <a:r>
                        <a:rPr lang="en-US" sz="3599">
                          <a:solidFill>
                            <a:srgbClr val="000000"/>
                          </a:solidFill>
                          <a:latin typeface="Open Sans 1"/>
                        </a:rPr>
                        <a:t>-I can present information and recognise that other people will have different opinions and views</a:t>
                      </a:r>
                    </a:p>
                  </a:txBody>
                  <a:tcPr marL="84464" marR="84464" marT="84464" marB="84464">
                    <a:lnL w="7039" cap="flat" cmpd="sng" algn="ctr">
                      <a:solidFill>
                        <a:srgbClr val="000000"/>
                      </a:solidFill>
                      <a:prstDash val="solid"/>
                      <a:round/>
                      <a:headEnd type="none" w="med" len="med"/>
                      <a:tailEnd type="none" w="med" len="med"/>
                    </a:lnL>
                    <a:lnR w="7039" cap="flat" cmpd="sng" algn="ctr">
                      <a:solidFill>
                        <a:srgbClr val="000000"/>
                      </a:solidFill>
                      <a:prstDash val="solid"/>
                      <a:round/>
                      <a:headEnd type="none" w="med" len="med"/>
                      <a:tailEnd type="none" w="med" len="med"/>
                    </a:lnR>
                    <a:lnT w="7039" cap="flat" cmpd="sng" algn="ctr">
                      <a:solidFill>
                        <a:srgbClr val="000000"/>
                      </a:solidFill>
                      <a:prstDash val="solid"/>
                      <a:round/>
                      <a:headEnd type="none" w="med" len="med"/>
                      <a:tailEnd type="none" w="med" len="med"/>
                    </a:lnT>
                    <a:lnB w="7039"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 name="Table 7"/>
          <p:cNvGraphicFramePr>
            <a:graphicFrameLocks noGrp="1"/>
          </p:cNvGraphicFramePr>
          <p:nvPr/>
        </p:nvGraphicFramePr>
        <p:xfrm>
          <a:off x="774784" y="7684975"/>
          <a:ext cx="40210291" cy="4790121"/>
        </p:xfrm>
        <a:graphic>
          <a:graphicData uri="http://schemas.openxmlformats.org/drawingml/2006/table">
            <a:tbl>
              <a:tblPr/>
              <a:tblGrid>
                <a:gridCol w="5729912">
                  <a:extLst>
                    <a:ext uri="{9D8B030D-6E8A-4147-A177-3AD203B41FA5}">
                      <a16:colId xmlns:a16="http://schemas.microsoft.com/office/drawing/2014/main" val="20000"/>
                    </a:ext>
                  </a:extLst>
                </a:gridCol>
                <a:gridCol w="4976030">
                  <a:extLst>
                    <a:ext uri="{9D8B030D-6E8A-4147-A177-3AD203B41FA5}">
                      <a16:colId xmlns:a16="http://schemas.microsoft.com/office/drawing/2014/main" val="20001"/>
                    </a:ext>
                  </a:extLst>
                </a:gridCol>
                <a:gridCol w="5496968">
                  <a:extLst>
                    <a:ext uri="{9D8B030D-6E8A-4147-A177-3AD203B41FA5}">
                      <a16:colId xmlns:a16="http://schemas.microsoft.com/office/drawing/2014/main" val="20002"/>
                    </a:ext>
                  </a:extLst>
                </a:gridCol>
                <a:gridCol w="5913719">
                  <a:extLst>
                    <a:ext uri="{9D8B030D-6E8A-4147-A177-3AD203B41FA5}">
                      <a16:colId xmlns:a16="http://schemas.microsoft.com/office/drawing/2014/main" val="20003"/>
                    </a:ext>
                  </a:extLst>
                </a:gridCol>
                <a:gridCol w="18093661">
                  <a:extLst>
                    <a:ext uri="{9D8B030D-6E8A-4147-A177-3AD203B41FA5}">
                      <a16:colId xmlns:a16="http://schemas.microsoft.com/office/drawing/2014/main" val="20004"/>
                    </a:ext>
                  </a:extLst>
                </a:gridCol>
              </a:tblGrid>
              <a:tr h="4790121">
                <a:tc gridSpan="4">
                  <a:txBody>
                    <a:bodyPr/>
                    <a:lstStyle/>
                    <a:p>
                      <a:pPr algn="just">
                        <a:lnSpc>
                          <a:spcPts val="4097"/>
                        </a:lnSpc>
                        <a:defRPr/>
                      </a:pPr>
                      <a:endParaRPr lang="en-US" sz="1100"/>
                    </a:p>
                  </a:txBody>
                  <a:tcPr marL="278809" marR="278809" marT="278809" marB="278809" anchor="ctr">
                    <a:lnL w="56674" cap="flat" cmpd="sng" algn="ctr">
                      <a:solidFill>
                        <a:srgbClr val="000000"/>
                      </a:solidFill>
                      <a:prstDash val="solid"/>
                      <a:round/>
                      <a:headEnd type="none" w="med" len="med"/>
                      <a:tailEnd type="none" w="med" len="med"/>
                    </a:lnL>
                    <a:lnR w="56674" cap="flat" cmpd="sng" algn="ctr">
                      <a:solidFill>
                        <a:srgbClr val="000000"/>
                      </a:solidFill>
                      <a:prstDash val="solid"/>
                      <a:round/>
                      <a:headEnd type="none" w="med" len="med"/>
                      <a:tailEnd type="none" w="med" len="med"/>
                    </a:lnR>
                    <a:lnT w="56674" cap="flat" cmpd="sng" algn="ctr">
                      <a:solidFill>
                        <a:srgbClr val="000000"/>
                      </a:solidFill>
                      <a:prstDash val="solid"/>
                      <a:round/>
                      <a:headEnd type="none" w="med" len="med"/>
                      <a:tailEnd type="none" w="med" len="med"/>
                    </a:lnT>
                    <a:lnB w="56674" cap="flat" cmpd="sng" algn="ctr">
                      <a:solidFill>
                        <a:srgbClr val="000000"/>
                      </a:solidFill>
                      <a:prstDash val="solid"/>
                      <a:round/>
                      <a:headEnd type="none" w="med" len="med"/>
                      <a:tailEnd type="none" w="med" len="med"/>
                    </a:lnB>
                  </a:tcPr>
                </a:tc>
                <a:tc hMerge="1">
                  <a:txBody>
                    <a:bodyPr/>
                    <a:lstStyle/>
                    <a:p>
                      <a:pPr algn="just">
                        <a:lnSpc>
                          <a:spcPts val="4097"/>
                        </a:lnSpc>
                        <a:defRPr/>
                      </a:pPr>
                      <a:endParaRPr lang="en-US" sz="1100"/>
                    </a:p>
                  </a:txBody>
                  <a:tcPr marL="278809" marR="278809" marT="278809" marB="278809" anchor="ctr">
                    <a:lnL w="56674" cap="flat" cmpd="sng" algn="ctr">
                      <a:solidFill>
                        <a:srgbClr val="000000"/>
                      </a:solidFill>
                      <a:prstDash val="solid"/>
                      <a:round/>
                      <a:headEnd type="none" w="med" len="med"/>
                      <a:tailEnd type="none" w="med" len="med"/>
                    </a:lnL>
                    <a:lnR w="56674" cap="flat" cmpd="sng" algn="ctr">
                      <a:solidFill>
                        <a:srgbClr val="000000"/>
                      </a:solidFill>
                      <a:prstDash val="solid"/>
                      <a:round/>
                      <a:headEnd type="none" w="med" len="med"/>
                      <a:tailEnd type="none" w="med" len="med"/>
                    </a:lnR>
                    <a:lnT w="56674" cap="flat" cmpd="sng" algn="ctr">
                      <a:solidFill>
                        <a:srgbClr val="000000"/>
                      </a:solidFill>
                      <a:prstDash val="solid"/>
                      <a:round/>
                      <a:headEnd type="none" w="med" len="med"/>
                      <a:tailEnd type="none" w="med" len="med"/>
                    </a:lnT>
                    <a:lnB w="56674" cap="flat" cmpd="sng" algn="ctr">
                      <a:solidFill>
                        <a:srgbClr val="000000"/>
                      </a:solidFill>
                      <a:prstDash val="solid"/>
                      <a:round/>
                      <a:headEnd type="none" w="med" len="med"/>
                      <a:tailEnd type="none" w="med" len="med"/>
                    </a:lnB>
                  </a:tcPr>
                </a:tc>
                <a:tc hMerge="1">
                  <a:txBody>
                    <a:bodyPr/>
                    <a:lstStyle/>
                    <a:p>
                      <a:pPr algn="just">
                        <a:lnSpc>
                          <a:spcPts val="4097"/>
                        </a:lnSpc>
                        <a:defRPr/>
                      </a:pPr>
                      <a:endParaRPr lang="en-US" sz="1100"/>
                    </a:p>
                  </a:txBody>
                  <a:tcPr marL="278809" marR="278809" marT="278809" marB="278809" anchor="ctr">
                    <a:lnL w="56674" cap="flat" cmpd="sng" algn="ctr">
                      <a:solidFill>
                        <a:srgbClr val="000000"/>
                      </a:solidFill>
                      <a:prstDash val="solid"/>
                      <a:round/>
                      <a:headEnd type="none" w="med" len="med"/>
                      <a:tailEnd type="none" w="med" len="med"/>
                    </a:lnL>
                    <a:lnR w="56674" cap="flat" cmpd="sng" algn="ctr">
                      <a:solidFill>
                        <a:srgbClr val="000000"/>
                      </a:solidFill>
                      <a:prstDash val="solid"/>
                      <a:round/>
                      <a:headEnd type="none" w="med" len="med"/>
                      <a:tailEnd type="none" w="med" len="med"/>
                    </a:lnR>
                    <a:lnT w="56674" cap="flat" cmpd="sng" algn="ctr">
                      <a:solidFill>
                        <a:srgbClr val="000000"/>
                      </a:solidFill>
                      <a:prstDash val="solid"/>
                      <a:round/>
                      <a:headEnd type="none" w="med" len="med"/>
                      <a:tailEnd type="none" w="med" len="med"/>
                    </a:lnT>
                    <a:lnB w="56674" cap="flat" cmpd="sng" algn="ctr">
                      <a:solidFill>
                        <a:srgbClr val="000000"/>
                      </a:solidFill>
                      <a:prstDash val="solid"/>
                      <a:round/>
                      <a:headEnd type="none" w="med" len="med"/>
                      <a:tailEnd type="none" w="med" len="med"/>
                    </a:lnB>
                  </a:tcPr>
                </a:tc>
                <a:tc hMerge="1">
                  <a:txBody>
                    <a:bodyPr/>
                    <a:lstStyle/>
                    <a:p>
                      <a:pPr algn="just">
                        <a:lnSpc>
                          <a:spcPts val="4097"/>
                        </a:lnSpc>
                        <a:defRPr/>
                      </a:pPr>
                      <a:endParaRPr lang="en-US" sz="1100"/>
                    </a:p>
                  </a:txBody>
                  <a:tcPr marL="278809" marR="278809" marT="278809" marB="278809" anchor="ctr">
                    <a:lnL w="56674" cap="flat" cmpd="sng" algn="ctr">
                      <a:solidFill>
                        <a:srgbClr val="000000"/>
                      </a:solidFill>
                      <a:prstDash val="solid"/>
                      <a:round/>
                      <a:headEnd type="none" w="med" len="med"/>
                      <a:tailEnd type="none" w="med" len="med"/>
                    </a:lnL>
                    <a:lnR w="56674" cap="flat" cmpd="sng" algn="ctr">
                      <a:solidFill>
                        <a:srgbClr val="000000"/>
                      </a:solidFill>
                      <a:prstDash val="solid"/>
                      <a:round/>
                      <a:headEnd type="none" w="med" len="med"/>
                      <a:tailEnd type="none" w="med" len="med"/>
                    </a:lnR>
                    <a:lnT w="56674" cap="flat" cmpd="sng" algn="ctr">
                      <a:solidFill>
                        <a:srgbClr val="000000"/>
                      </a:solidFill>
                      <a:prstDash val="solid"/>
                      <a:round/>
                      <a:headEnd type="none" w="med" len="med"/>
                      <a:tailEnd type="none" w="med" len="med"/>
                    </a:lnT>
                    <a:lnB w="56674" cap="flat" cmpd="sng" algn="ctr">
                      <a:solidFill>
                        <a:srgbClr val="000000"/>
                      </a:solidFill>
                      <a:prstDash val="solid"/>
                      <a:round/>
                      <a:headEnd type="none" w="med" len="med"/>
                      <a:tailEnd type="none" w="med" len="med"/>
                    </a:lnB>
                  </a:tcPr>
                </a:tc>
                <a:tc>
                  <a:txBody>
                    <a:bodyPr/>
                    <a:lstStyle/>
                    <a:p>
                      <a:pPr algn="just">
                        <a:lnSpc>
                          <a:spcPts val="4097"/>
                        </a:lnSpc>
                        <a:defRPr/>
                      </a:pPr>
                      <a:r>
                        <a:rPr lang="en-US" sz="2927">
                          <a:solidFill>
                            <a:srgbClr val="000000"/>
                          </a:solidFill>
                          <a:latin typeface="Open Sans 1 Bold"/>
                        </a:rPr>
                        <a:t>National Curriculum: </a:t>
                      </a:r>
                      <a:r>
                        <a:rPr lang="en-US" sz="2927">
                          <a:solidFill>
                            <a:srgbClr val="000000"/>
                          </a:solidFill>
                          <a:latin typeface="Open Sans 1 Light"/>
                        </a:rPr>
                        <a:t>Climate change, Food technology. </a:t>
                      </a:r>
                      <a:endParaRPr lang="en-US" sz="1100"/>
                    </a:p>
                  </a:txBody>
                  <a:tcPr marL="278809" marR="278809" marT="278809" marB="278809" anchor="ctr">
                    <a:lnL w="56674" cap="flat" cmpd="sng" algn="ctr">
                      <a:solidFill>
                        <a:srgbClr val="000000"/>
                      </a:solidFill>
                      <a:prstDash val="solid"/>
                      <a:round/>
                      <a:headEnd type="none" w="med" len="med"/>
                      <a:tailEnd type="none" w="med" len="med"/>
                    </a:lnL>
                    <a:lnR w="56674" cap="flat" cmpd="sng" algn="ctr">
                      <a:solidFill>
                        <a:srgbClr val="000000"/>
                      </a:solidFill>
                      <a:prstDash val="solid"/>
                      <a:round/>
                      <a:headEnd type="none" w="med" len="med"/>
                      <a:tailEnd type="none" w="med" len="med"/>
                    </a:lnR>
                    <a:lnT w="56674" cap="flat" cmpd="sng" algn="ctr">
                      <a:solidFill>
                        <a:srgbClr val="000000"/>
                      </a:solidFill>
                      <a:prstDash val="solid"/>
                      <a:round/>
                      <a:headEnd type="none" w="med" len="med"/>
                      <a:tailEnd type="none" w="med" len="med"/>
                    </a:lnT>
                    <a:lnB w="56674"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8" name="Group 8"/>
          <p:cNvGrpSpPr/>
          <p:nvPr/>
        </p:nvGrpSpPr>
        <p:grpSpPr>
          <a:xfrm>
            <a:off x="1028700" y="7832278"/>
            <a:ext cx="7550206" cy="1669142"/>
            <a:chOff x="0" y="0"/>
            <a:chExt cx="10066941" cy="2225522"/>
          </a:xfrm>
        </p:grpSpPr>
        <p:sp>
          <p:nvSpPr>
            <p:cNvPr id="9" name="Freeform 9"/>
            <p:cNvSpPr/>
            <p:nvPr/>
          </p:nvSpPr>
          <p:spPr>
            <a:xfrm>
              <a:off x="5300547" y="0"/>
              <a:ext cx="2209037" cy="2225522"/>
            </a:xfrm>
            <a:custGeom>
              <a:avLst/>
              <a:gdLst/>
              <a:ahLst/>
              <a:cxnLst/>
              <a:rect l="l" t="t" r="r" b="b"/>
              <a:pathLst>
                <a:path w="2209037" h="2225522">
                  <a:moveTo>
                    <a:pt x="0" y="0"/>
                  </a:moveTo>
                  <a:lnTo>
                    <a:pt x="2209037" y="0"/>
                  </a:lnTo>
                  <a:lnTo>
                    <a:pt x="2209037" y="2225522"/>
                  </a:lnTo>
                  <a:lnTo>
                    <a:pt x="0" y="2225522"/>
                  </a:lnTo>
                  <a:lnTo>
                    <a:pt x="0" y="0"/>
                  </a:lnTo>
                  <a:close/>
                </a:path>
              </a:pathLst>
            </a:custGeom>
            <a:blipFill>
              <a:blip r:embed="rId3"/>
              <a:stretch>
                <a:fillRect l="-10528" t="-33741" r="-6051" b="-29911"/>
              </a:stretch>
            </a:blipFill>
          </p:spPr>
        </p:sp>
        <p:sp>
          <p:nvSpPr>
            <p:cNvPr id="10" name="Freeform 10"/>
            <p:cNvSpPr/>
            <p:nvPr/>
          </p:nvSpPr>
          <p:spPr>
            <a:xfrm>
              <a:off x="7987764" y="6401"/>
              <a:ext cx="2079177" cy="2219122"/>
            </a:xfrm>
            <a:custGeom>
              <a:avLst/>
              <a:gdLst/>
              <a:ahLst/>
              <a:cxnLst/>
              <a:rect l="l" t="t" r="r" b="b"/>
              <a:pathLst>
                <a:path w="2079177" h="2219122">
                  <a:moveTo>
                    <a:pt x="0" y="0"/>
                  </a:moveTo>
                  <a:lnTo>
                    <a:pt x="2079177" y="0"/>
                  </a:lnTo>
                  <a:lnTo>
                    <a:pt x="2079177" y="2219121"/>
                  </a:lnTo>
                  <a:lnTo>
                    <a:pt x="0" y="2219121"/>
                  </a:lnTo>
                  <a:lnTo>
                    <a:pt x="0" y="0"/>
                  </a:lnTo>
                  <a:close/>
                </a:path>
              </a:pathLst>
            </a:custGeom>
            <a:blipFill>
              <a:blip r:embed="rId4"/>
              <a:stretch>
                <a:fillRect l="-10080" t="-31374" r="-7784" b="-24804"/>
              </a:stretch>
            </a:blipFill>
          </p:spPr>
        </p:sp>
        <p:sp>
          <p:nvSpPr>
            <p:cNvPr id="11" name="Freeform 11"/>
            <p:cNvSpPr/>
            <p:nvPr/>
          </p:nvSpPr>
          <p:spPr>
            <a:xfrm>
              <a:off x="0" y="0"/>
              <a:ext cx="2166501" cy="2225522"/>
            </a:xfrm>
            <a:custGeom>
              <a:avLst/>
              <a:gdLst/>
              <a:ahLst/>
              <a:cxnLst/>
              <a:rect l="l" t="t" r="r" b="b"/>
              <a:pathLst>
                <a:path w="2166501" h="2225522">
                  <a:moveTo>
                    <a:pt x="0" y="0"/>
                  </a:moveTo>
                  <a:lnTo>
                    <a:pt x="2166501" y="0"/>
                  </a:lnTo>
                  <a:lnTo>
                    <a:pt x="2166501" y="2225522"/>
                  </a:lnTo>
                  <a:lnTo>
                    <a:pt x="0" y="2225522"/>
                  </a:lnTo>
                  <a:lnTo>
                    <a:pt x="0" y="0"/>
                  </a:lnTo>
                  <a:close/>
                </a:path>
              </a:pathLst>
            </a:custGeom>
            <a:blipFill>
              <a:blip r:embed="rId5"/>
              <a:stretch>
                <a:fillRect l="-4874" t="-34807" r="-5510" b="-17165"/>
              </a:stretch>
            </a:blipFill>
          </p:spPr>
        </p:sp>
        <p:sp>
          <p:nvSpPr>
            <p:cNvPr id="12" name="Freeform 12"/>
            <p:cNvSpPr/>
            <p:nvPr/>
          </p:nvSpPr>
          <p:spPr>
            <a:xfrm>
              <a:off x="2633695" y="17447"/>
              <a:ext cx="2014290" cy="2208076"/>
            </a:xfrm>
            <a:custGeom>
              <a:avLst/>
              <a:gdLst/>
              <a:ahLst/>
              <a:cxnLst/>
              <a:rect l="l" t="t" r="r" b="b"/>
              <a:pathLst>
                <a:path w="2014290" h="2208076">
                  <a:moveTo>
                    <a:pt x="0" y="0"/>
                  </a:moveTo>
                  <a:lnTo>
                    <a:pt x="2014290" y="0"/>
                  </a:lnTo>
                  <a:lnTo>
                    <a:pt x="2014290" y="2208075"/>
                  </a:lnTo>
                  <a:lnTo>
                    <a:pt x="0" y="2208075"/>
                  </a:lnTo>
                  <a:lnTo>
                    <a:pt x="0" y="0"/>
                  </a:lnTo>
                  <a:close/>
                </a:path>
              </a:pathLst>
            </a:custGeom>
            <a:blipFill>
              <a:blip r:embed="rId6"/>
              <a:stretch>
                <a:fillRect l="-15729" t="-34997" r="-7999" b="-24630"/>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860785" y="4286238"/>
            <a:ext cx="5382355" cy="3599450"/>
          </a:xfrm>
          <a:custGeom>
            <a:avLst/>
            <a:gdLst/>
            <a:ahLst/>
            <a:cxnLst/>
            <a:rect l="l" t="t" r="r" b="b"/>
            <a:pathLst>
              <a:path w="5382355" h="3599450">
                <a:moveTo>
                  <a:pt x="0" y="0"/>
                </a:moveTo>
                <a:lnTo>
                  <a:pt x="5382354" y="0"/>
                </a:lnTo>
                <a:lnTo>
                  <a:pt x="5382354" y="3599449"/>
                </a:lnTo>
                <a:lnTo>
                  <a:pt x="0" y="35994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051285" y="4476738"/>
            <a:ext cx="5382355" cy="3599450"/>
          </a:xfrm>
          <a:custGeom>
            <a:avLst/>
            <a:gdLst/>
            <a:ahLst/>
            <a:cxnLst/>
            <a:rect l="l" t="t" r="r" b="b"/>
            <a:pathLst>
              <a:path w="5382355" h="3599450">
                <a:moveTo>
                  <a:pt x="0" y="0"/>
                </a:moveTo>
                <a:lnTo>
                  <a:pt x="5382354" y="0"/>
                </a:lnTo>
                <a:lnTo>
                  <a:pt x="5382354" y="3599449"/>
                </a:lnTo>
                <a:lnTo>
                  <a:pt x="0" y="35994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aphicFrame>
        <p:nvGraphicFramePr>
          <p:cNvPr id="8" name="Table 8"/>
          <p:cNvGraphicFramePr>
            <a:graphicFrameLocks noGrp="1"/>
          </p:cNvGraphicFramePr>
          <p:nvPr/>
        </p:nvGraphicFramePr>
        <p:xfrm>
          <a:off x="8277010" y="6109177"/>
          <a:ext cx="4540897" cy="742950"/>
        </p:xfrm>
        <a:graphic>
          <a:graphicData uri="http://schemas.openxmlformats.org/drawingml/2006/table">
            <a:tbl>
              <a:tblPr/>
              <a:tblGrid>
                <a:gridCol w="4540897">
                  <a:extLst>
                    <a:ext uri="{9D8B030D-6E8A-4147-A177-3AD203B41FA5}">
                      <a16:colId xmlns:a16="http://schemas.microsoft.com/office/drawing/2014/main" val="20000"/>
                    </a:ext>
                  </a:extLst>
                </a:gridCol>
              </a:tblGrid>
              <a:tr h="742950">
                <a:tc>
                  <a:txBody>
                    <a:bodyPr/>
                    <a:lstStyle/>
                    <a:p>
                      <a:pPr algn="ctr">
                        <a:lnSpc>
                          <a:spcPts val="3359"/>
                        </a:lnSpc>
                        <a:defRPr/>
                      </a:pPr>
                      <a:r>
                        <a:rPr lang="en-US" sz="2400">
                          <a:solidFill>
                            <a:srgbClr val="000000"/>
                          </a:solidFill>
                          <a:latin typeface="Open Sans Light Bold"/>
                        </a:rPr>
                        <a:t>Leisure and Entertainment </a:t>
                      </a:r>
                      <a:endParaRPr lang="en-US" sz="1100"/>
                    </a:p>
                  </a:txBody>
                  <a:tcPr marL="114300" marR="114300" marT="114300" marB="114300" anchor="ctr">
                    <a:lnL w="19050" cap="flat" cmpd="sng" algn="ctr">
                      <a:solidFill>
                        <a:srgbClr val="004369"/>
                      </a:solidFill>
                      <a:prstDash val="solid"/>
                      <a:round/>
                      <a:headEnd type="none" w="med" len="med"/>
                      <a:tailEnd type="none" w="med" len="med"/>
                    </a:lnL>
                    <a:lnR w="19050" cap="flat" cmpd="sng" algn="ctr">
                      <a:solidFill>
                        <a:srgbClr val="004369"/>
                      </a:solidFill>
                      <a:prstDash val="solid"/>
                      <a:round/>
                      <a:headEnd type="none" w="med" len="med"/>
                      <a:tailEnd type="none" w="med" len="med"/>
                    </a:lnR>
                    <a:lnT w="19050" cap="flat" cmpd="sng" algn="ctr">
                      <a:solidFill>
                        <a:srgbClr val="004369"/>
                      </a:solidFill>
                      <a:prstDash val="solid"/>
                      <a:round/>
                      <a:headEnd type="none" w="med" len="med"/>
                      <a:tailEnd type="none" w="med" len="med"/>
                    </a:lnT>
                    <a:lnB w="19050" cap="flat" cmpd="sng" algn="ctr">
                      <a:solidFill>
                        <a:srgbClr val="00436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9"/>
          <p:cNvGraphicFramePr>
            <a:graphicFrameLocks noGrp="1"/>
          </p:cNvGraphicFramePr>
          <p:nvPr/>
        </p:nvGraphicFramePr>
        <p:xfrm>
          <a:off x="12277587" y="3160566"/>
          <a:ext cx="3496981" cy="742950"/>
        </p:xfrm>
        <a:graphic>
          <a:graphicData uri="http://schemas.openxmlformats.org/drawingml/2006/table">
            <a:tbl>
              <a:tblPr/>
              <a:tblGrid>
                <a:gridCol w="2692582">
                  <a:extLst>
                    <a:ext uri="{9D8B030D-6E8A-4147-A177-3AD203B41FA5}">
                      <a16:colId xmlns:a16="http://schemas.microsoft.com/office/drawing/2014/main" val="20000"/>
                    </a:ext>
                  </a:extLst>
                </a:gridCol>
              </a:tblGrid>
              <a:tr h="742950">
                <a:tc>
                  <a:txBody>
                    <a:bodyPr/>
                    <a:lstStyle/>
                    <a:p>
                      <a:pPr algn="ctr">
                        <a:lnSpc>
                          <a:spcPts val="3359"/>
                        </a:lnSpc>
                        <a:defRPr/>
                      </a:pPr>
                      <a:r>
                        <a:rPr lang="en-US" sz="2399">
                          <a:solidFill>
                            <a:srgbClr val="000000"/>
                          </a:solidFill>
                          <a:latin typeface="Open Sans Light Bold"/>
                        </a:rPr>
                        <a:t>Energy Control</a:t>
                      </a:r>
                      <a:endParaRPr lang="en-US" sz="1100"/>
                    </a:p>
                  </a:txBody>
                  <a:tcPr marL="114300" marR="114300" marT="114300" marB="114300" anchor="ctr">
                    <a:lnL w="19050" cap="flat" cmpd="sng" algn="ctr">
                      <a:solidFill>
                        <a:srgbClr val="004369"/>
                      </a:solidFill>
                      <a:prstDash val="solid"/>
                      <a:round/>
                      <a:headEnd type="none" w="med" len="med"/>
                      <a:tailEnd type="none" w="med" len="med"/>
                    </a:lnL>
                    <a:lnR w="19050" cap="flat" cmpd="sng" algn="ctr">
                      <a:solidFill>
                        <a:srgbClr val="004369"/>
                      </a:solidFill>
                      <a:prstDash val="solid"/>
                      <a:round/>
                      <a:headEnd type="none" w="med" len="med"/>
                      <a:tailEnd type="none" w="med" len="med"/>
                    </a:lnR>
                    <a:lnT w="19050" cap="flat" cmpd="sng" algn="ctr">
                      <a:solidFill>
                        <a:srgbClr val="004369"/>
                      </a:solidFill>
                      <a:prstDash val="solid"/>
                      <a:round/>
                      <a:headEnd type="none" w="med" len="med"/>
                      <a:tailEnd type="none" w="med" len="med"/>
                    </a:lnT>
                    <a:lnB w="19050" cap="flat" cmpd="sng" algn="ctr">
                      <a:solidFill>
                        <a:srgbClr val="00436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10"/>
          <p:cNvGraphicFramePr>
            <a:graphicFrameLocks noGrp="1"/>
          </p:cNvGraphicFramePr>
          <p:nvPr/>
        </p:nvGraphicFramePr>
        <p:xfrm>
          <a:off x="13019308" y="8137620"/>
          <a:ext cx="3514250" cy="742950"/>
        </p:xfrm>
        <a:graphic>
          <a:graphicData uri="http://schemas.openxmlformats.org/drawingml/2006/table">
            <a:tbl>
              <a:tblPr/>
              <a:tblGrid>
                <a:gridCol w="2719314">
                  <a:extLst>
                    <a:ext uri="{9D8B030D-6E8A-4147-A177-3AD203B41FA5}">
                      <a16:colId xmlns:a16="http://schemas.microsoft.com/office/drawing/2014/main" val="20000"/>
                    </a:ext>
                  </a:extLst>
                </a:gridCol>
              </a:tblGrid>
              <a:tr h="742950">
                <a:tc>
                  <a:txBody>
                    <a:bodyPr/>
                    <a:lstStyle/>
                    <a:p>
                      <a:pPr algn="ctr">
                        <a:lnSpc>
                          <a:spcPts val="3359"/>
                        </a:lnSpc>
                        <a:defRPr/>
                      </a:pPr>
                      <a:r>
                        <a:rPr lang="en-US" sz="2399">
                          <a:solidFill>
                            <a:srgbClr val="000000"/>
                          </a:solidFill>
                          <a:latin typeface="Open Sans Light Bold"/>
                        </a:rPr>
                        <a:t>Travel and Transport</a:t>
                      </a:r>
                      <a:endParaRPr lang="en-US" sz="1100"/>
                    </a:p>
                  </a:txBody>
                  <a:tcPr marL="114300" marR="114300" marT="114300" marB="114300" anchor="ctr">
                    <a:lnL w="19050" cap="flat" cmpd="sng" algn="ctr">
                      <a:solidFill>
                        <a:srgbClr val="004369"/>
                      </a:solidFill>
                      <a:prstDash val="solid"/>
                      <a:round/>
                      <a:headEnd type="none" w="med" len="med"/>
                      <a:tailEnd type="none" w="med" len="med"/>
                    </a:lnL>
                    <a:lnR w="19050" cap="flat" cmpd="sng" algn="ctr">
                      <a:solidFill>
                        <a:srgbClr val="004369"/>
                      </a:solidFill>
                      <a:prstDash val="solid"/>
                      <a:round/>
                      <a:headEnd type="none" w="med" len="med"/>
                      <a:tailEnd type="none" w="med" len="med"/>
                    </a:lnR>
                    <a:lnT w="19050" cap="flat" cmpd="sng" algn="ctr">
                      <a:solidFill>
                        <a:srgbClr val="004369"/>
                      </a:solidFill>
                      <a:prstDash val="solid"/>
                      <a:round/>
                      <a:headEnd type="none" w="med" len="med"/>
                      <a:tailEnd type="none" w="med" len="med"/>
                    </a:lnT>
                    <a:lnB w="19050" cap="flat" cmpd="sng" algn="ctr">
                      <a:solidFill>
                        <a:srgbClr val="00436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1"/>
          <p:cNvGraphicFramePr>
            <a:graphicFrameLocks noGrp="1"/>
          </p:cNvGraphicFramePr>
          <p:nvPr/>
        </p:nvGraphicFramePr>
        <p:xfrm>
          <a:off x="13258307" y="6276463"/>
          <a:ext cx="3275251" cy="840978"/>
        </p:xfrm>
        <a:graphic>
          <a:graphicData uri="http://schemas.openxmlformats.org/drawingml/2006/table">
            <a:tbl>
              <a:tblPr/>
              <a:tblGrid>
                <a:gridCol w="2361079">
                  <a:extLst>
                    <a:ext uri="{9D8B030D-6E8A-4147-A177-3AD203B41FA5}">
                      <a16:colId xmlns:a16="http://schemas.microsoft.com/office/drawing/2014/main" val="20000"/>
                    </a:ext>
                  </a:extLst>
                </a:gridCol>
              </a:tblGrid>
              <a:tr h="840978">
                <a:tc>
                  <a:txBody>
                    <a:bodyPr/>
                    <a:lstStyle/>
                    <a:p>
                      <a:pPr algn="ctr">
                        <a:lnSpc>
                          <a:spcPts val="3359"/>
                        </a:lnSpc>
                        <a:defRPr/>
                      </a:pPr>
                      <a:r>
                        <a:rPr lang="en-US" sz="2400">
                          <a:solidFill>
                            <a:srgbClr val="000000"/>
                          </a:solidFill>
                          <a:latin typeface="Open Sans Light Bold"/>
                        </a:rPr>
                        <a:t>Changing Climates</a:t>
                      </a:r>
                      <a:endParaRPr lang="en-US" sz="1100"/>
                    </a:p>
                  </a:txBody>
                  <a:tcPr marL="114300" marR="114300" marT="114300" marB="114300" anchor="ctr">
                    <a:lnL w="19050" cap="flat" cmpd="sng" algn="ctr">
                      <a:solidFill>
                        <a:srgbClr val="004369"/>
                      </a:solidFill>
                      <a:prstDash val="solid"/>
                      <a:round/>
                      <a:headEnd type="none" w="med" len="med"/>
                      <a:tailEnd type="none" w="med" len="med"/>
                    </a:lnL>
                    <a:lnR w="19050" cap="flat" cmpd="sng" algn="ctr">
                      <a:solidFill>
                        <a:srgbClr val="004369"/>
                      </a:solidFill>
                      <a:prstDash val="solid"/>
                      <a:round/>
                      <a:headEnd type="none" w="med" len="med"/>
                      <a:tailEnd type="none" w="med" len="med"/>
                    </a:lnR>
                    <a:lnT w="19050" cap="flat" cmpd="sng" algn="ctr">
                      <a:solidFill>
                        <a:srgbClr val="004369"/>
                      </a:solidFill>
                      <a:prstDash val="solid"/>
                      <a:round/>
                      <a:headEnd type="none" w="med" len="med"/>
                      <a:tailEnd type="none" w="med" len="med"/>
                    </a:lnT>
                    <a:lnB w="19050" cap="flat" cmpd="sng" algn="ctr">
                      <a:solidFill>
                        <a:srgbClr val="00436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Table 12"/>
          <p:cNvGraphicFramePr>
            <a:graphicFrameLocks noGrp="1"/>
          </p:cNvGraphicFramePr>
          <p:nvPr/>
        </p:nvGraphicFramePr>
        <p:xfrm>
          <a:off x="13019308" y="4726720"/>
          <a:ext cx="4239992" cy="742950"/>
        </p:xfrm>
        <a:graphic>
          <a:graphicData uri="http://schemas.openxmlformats.org/drawingml/2006/table">
            <a:tbl>
              <a:tblPr/>
              <a:tblGrid>
                <a:gridCol w="3962134">
                  <a:extLst>
                    <a:ext uri="{9D8B030D-6E8A-4147-A177-3AD203B41FA5}">
                      <a16:colId xmlns:a16="http://schemas.microsoft.com/office/drawing/2014/main" val="20000"/>
                    </a:ext>
                  </a:extLst>
                </a:gridCol>
              </a:tblGrid>
              <a:tr h="742950">
                <a:tc>
                  <a:txBody>
                    <a:bodyPr/>
                    <a:lstStyle/>
                    <a:p>
                      <a:pPr algn="ctr">
                        <a:lnSpc>
                          <a:spcPts val="3359"/>
                        </a:lnSpc>
                        <a:defRPr/>
                      </a:pPr>
                      <a:r>
                        <a:rPr lang="en-US" sz="2400">
                          <a:solidFill>
                            <a:srgbClr val="000000"/>
                          </a:solidFill>
                          <a:latin typeface="Open Sans Light Bold"/>
                        </a:rPr>
                        <a:t>Lifestyle Choices </a:t>
                      </a:r>
                      <a:endParaRPr lang="en-US" sz="1100"/>
                    </a:p>
                  </a:txBody>
                  <a:tcPr marL="114300" marR="114300" marT="114300" marB="114300" anchor="ctr">
                    <a:lnL w="19050" cap="flat" cmpd="sng" algn="ctr">
                      <a:solidFill>
                        <a:srgbClr val="004369"/>
                      </a:solidFill>
                      <a:prstDash val="solid"/>
                      <a:round/>
                      <a:headEnd type="none" w="med" len="med"/>
                      <a:tailEnd type="none" w="med" len="med"/>
                    </a:lnL>
                    <a:lnR w="19050" cap="flat" cmpd="sng" algn="ctr">
                      <a:solidFill>
                        <a:srgbClr val="004369"/>
                      </a:solidFill>
                      <a:prstDash val="solid"/>
                      <a:round/>
                      <a:headEnd type="none" w="med" len="med"/>
                      <a:tailEnd type="none" w="med" len="med"/>
                    </a:lnR>
                    <a:lnT w="19050" cap="flat" cmpd="sng" algn="ctr">
                      <a:solidFill>
                        <a:srgbClr val="004369"/>
                      </a:solidFill>
                      <a:prstDash val="solid"/>
                      <a:round/>
                      <a:headEnd type="none" w="med" len="med"/>
                      <a:tailEnd type="none" w="med" len="med"/>
                    </a:lnT>
                    <a:lnB w="19050" cap="flat" cmpd="sng" algn="ctr">
                      <a:solidFill>
                        <a:srgbClr val="00436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3" name="Table 13"/>
          <p:cNvGraphicFramePr>
            <a:graphicFrameLocks noGrp="1"/>
          </p:cNvGraphicFramePr>
          <p:nvPr/>
        </p:nvGraphicFramePr>
        <p:xfrm>
          <a:off x="7551762" y="3334709"/>
          <a:ext cx="3184476" cy="742950"/>
        </p:xfrm>
        <a:graphic>
          <a:graphicData uri="http://schemas.openxmlformats.org/drawingml/2006/table">
            <a:tbl>
              <a:tblPr/>
              <a:tblGrid>
                <a:gridCol w="2231643">
                  <a:extLst>
                    <a:ext uri="{9D8B030D-6E8A-4147-A177-3AD203B41FA5}">
                      <a16:colId xmlns:a16="http://schemas.microsoft.com/office/drawing/2014/main" val="20000"/>
                    </a:ext>
                  </a:extLst>
                </a:gridCol>
              </a:tblGrid>
              <a:tr h="742950">
                <a:tc>
                  <a:txBody>
                    <a:bodyPr/>
                    <a:lstStyle/>
                    <a:p>
                      <a:pPr algn="ctr">
                        <a:lnSpc>
                          <a:spcPts val="3359"/>
                        </a:lnSpc>
                        <a:defRPr/>
                      </a:pPr>
                      <a:r>
                        <a:rPr lang="en-US" sz="2399">
                          <a:solidFill>
                            <a:srgbClr val="000000"/>
                          </a:solidFill>
                          <a:latin typeface="Open Sans Light Bold"/>
                        </a:rPr>
                        <a:t>Shopping </a:t>
                      </a:r>
                      <a:endParaRPr lang="en-US" sz="1100"/>
                    </a:p>
                  </a:txBody>
                  <a:tcPr marL="114300" marR="114300" marT="114300" marB="114300" anchor="ctr">
                    <a:lnL w="19050" cap="flat" cmpd="sng" algn="ctr">
                      <a:solidFill>
                        <a:srgbClr val="004369"/>
                      </a:solidFill>
                      <a:prstDash val="solid"/>
                      <a:round/>
                      <a:headEnd type="none" w="med" len="med"/>
                      <a:tailEnd type="none" w="med" len="med"/>
                    </a:lnL>
                    <a:lnR w="19050" cap="flat" cmpd="sng" algn="ctr">
                      <a:solidFill>
                        <a:srgbClr val="004369"/>
                      </a:solidFill>
                      <a:prstDash val="solid"/>
                      <a:round/>
                      <a:headEnd type="none" w="med" len="med"/>
                      <a:tailEnd type="none" w="med" len="med"/>
                    </a:lnR>
                    <a:lnT w="19050" cap="flat" cmpd="sng" algn="ctr">
                      <a:solidFill>
                        <a:srgbClr val="004369"/>
                      </a:solidFill>
                      <a:prstDash val="solid"/>
                      <a:round/>
                      <a:headEnd type="none" w="med" len="med"/>
                      <a:tailEnd type="none" w="med" len="med"/>
                    </a:lnT>
                    <a:lnB w="19050" cap="flat" cmpd="sng" algn="ctr">
                      <a:solidFill>
                        <a:srgbClr val="00436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8431249" y="4476738"/>
          <a:ext cx="3846338" cy="714375"/>
        </p:xfrm>
        <a:graphic>
          <a:graphicData uri="http://schemas.openxmlformats.org/drawingml/2006/table">
            <a:tbl>
              <a:tblPr/>
              <a:tblGrid>
                <a:gridCol w="3259067">
                  <a:extLst>
                    <a:ext uri="{9D8B030D-6E8A-4147-A177-3AD203B41FA5}">
                      <a16:colId xmlns:a16="http://schemas.microsoft.com/office/drawing/2014/main" val="20000"/>
                    </a:ext>
                  </a:extLst>
                </a:gridCol>
              </a:tblGrid>
              <a:tr h="714375">
                <a:tc>
                  <a:txBody>
                    <a:bodyPr/>
                    <a:lstStyle/>
                    <a:p>
                      <a:pPr algn="ctr">
                        <a:lnSpc>
                          <a:spcPts val="3219"/>
                        </a:lnSpc>
                        <a:defRPr/>
                      </a:pPr>
                      <a:r>
                        <a:rPr lang="en-US" sz="2299">
                          <a:solidFill>
                            <a:srgbClr val="000000"/>
                          </a:solidFill>
                          <a:latin typeface="Open Sans Light Bold"/>
                        </a:rPr>
                        <a:t>Money and Jobs </a:t>
                      </a:r>
                      <a:endParaRPr lang="en-US" sz="1100"/>
                    </a:p>
                  </a:txBody>
                  <a:tcPr marL="114300" marR="114300" marT="114300" marB="114300" anchor="ctr">
                    <a:lnL w="19050" cap="flat" cmpd="sng" algn="ctr">
                      <a:solidFill>
                        <a:srgbClr val="004369"/>
                      </a:solidFill>
                      <a:prstDash val="solid"/>
                      <a:round/>
                      <a:headEnd type="none" w="med" len="med"/>
                      <a:tailEnd type="none" w="med" len="med"/>
                    </a:lnL>
                    <a:lnR w="19050" cap="flat" cmpd="sng" algn="ctr">
                      <a:solidFill>
                        <a:srgbClr val="004369"/>
                      </a:solidFill>
                      <a:prstDash val="solid"/>
                      <a:round/>
                      <a:headEnd type="none" w="med" len="med"/>
                      <a:tailEnd type="none" w="med" len="med"/>
                    </a:lnR>
                    <a:lnT w="19050" cap="flat" cmpd="sng" algn="ctr">
                      <a:solidFill>
                        <a:srgbClr val="004369"/>
                      </a:solidFill>
                      <a:prstDash val="solid"/>
                      <a:round/>
                      <a:headEnd type="none" w="med" len="med"/>
                      <a:tailEnd type="none" w="med" len="med"/>
                    </a:lnT>
                    <a:lnB w="19050" cap="flat" cmpd="sng" algn="ctr">
                      <a:solidFill>
                        <a:srgbClr val="00436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5" name="Table 15"/>
          <p:cNvGraphicFramePr>
            <a:graphicFrameLocks noGrp="1"/>
          </p:cNvGraphicFramePr>
          <p:nvPr/>
        </p:nvGraphicFramePr>
        <p:xfrm>
          <a:off x="6792448" y="7394670"/>
          <a:ext cx="5866479" cy="742950"/>
        </p:xfrm>
        <a:graphic>
          <a:graphicData uri="http://schemas.openxmlformats.org/drawingml/2006/table">
            <a:tbl>
              <a:tblPr/>
              <a:tblGrid>
                <a:gridCol w="5866479">
                  <a:extLst>
                    <a:ext uri="{9D8B030D-6E8A-4147-A177-3AD203B41FA5}">
                      <a16:colId xmlns:a16="http://schemas.microsoft.com/office/drawing/2014/main" val="20000"/>
                    </a:ext>
                  </a:extLst>
                </a:gridCol>
              </a:tblGrid>
              <a:tr h="742950">
                <a:tc>
                  <a:txBody>
                    <a:bodyPr/>
                    <a:lstStyle/>
                    <a:p>
                      <a:pPr algn="ctr">
                        <a:lnSpc>
                          <a:spcPts val="3359"/>
                        </a:lnSpc>
                        <a:defRPr/>
                      </a:pPr>
                      <a:r>
                        <a:rPr lang="en-US" sz="2400">
                          <a:solidFill>
                            <a:srgbClr val="000000"/>
                          </a:solidFill>
                          <a:latin typeface="Open Sans Light Bold"/>
                        </a:rPr>
                        <a:t>Connecting with others </a:t>
                      </a:r>
                      <a:endParaRPr lang="en-US" sz="1100"/>
                    </a:p>
                  </a:txBody>
                  <a:tcPr marL="114300" marR="114300" marT="114300" marB="114300" anchor="ctr">
                    <a:lnL w="19050" cap="flat" cmpd="sng" algn="ctr">
                      <a:solidFill>
                        <a:srgbClr val="004369"/>
                      </a:solidFill>
                      <a:prstDash val="solid"/>
                      <a:round/>
                      <a:headEnd type="none" w="med" len="med"/>
                      <a:tailEnd type="none" w="med" len="med"/>
                    </a:lnL>
                    <a:lnR w="19050" cap="flat" cmpd="sng" algn="ctr">
                      <a:solidFill>
                        <a:srgbClr val="004369"/>
                      </a:solidFill>
                      <a:prstDash val="solid"/>
                      <a:round/>
                      <a:headEnd type="none" w="med" len="med"/>
                      <a:tailEnd type="none" w="med" len="med"/>
                    </a:lnR>
                    <a:lnT w="19050" cap="flat" cmpd="sng" algn="ctr">
                      <a:solidFill>
                        <a:srgbClr val="004369"/>
                      </a:solidFill>
                      <a:prstDash val="solid"/>
                      <a:round/>
                      <a:headEnd type="none" w="med" len="med"/>
                      <a:tailEnd type="none" w="med" len="med"/>
                    </a:lnT>
                    <a:lnB w="19050" cap="flat" cmpd="sng" algn="ctr">
                      <a:solidFill>
                        <a:srgbClr val="00436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6" name="Freeform 16"/>
          <p:cNvSpPr/>
          <p:nvPr/>
        </p:nvSpPr>
        <p:spPr>
          <a:xfrm rot="-6873812">
            <a:off x="6202748" y="5672039"/>
            <a:ext cx="1179399" cy="2725502"/>
          </a:xfrm>
          <a:custGeom>
            <a:avLst/>
            <a:gdLst/>
            <a:ahLst/>
            <a:cxnLst/>
            <a:rect l="l" t="t" r="r" b="b"/>
            <a:pathLst>
              <a:path w="1179399" h="2725502">
                <a:moveTo>
                  <a:pt x="0" y="0"/>
                </a:moveTo>
                <a:lnTo>
                  <a:pt x="1179399" y="0"/>
                </a:lnTo>
                <a:lnTo>
                  <a:pt x="1179399" y="2725501"/>
                </a:lnTo>
                <a:lnTo>
                  <a:pt x="0" y="272550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TextBox 17"/>
          <p:cNvSpPr txBox="1"/>
          <p:nvPr/>
        </p:nvSpPr>
        <p:spPr>
          <a:xfrm>
            <a:off x="1028700" y="6071077"/>
            <a:ext cx="5595182" cy="372671"/>
          </a:xfrm>
          <a:prstGeom prst="rect">
            <a:avLst/>
          </a:prstGeom>
        </p:spPr>
        <p:txBody>
          <a:bodyPr lIns="0" tIns="0" rIns="0" bIns="0" rtlCol="0" anchor="t">
            <a:spAutoFit/>
          </a:bodyPr>
          <a:lstStyle/>
          <a:p>
            <a:pPr algn="ctr">
              <a:lnSpc>
                <a:spcPts val="3079"/>
              </a:lnSpc>
            </a:pPr>
            <a:r>
              <a:rPr lang="en-US" sz="2199">
                <a:solidFill>
                  <a:srgbClr val="000000"/>
                </a:solidFill>
                <a:latin typeface="Open Sans Light Bold"/>
              </a:rPr>
              <a:t>Teaching Sustainability</a:t>
            </a:r>
            <a:r>
              <a:rPr lang="en-US" sz="2199">
                <a:solidFill>
                  <a:srgbClr val="000000"/>
                </a:solidFill>
                <a:latin typeface="Open Sans Light"/>
              </a:rPr>
              <a:t> </a:t>
            </a:r>
          </a:p>
        </p:txBody>
      </p:sp>
      <p:sp>
        <p:nvSpPr>
          <p:cNvPr id="18" name="Freeform 18"/>
          <p:cNvSpPr/>
          <p:nvPr/>
        </p:nvSpPr>
        <p:spPr>
          <a:xfrm rot="-6873812">
            <a:off x="6441596" y="3643596"/>
            <a:ext cx="1179399" cy="2725502"/>
          </a:xfrm>
          <a:custGeom>
            <a:avLst/>
            <a:gdLst/>
            <a:ahLst/>
            <a:cxnLst/>
            <a:rect l="l" t="t" r="r" b="b"/>
            <a:pathLst>
              <a:path w="1179399" h="2725502">
                <a:moveTo>
                  <a:pt x="0" y="0"/>
                </a:moveTo>
                <a:lnTo>
                  <a:pt x="1179399" y="0"/>
                </a:lnTo>
                <a:lnTo>
                  <a:pt x="1179399" y="2725502"/>
                </a:lnTo>
                <a:lnTo>
                  <a:pt x="0" y="27255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rot="-5960725" flipH="1">
            <a:off x="5030048" y="2670266"/>
            <a:ext cx="1033370" cy="2388040"/>
          </a:xfrm>
          <a:custGeom>
            <a:avLst/>
            <a:gdLst/>
            <a:ahLst/>
            <a:cxnLst/>
            <a:rect l="l" t="t" r="r" b="b"/>
            <a:pathLst>
              <a:path w="1033370" h="2388040">
                <a:moveTo>
                  <a:pt x="1033370" y="0"/>
                </a:moveTo>
                <a:lnTo>
                  <a:pt x="0" y="0"/>
                </a:lnTo>
                <a:lnTo>
                  <a:pt x="0" y="2388040"/>
                </a:lnTo>
                <a:lnTo>
                  <a:pt x="1033370" y="2388040"/>
                </a:lnTo>
                <a:lnTo>
                  <a:pt x="1033370" y="0"/>
                </a:lnTo>
                <a:close/>
              </a:path>
            </a:pathLst>
          </a:custGeom>
          <a:blipFill>
            <a:blip r:embed="rId7">
              <a:extLst>
                <a:ext uri="{96DAC541-7B7A-43D3-8B79-37D633B846F1}">
                  <asvg:svgBlip xmlns:asvg="http://schemas.microsoft.com/office/drawing/2016/SVG/main" r:embed="rId8"/>
                </a:ext>
              </a:extLst>
            </a:blip>
            <a:stretch>
              <a:fillRect/>
            </a:stretch>
          </a:blipFill>
        </p:spPr>
      </p:sp>
      <p:graphicFrame>
        <p:nvGraphicFramePr>
          <p:cNvPr id="20" name="Table 20"/>
          <p:cNvGraphicFramePr>
            <a:graphicFrameLocks noGrp="1"/>
          </p:cNvGraphicFramePr>
          <p:nvPr/>
        </p:nvGraphicFramePr>
        <p:xfrm>
          <a:off x="860785" y="657225"/>
          <a:ext cx="16398515" cy="857250"/>
        </p:xfrm>
        <a:graphic>
          <a:graphicData uri="http://schemas.openxmlformats.org/drawingml/2006/table">
            <a:tbl>
              <a:tblPr/>
              <a:tblGrid>
                <a:gridCol w="16398515">
                  <a:extLst>
                    <a:ext uri="{9D8B030D-6E8A-4147-A177-3AD203B41FA5}">
                      <a16:colId xmlns:a16="http://schemas.microsoft.com/office/drawing/2014/main" val="20000"/>
                    </a:ext>
                  </a:extLst>
                </a:gridCol>
              </a:tblGrid>
              <a:tr h="857250">
                <a:tc>
                  <a:txBody>
                    <a:bodyPr/>
                    <a:lstStyle/>
                    <a:p>
                      <a:pPr algn="l">
                        <a:lnSpc>
                          <a:spcPts val="4199"/>
                        </a:lnSpc>
                        <a:defRPr/>
                      </a:pPr>
                      <a:r>
                        <a:rPr lang="en-US" sz="2999">
                          <a:solidFill>
                            <a:srgbClr val="000000"/>
                          </a:solidFill>
                          <a:latin typeface="Open Sans Light Bold"/>
                        </a:rPr>
                        <a:t>Factors which can have an impact on Climate Crisis </a:t>
                      </a:r>
                      <a:endParaRPr lang="en-US" sz="1100"/>
                    </a:p>
                  </a:txBody>
                  <a:tcPr marL="114300" marR="114300" marT="114300" marB="114300" anchor="ctr">
                    <a:lnL w="19050" cap="flat" cmpd="sng" algn="ctr">
                      <a:solidFill>
                        <a:srgbClr val="004369"/>
                      </a:solidFill>
                      <a:prstDash val="solid"/>
                      <a:round/>
                      <a:headEnd type="none" w="med" len="med"/>
                      <a:tailEnd type="none" w="med" len="med"/>
                    </a:lnL>
                    <a:lnR w="19050" cap="flat" cmpd="sng" algn="ctr">
                      <a:solidFill>
                        <a:srgbClr val="004369"/>
                      </a:solidFill>
                      <a:prstDash val="solid"/>
                      <a:round/>
                      <a:headEnd type="none" w="med" len="med"/>
                      <a:tailEnd type="none" w="med" len="med"/>
                    </a:lnR>
                    <a:lnT w="19050" cap="flat" cmpd="sng" algn="ctr">
                      <a:solidFill>
                        <a:srgbClr val="004369"/>
                      </a:solidFill>
                      <a:prstDash val="solid"/>
                      <a:round/>
                      <a:headEnd type="none" w="med" len="med"/>
                      <a:tailEnd type="none" w="med" len="med"/>
                    </a:lnT>
                    <a:lnB w="19050" cap="flat" cmpd="sng" algn="ctr">
                      <a:solidFill>
                        <a:srgbClr val="004369"/>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22869"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445420" y="537546"/>
            <a:ext cx="4802609" cy="887058"/>
          </a:xfrm>
          <a:prstGeom prst="rect">
            <a:avLst/>
          </a:prstGeom>
        </p:spPr>
        <p:txBody>
          <a:bodyPr lIns="0" tIns="0" rIns="0" bIns="0" rtlCol="0" anchor="t">
            <a:spAutoFit/>
          </a:bodyPr>
          <a:lstStyle/>
          <a:p>
            <a:pPr algn="ctr">
              <a:lnSpc>
                <a:spcPts val="7279"/>
              </a:lnSpc>
            </a:pPr>
            <a:r>
              <a:rPr lang="en-US" sz="5199">
                <a:solidFill>
                  <a:srgbClr val="000000"/>
                </a:solidFill>
                <a:latin typeface="Open Sans 2 Bold"/>
              </a:rPr>
              <a:t>Did you know?</a:t>
            </a:r>
          </a:p>
        </p:txBody>
      </p:sp>
      <p:sp>
        <p:nvSpPr>
          <p:cNvPr id="7" name="TextBox 7"/>
          <p:cNvSpPr txBox="1"/>
          <p:nvPr/>
        </p:nvSpPr>
        <p:spPr>
          <a:xfrm>
            <a:off x="489519" y="2080665"/>
            <a:ext cx="17333135" cy="6598365"/>
          </a:xfrm>
          <a:prstGeom prst="rect">
            <a:avLst/>
          </a:prstGeom>
        </p:spPr>
        <p:txBody>
          <a:bodyPr lIns="0" tIns="0" rIns="0" bIns="0" rtlCol="0" anchor="t">
            <a:spAutoFit/>
          </a:bodyPr>
          <a:lstStyle/>
          <a:p>
            <a:pPr marL="518158" lvl="1" indent="-259079" algn="just">
              <a:lnSpc>
                <a:spcPts val="3359"/>
              </a:lnSpc>
              <a:buFont typeface="Arial"/>
              <a:buChar char="•"/>
            </a:pPr>
            <a:r>
              <a:rPr lang="en-US" sz="2399">
                <a:solidFill>
                  <a:srgbClr val="000000"/>
                </a:solidFill>
                <a:latin typeface="Open Sans Light"/>
              </a:rPr>
              <a:t>Developed Countries Are Responsible for 79 Percent of Historical Carbon Emissions</a:t>
            </a:r>
          </a:p>
          <a:p>
            <a:pPr marL="518158" lvl="1" indent="-259079" algn="just">
              <a:lnSpc>
                <a:spcPts val="3359"/>
              </a:lnSpc>
              <a:buFont typeface="Arial"/>
              <a:buChar char="•"/>
            </a:pPr>
            <a:r>
              <a:rPr lang="en-US" sz="2399">
                <a:solidFill>
                  <a:srgbClr val="000000"/>
                </a:solidFill>
                <a:latin typeface="Open Sans Light"/>
              </a:rPr>
              <a:t>Impact on Ecosystems  - Humans impact the physical environment in many ways: overpopulation, pollution, burning fossil fuels, and deforestation. Changes like these have triggered climate change, soil erosion, poor air quality, and undrinkable water.</a:t>
            </a:r>
          </a:p>
          <a:p>
            <a:pPr marL="518158" lvl="1" indent="-259079">
              <a:lnSpc>
                <a:spcPts val="3359"/>
              </a:lnSpc>
              <a:buFont typeface="Arial"/>
              <a:buChar char="•"/>
            </a:pPr>
            <a:r>
              <a:rPr lang="en-US" sz="2399" u="sng">
                <a:solidFill>
                  <a:srgbClr val="000000"/>
                </a:solidFill>
                <a:latin typeface="Open Sans Light"/>
                <a:hlinkClick r:id="rId3" tooltip="https://www.globalcitizen.org/en/content/how-climate-change-affects-women/"/>
              </a:rPr>
              <a:t>Understanding Why Climate Change Impacts Women More Than Men</a:t>
            </a:r>
            <a:r>
              <a:rPr lang="en-US" sz="2399">
                <a:solidFill>
                  <a:srgbClr val="000000"/>
                </a:solidFill>
                <a:latin typeface="Open Sans Light"/>
              </a:rPr>
              <a:t>. Climate change deepens existing inequalities. Heat waves, droughts, rising sea levels, and extreme storms </a:t>
            </a:r>
            <a:r>
              <a:rPr lang="en-US" sz="2399">
                <a:solidFill>
                  <a:srgbClr val="000000"/>
                </a:solidFill>
                <a:latin typeface="Open Sans Light"/>
                <a:hlinkClick r:id="rId4" tooltip="https://www.globalcitizen.org/en/content/climate-change-hits-women-harder-un-study-finds/"/>
              </a:rPr>
              <a:t>disproportionately affect women</a:t>
            </a:r>
            <a:r>
              <a:rPr lang="en-US" sz="2399">
                <a:solidFill>
                  <a:srgbClr val="000000"/>
                </a:solidFill>
                <a:latin typeface="Open Sans Light"/>
              </a:rPr>
              <a:t>. That’s because women are more likely </a:t>
            </a:r>
            <a:r>
              <a:rPr lang="en-US" sz="2399">
                <a:solidFill>
                  <a:srgbClr val="000000"/>
                </a:solidFill>
                <a:latin typeface="Open Sans Light"/>
                <a:hlinkClick r:id="rId5" tooltip="https://www.globalcitizen.org/en/content/women-extreme-poverty-un-report/"/>
              </a:rPr>
              <a:t>to live in poverty than men</a:t>
            </a:r>
            <a:r>
              <a:rPr lang="en-US" sz="2399">
                <a:solidFill>
                  <a:srgbClr val="000000"/>
                </a:solidFill>
                <a:latin typeface="Open Sans Light"/>
              </a:rPr>
              <a:t>, have </a:t>
            </a:r>
            <a:r>
              <a:rPr lang="en-US" sz="2399">
                <a:solidFill>
                  <a:srgbClr val="000000"/>
                </a:solidFill>
                <a:latin typeface="Open Sans Light"/>
                <a:hlinkClick r:id="rId6" tooltip="https://www.globalcitizen.org/en/content/why-global-citizen-is-campaigning-to-levelthelaw/"/>
              </a:rPr>
              <a:t>less access to basic human rights</a:t>
            </a:r>
            <a:r>
              <a:rPr lang="en-US" sz="2399">
                <a:solidFill>
                  <a:srgbClr val="000000"/>
                </a:solidFill>
                <a:latin typeface="Open Sans Light"/>
              </a:rPr>
              <a:t> like the ability to freely move and acquire land, and </a:t>
            </a:r>
            <a:r>
              <a:rPr lang="en-US" sz="2399">
                <a:solidFill>
                  <a:srgbClr val="000000"/>
                </a:solidFill>
                <a:latin typeface="Open Sans Light"/>
                <a:hlinkClick r:id="rId7" tooltip="https://www.un.org/sustainabledevelopment/gender-equality/"/>
              </a:rPr>
              <a:t>face systematic violence</a:t>
            </a:r>
            <a:r>
              <a:rPr lang="en-US" sz="2399">
                <a:solidFill>
                  <a:srgbClr val="000000"/>
                </a:solidFill>
                <a:latin typeface="Open Sans Light"/>
              </a:rPr>
              <a:t> that escalates during periods of instability.</a:t>
            </a:r>
            <a:r>
              <a:rPr lang="en-US" sz="2399" u="sng">
                <a:solidFill>
                  <a:srgbClr val="000000"/>
                </a:solidFill>
                <a:latin typeface="Open Sans Light"/>
                <a:hlinkClick r:id="rId3" tooltip="https://www.globalcitizen.org/en/content/how-climate-change-affects-women/"/>
              </a:rPr>
              <a:t> Global Citizenship </a:t>
            </a:r>
          </a:p>
          <a:p>
            <a:pPr marL="518158" lvl="1" indent="-259079">
              <a:lnSpc>
                <a:spcPts val="3359"/>
              </a:lnSpc>
              <a:buFont typeface="Arial"/>
              <a:buChar char="•"/>
            </a:pPr>
            <a:r>
              <a:rPr lang="en-US" sz="2399">
                <a:solidFill>
                  <a:srgbClr val="000000"/>
                </a:solidFill>
                <a:latin typeface="Open Sans Light"/>
              </a:rPr>
              <a:t>Climate change is increasing the risk of </a:t>
            </a:r>
            <a:r>
              <a:rPr lang="en-US" sz="2399">
                <a:solidFill>
                  <a:srgbClr val="000000"/>
                </a:solidFill>
                <a:latin typeface="Open Sans Light Bold"/>
                <a:hlinkClick r:id="rId8" tooltip="https://www.bbc.co.uk/news/science-environment-33910552"/>
              </a:rPr>
              <a:t>severe 'food shocks'</a:t>
            </a:r>
            <a:r>
              <a:rPr lang="en-US" sz="2399">
                <a:solidFill>
                  <a:srgbClr val="000000"/>
                </a:solidFill>
                <a:latin typeface="Open Sans Light"/>
              </a:rPr>
              <a:t> where crops fail and prices of staples rise rapidly around the world.</a:t>
            </a:r>
          </a:p>
          <a:p>
            <a:pPr marL="518158" lvl="1" indent="-259079">
              <a:lnSpc>
                <a:spcPts val="3359"/>
              </a:lnSpc>
              <a:buFont typeface="Arial"/>
              <a:buChar char="•"/>
            </a:pPr>
            <a:r>
              <a:rPr lang="en-US" sz="2399">
                <a:solidFill>
                  <a:srgbClr val="000000"/>
                </a:solidFill>
                <a:latin typeface="Open Sans Light"/>
              </a:rPr>
              <a:t>Scientists believe </a:t>
            </a:r>
            <a:r>
              <a:rPr lang="en-US" sz="2399">
                <a:solidFill>
                  <a:srgbClr val="000000"/>
                </a:solidFill>
                <a:latin typeface="Open Sans Light"/>
                <a:hlinkClick r:id="rId9" tooltip="https://www.bbc.co.uk/news/science-environment-54034134"/>
              </a:rPr>
              <a:t>at least 550 species could be lost this century</a:t>
            </a:r>
            <a:r>
              <a:rPr lang="en-US" sz="2399">
                <a:solidFill>
                  <a:srgbClr val="000000"/>
                </a:solidFill>
                <a:latin typeface="Open Sans Light"/>
              </a:rPr>
              <a:t> if action is not taken.</a:t>
            </a:r>
          </a:p>
          <a:p>
            <a:pPr marL="518158" lvl="1" indent="-259079">
              <a:lnSpc>
                <a:spcPts val="3359"/>
              </a:lnSpc>
              <a:buFont typeface="Arial"/>
              <a:buChar char="•"/>
            </a:pPr>
            <a:r>
              <a:rPr lang="en-US" sz="2399">
                <a:solidFill>
                  <a:srgbClr val="000000"/>
                </a:solidFill>
                <a:latin typeface="Open Sans Light"/>
              </a:rPr>
              <a:t> Frozen ground melting in places like Siberia, and greenhouse gases trapped for centuries will be released into the atmosphere, worsening climate change.</a:t>
            </a:r>
          </a:p>
          <a:p>
            <a:pPr algn="l">
              <a:lnSpc>
                <a:spcPts val="3079"/>
              </a:lnSpc>
            </a:pPr>
            <a:endParaRPr lang="en-US" sz="2399">
              <a:solidFill>
                <a:srgbClr val="000000"/>
              </a:solidFill>
              <a:latin typeface="Open Sans Light"/>
            </a:endParaRPr>
          </a:p>
          <a:p>
            <a:pPr algn="ctr">
              <a:lnSpc>
                <a:spcPts val="3079"/>
              </a:lnSpc>
            </a:pPr>
            <a:endParaRPr lang="en-US" sz="2399">
              <a:solidFill>
                <a:srgbClr val="000000"/>
              </a:solidFill>
              <a:latin typeface="Open Sans Light"/>
            </a:endParaRPr>
          </a:p>
          <a:p>
            <a:pPr algn="ctr">
              <a:lnSpc>
                <a:spcPts val="3079"/>
              </a:lnSpc>
            </a:pPr>
            <a:endParaRPr lang="en-US" sz="2399">
              <a:solidFill>
                <a:srgbClr val="000000"/>
              </a:solidFill>
              <a:latin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7748303" y="358196"/>
            <a:ext cx="10097179" cy="8833457"/>
          </a:xfrm>
          <a:custGeom>
            <a:avLst/>
            <a:gdLst/>
            <a:ahLst/>
            <a:cxnLst/>
            <a:rect l="l" t="t" r="r" b="b"/>
            <a:pathLst>
              <a:path w="10097179" h="8833457">
                <a:moveTo>
                  <a:pt x="0" y="0"/>
                </a:moveTo>
                <a:lnTo>
                  <a:pt x="10097179" y="0"/>
                </a:lnTo>
                <a:lnTo>
                  <a:pt x="10097179" y="8833457"/>
                </a:lnTo>
                <a:lnTo>
                  <a:pt x="0" y="8833457"/>
                </a:lnTo>
                <a:lnTo>
                  <a:pt x="0" y="0"/>
                </a:lnTo>
                <a:close/>
              </a:path>
            </a:pathLst>
          </a:custGeom>
          <a:blipFill>
            <a:blip r:embed="rId3"/>
            <a:stretch>
              <a:fillRect t="-1278" r="-14998"/>
            </a:stretch>
          </a:blipFill>
        </p:spPr>
      </p:sp>
      <p:sp>
        <p:nvSpPr>
          <p:cNvPr id="7" name="TextBox 7"/>
          <p:cNvSpPr txBox="1"/>
          <p:nvPr/>
        </p:nvSpPr>
        <p:spPr>
          <a:xfrm>
            <a:off x="409147" y="506577"/>
            <a:ext cx="7339156" cy="8270398"/>
          </a:xfrm>
          <a:prstGeom prst="rect">
            <a:avLst/>
          </a:prstGeom>
        </p:spPr>
        <p:txBody>
          <a:bodyPr lIns="0" tIns="0" rIns="0" bIns="0" rtlCol="0" anchor="t">
            <a:spAutoFit/>
          </a:bodyPr>
          <a:lstStyle/>
          <a:p>
            <a:pPr>
              <a:lnSpc>
                <a:spcPts val="5074"/>
              </a:lnSpc>
              <a:spcBef>
                <a:spcPct val="0"/>
              </a:spcBef>
            </a:pPr>
            <a:r>
              <a:rPr lang="en-US" sz="3624">
                <a:solidFill>
                  <a:srgbClr val="000000"/>
                </a:solidFill>
                <a:latin typeface="Open Sans Light"/>
              </a:rPr>
              <a:t>China is the largest emitter of carbon dioxide gas in the world, with 9.9 billion metric tons in 2019.</a:t>
            </a:r>
          </a:p>
          <a:p>
            <a:pPr>
              <a:lnSpc>
                <a:spcPts val="5074"/>
              </a:lnSpc>
              <a:spcBef>
                <a:spcPct val="0"/>
              </a:spcBef>
            </a:pPr>
            <a:endParaRPr lang="en-US" sz="3624">
              <a:solidFill>
                <a:srgbClr val="000000"/>
              </a:solidFill>
              <a:latin typeface="Open Sans Light"/>
            </a:endParaRPr>
          </a:p>
          <a:p>
            <a:pPr>
              <a:lnSpc>
                <a:spcPts val="5074"/>
              </a:lnSpc>
              <a:spcBef>
                <a:spcPct val="0"/>
              </a:spcBef>
            </a:pPr>
            <a:r>
              <a:rPr lang="en-US" sz="3624">
                <a:solidFill>
                  <a:srgbClr val="000000"/>
                </a:solidFill>
                <a:latin typeface="Open Sans Light"/>
              </a:rPr>
              <a:t>The U.S. is the second-largest emitter of CO2, with approximately 4.7 billion metric tons of carbon dioxide emissions in 2019.</a:t>
            </a:r>
          </a:p>
          <a:p>
            <a:pPr>
              <a:lnSpc>
                <a:spcPts val="5074"/>
              </a:lnSpc>
              <a:spcBef>
                <a:spcPct val="0"/>
              </a:spcBef>
            </a:pPr>
            <a:endParaRPr lang="en-US" sz="3624">
              <a:solidFill>
                <a:srgbClr val="000000"/>
              </a:solidFill>
              <a:latin typeface="Open Sans Light"/>
            </a:endParaRPr>
          </a:p>
          <a:p>
            <a:pPr>
              <a:lnSpc>
                <a:spcPts val="5074"/>
              </a:lnSpc>
              <a:spcBef>
                <a:spcPct val="0"/>
              </a:spcBef>
            </a:pPr>
            <a:r>
              <a:rPr lang="en-US" sz="3624">
                <a:solidFill>
                  <a:srgbClr val="000000"/>
                </a:solidFill>
                <a:latin typeface="Open Sans Light"/>
              </a:rPr>
              <a:t>India is the third-largest emitter of CO2 in the world; it produced about 2.3 billion metric tons of CO2 in 2019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632960" y="347287"/>
            <a:ext cx="9386637" cy="9592426"/>
          </a:xfrm>
          <a:custGeom>
            <a:avLst/>
            <a:gdLst/>
            <a:ahLst/>
            <a:cxnLst/>
            <a:rect l="l" t="t" r="r" b="b"/>
            <a:pathLst>
              <a:path w="9386637" h="9592426">
                <a:moveTo>
                  <a:pt x="0" y="0"/>
                </a:moveTo>
                <a:lnTo>
                  <a:pt x="9386636" y="0"/>
                </a:lnTo>
                <a:lnTo>
                  <a:pt x="9386636" y="9592426"/>
                </a:lnTo>
                <a:lnTo>
                  <a:pt x="0" y="9592426"/>
                </a:lnTo>
                <a:lnTo>
                  <a:pt x="0" y="0"/>
                </a:lnTo>
                <a:close/>
              </a:path>
            </a:pathLst>
          </a:custGeom>
          <a:blipFill>
            <a:blip r:embed="rId3"/>
            <a:stretch>
              <a:fillRect/>
            </a:stretch>
          </a:blipFill>
        </p:spPr>
      </p:sp>
      <p:sp>
        <p:nvSpPr>
          <p:cNvPr id="7" name="Freeform 7"/>
          <p:cNvSpPr/>
          <p:nvPr/>
        </p:nvSpPr>
        <p:spPr>
          <a:xfrm>
            <a:off x="9611927" y="1961194"/>
            <a:ext cx="8268404" cy="6885325"/>
          </a:xfrm>
          <a:custGeom>
            <a:avLst/>
            <a:gdLst/>
            <a:ahLst/>
            <a:cxnLst/>
            <a:rect l="l" t="t" r="r" b="b"/>
            <a:pathLst>
              <a:path w="8268404" h="6885325">
                <a:moveTo>
                  <a:pt x="0" y="0"/>
                </a:moveTo>
                <a:lnTo>
                  <a:pt x="8268403" y="0"/>
                </a:lnTo>
                <a:lnTo>
                  <a:pt x="8268403" y="6885325"/>
                </a:lnTo>
                <a:lnTo>
                  <a:pt x="0" y="68853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0641921" y="3794566"/>
            <a:ext cx="5811389" cy="2189841"/>
          </a:xfrm>
          <a:prstGeom prst="rect">
            <a:avLst/>
          </a:prstGeom>
        </p:spPr>
        <p:txBody>
          <a:bodyPr lIns="0" tIns="0" rIns="0" bIns="0" rtlCol="0" anchor="t">
            <a:spAutoFit/>
          </a:bodyPr>
          <a:lstStyle/>
          <a:p>
            <a:pPr algn="ctr">
              <a:lnSpc>
                <a:spcPts val="4637"/>
              </a:lnSpc>
            </a:pPr>
            <a:r>
              <a:rPr lang="en-US" sz="3312">
                <a:solidFill>
                  <a:srgbClr val="000000"/>
                </a:solidFill>
                <a:latin typeface="Open Sans Light Bold"/>
              </a:rPr>
              <a:t>Impact of Climate Crisis</a:t>
            </a:r>
          </a:p>
          <a:p>
            <a:pPr>
              <a:lnSpc>
                <a:spcPts val="3161"/>
              </a:lnSpc>
            </a:pPr>
            <a:r>
              <a:rPr lang="en-US" sz="2258">
                <a:solidFill>
                  <a:srgbClr val="000000"/>
                </a:solidFill>
                <a:latin typeface="Open Sans Light"/>
              </a:rPr>
              <a:t>Frozen ground melting in places like Siberia, and greenhouse gases trapped for centuries will be released into the atmosphere, worsening climate change</a:t>
            </a:r>
            <a:r>
              <a:rPr lang="en-US" sz="2258">
                <a:solidFill>
                  <a:srgbClr val="000000"/>
                </a:solidFill>
                <a:latin typeface="Open Sans Light Bold"/>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4"/>
          <a:stretch>
            <a:fillRect/>
          </a:stretch>
        </p:blipFill>
        <p:spPr>
          <a:xfrm>
            <a:off x="1915035" y="585532"/>
            <a:ext cx="13823183" cy="7775540"/>
          </a:xfrm>
          <a:prstGeom prst="rect">
            <a:avLst/>
          </a:prstGeom>
        </p:spPr>
      </p:pic>
      <p:sp>
        <p:nvSpPr>
          <p:cNvPr id="7" name="TextBox 7"/>
          <p:cNvSpPr txBox="1"/>
          <p:nvPr/>
        </p:nvSpPr>
        <p:spPr>
          <a:xfrm>
            <a:off x="1915035" y="8452249"/>
            <a:ext cx="13977954" cy="1180465"/>
          </a:xfrm>
          <a:prstGeom prst="rect">
            <a:avLst/>
          </a:prstGeom>
        </p:spPr>
        <p:txBody>
          <a:bodyPr lIns="0" tIns="0" rIns="0" bIns="0" rtlCol="0" anchor="t">
            <a:spAutoFit/>
          </a:bodyPr>
          <a:lstStyle/>
          <a:p>
            <a:pPr algn="ctr">
              <a:lnSpc>
                <a:spcPts val="4759"/>
              </a:lnSpc>
            </a:pPr>
            <a:r>
              <a:rPr lang="en-US" sz="3399">
                <a:solidFill>
                  <a:srgbClr val="000000"/>
                </a:solidFill>
                <a:latin typeface="Open Sans Light"/>
              </a:rPr>
              <a:t>5min video - to investigate the link to destruction of some of our most precious places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3400915" y="383434"/>
            <a:ext cx="11354826" cy="9411270"/>
          </a:xfrm>
          <a:custGeom>
            <a:avLst/>
            <a:gdLst/>
            <a:ahLst/>
            <a:cxnLst/>
            <a:rect l="l" t="t" r="r" b="b"/>
            <a:pathLst>
              <a:path w="11354826" h="9411270">
                <a:moveTo>
                  <a:pt x="0" y="0"/>
                </a:moveTo>
                <a:lnTo>
                  <a:pt x="11354825" y="0"/>
                </a:lnTo>
                <a:lnTo>
                  <a:pt x="11354825" y="9411269"/>
                </a:lnTo>
                <a:lnTo>
                  <a:pt x="0" y="9411269"/>
                </a:lnTo>
                <a:lnTo>
                  <a:pt x="0" y="0"/>
                </a:lnTo>
                <a:close/>
              </a:path>
            </a:pathLst>
          </a:custGeom>
          <a:blipFill>
            <a:blip r:embed="rId3"/>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563641" y="558276"/>
            <a:ext cx="17160718" cy="8700024"/>
          </a:xfrm>
          <a:prstGeom prst="rect">
            <a:avLst/>
          </a:prstGeom>
        </p:spPr>
        <p:txBody>
          <a:bodyPr lIns="0" tIns="0" rIns="0" bIns="0" rtlCol="0" anchor="t">
            <a:spAutoFit/>
          </a:bodyPr>
          <a:lstStyle/>
          <a:p>
            <a:pPr algn="just">
              <a:lnSpc>
                <a:spcPts val="7671"/>
              </a:lnSpc>
              <a:spcBef>
                <a:spcPct val="0"/>
              </a:spcBef>
            </a:pPr>
            <a:r>
              <a:rPr lang="en-US" sz="5479">
                <a:solidFill>
                  <a:srgbClr val="000000"/>
                </a:solidFill>
                <a:latin typeface="Open Sans Light"/>
              </a:rPr>
              <a:t>Now watch Janne Utriainen, his wife and four daughters are tackling climate change in their way: they’ve moved to a remote location in northern Lapland, where they live off the land: they fish, hunt, pick berries, keep sheep and chickens and grow some vegetables. </a:t>
            </a:r>
          </a:p>
          <a:p>
            <a:pPr algn="just">
              <a:lnSpc>
                <a:spcPts val="7671"/>
              </a:lnSpc>
              <a:spcBef>
                <a:spcPct val="0"/>
              </a:spcBef>
            </a:pPr>
            <a:endParaRPr lang="en-US" sz="5479">
              <a:solidFill>
                <a:srgbClr val="000000"/>
              </a:solidFill>
              <a:latin typeface="Open Sans Light"/>
            </a:endParaRPr>
          </a:p>
          <a:p>
            <a:pPr algn="just">
              <a:lnSpc>
                <a:spcPts val="7671"/>
              </a:lnSpc>
              <a:spcBef>
                <a:spcPct val="0"/>
              </a:spcBef>
            </a:pPr>
            <a:r>
              <a:rPr lang="en-US" sz="5479" u="sng">
                <a:solidFill>
                  <a:srgbClr val="000000"/>
                </a:solidFill>
                <a:latin typeface="Open Sans Light"/>
                <a:hlinkClick r:id="rId3" tooltip="https://www.youtube.com/watch?v=TG2rHMcO9Q8"/>
              </a:rPr>
              <a:t>People Vs Climate Change: Sustainable living on the Isle of Erraid | 5 News (3mins)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D2AA1C-70F7-4903-8228-473EE3900491}"/>
</file>

<file path=customXml/itemProps2.xml><?xml version="1.0" encoding="utf-8"?>
<ds:datastoreItem xmlns:ds="http://schemas.openxmlformats.org/officeDocument/2006/customXml" ds:itemID="{DB70E072-3D54-44CD-A985-E23C1FE54B4D}"/>
</file>

<file path=customXml/itemProps3.xml><?xml version="1.0" encoding="utf-8"?>
<ds:datastoreItem xmlns:ds="http://schemas.openxmlformats.org/officeDocument/2006/customXml" ds:itemID="{135505C3-1B5F-4970-A2A0-B990C24E264D}"/>
</file>

<file path=docProps/app.xml><?xml version="1.0" encoding="utf-8"?>
<Properties xmlns="http://schemas.openxmlformats.org/officeDocument/2006/extended-properties" xmlns:vt="http://schemas.openxmlformats.org/officeDocument/2006/docPropsVTypes">
  <TotalTime>0</TotalTime>
  <Words>814</Words>
  <Application>Microsoft Macintosh PowerPoint</Application>
  <PresentationFormat>Custom</PresentationFormat>
  <Paragraphs>72</Paragraphs>
  <Slides>10</Slides>
  <Notes>10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Open Sans 1 Bold</vt:lpstr>
      <vt:lpstr>Open Sans 1 Light</vt:lpstr>
      <vt:lpstr>Arial</vt:lpstr>
      <vt:lpstr>Open Sans 1</vt:lpstr>
      <vt:lpstr>Open Sans Light</vt:lpstr>
      <vt:lpstr>Open Sans Light Bold</vt:lpstr>
      <vt:lpstr>Calibri</vt:lpstr>
      <vt:lpstr>Open Sans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 KS3&amp;4 CC</dc:title>
  <cp:lastModifiedBy>Samia Akram</cp:lastModifiedBy>
  <cp:revision>1</cp:revision>
  <dcterms:created xsi:type="dcterms:W3CDTF">2006-08-16T00:00:00Z</dcterms:created>
  <dcterms:modified xsi:type="dcterms:W3CDTF">2023-09-20T18:20:35Z</dcterms:modified>
  <dc:identifier>DAFCQvsqMLo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19582000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