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Chewy" panose="02000000000000000000" pitchFamily="2" charset="0"/>
      <p:regular r:id="rId22"/>
    </p:embeddedFont>
    <p:embeddedFont>
      <p:font typeface="Open Sans 1 Bold" panose="020B0806030504020204" pitchFamily="34" charset="0"/>
      <p:regular r:id="rId23"/>
      <p:bold r:id="rId24"/>
    </p:embeddedFont>
    <p:embeddedFont>
      <p:font typeface="Open Sans 2" panose="020B0606030504020204" pitchFamily="34" charset="0"/>
      <p:regular r:id="rId25"/>
    </p:embeddedFont>
    <p:embeddedFont>
      <p:font typeface="Open Sans 2 Bold" panose="020B0806030504020204" pitchFamily="34" charset="0"/>
      <p:regular r:id="rId26"/>
      <p:bold r:id="rId27"/>
    </p:embeddedFont>
    <p:embeddedFont>
      <p:font typeface="Open Sans 2 Light" panose="020B0306030504020204" pitchFamily="34" charset="0"/>
      <p:regular r:id="rId28"/>
    </p:embeddedFont>
    <p:embeddedFont>
      <p:font typeface="Open Sans Light" panose="020B0306030504020204" pitchFamily="34" charset="0"/>
      <p:regular r:id="rId29"/>
      <p:italic r:id="rId30"/>
    </p:embeddedFont>
    <p:embeddedFont>
      <p:font typeface="Open Sans Light Bold" panose="020B0806030504020204" pitchFamily="34" charset="0"/>
      <p:regular r:id="rId31"/>
      <p:bold r:id="rId32"/>
    </p:embeddedFont>
    <p:embeddedFont>
      <p:font typeface="Open Sans Light Italics" panose="020B030603050402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90" autoAdjust="0"/>
  </p:normalViewPr>
  <p:slideViewPr>
    <p:cSldViewPr>
      <p:cViewPr varScale="1">
        <p:scale>
          <a:sx n="70" d="100"/>
          <a:sy n="70" d="100"/>
        </p:scale>
        <p:origin x="8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customXml" Target="../customXml/item1.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19.09.2023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Pupils need to understand what sustainability means.  before giving them the definitions ask pupils to suggest what they think sustainability means.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Pupils need to understand what sustainability means.  before giving them the definitions ask pupils to suggest what they think sustainability means.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Pupils need to understand what sustainability means.  before giving them the definitions ask pupils to suggest what they think sustainability means.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Pupils need to understand what sustainability means.  before giving them the definitions ask pupils to suggest what they think sustainability means.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Mental Health is an animation designed to help begin conversations about mental health in the classroom and beyond.</a:t>
            </a:r>
          </a:p>
          <a:p>
            <a:endParaRPr lang="en-US"/>
          </a:p>
          <a:p>
            <a:r>
              <a:rPr lang="en-US"/>
              <a:t>Introduced by Kate Middleton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Start the lesson with some music in the background and ask the pupils to colour for about 5-10mins in silence. </a:t>
            </a:r>
          </a:p>
          <a:p>
            <a:endParaRPr lang="en-US"/>
          </a:p>
          <a:p>
            <a:r>
              <a:rPr lang="en-US"/>
              <a:t>After the initial - Why are we doing this? </a:t>
            </a:r>
          </a:p>
          <a:p>
            <a:endParaRPr lang="en-US"/>
          </a:p>
          <a:p>
            <a:r>
              <a:rPr lang="en-US"/>
              <a:t>It's important for pupils to understand how important for us to switch off. And how hard it 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experts think that connecting with peers online is less emotionally fulfilling than connecting in person. Research shows that teenagers who spend more time on social media also feel more isolated. It could be that kids who already feel isolated use social media more. But it could be that using social media actually makes kids feel isolated.</a:t>
            </a:r>
          </a:p>
          <a:p>
            <a:endParaRPr lang="en-US"/>
          </a:p>
          <a:p>
            <a:r>
              <a:rPr lang="en-US"/>
              <a:t>Another theory is that social media is bad for teenagers’ self-esteem. Seeing lots of perfect pictures online might make kids (especially girls) view themselves negatively. Feeling bad about themselves can lead to depression.</a:t>
            </a:r>
          </a:p>
          <a:p>
            <a:endParaRPr lang="en-US"/>
          </a:p>
          <a:p>
            <a:r>
              <a:rPr lang="en-US"/>
              <a:t>Social media can also cut into the time that kids spend on activities that make them feel good, like exercise and hobbies. Additionally, it can distract from important tasks like homework. Having to juggle those responsibilities can increase kids’ stress. Studies also suggest that using social media at night interferes with restful sleep for many teenagers.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watch?v=oz1S66_pYTw"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5700976" y="2069419"/>
            <a:ext cx="6169170" cy="7188881"/>
          </a:xfrm>
          <a:custGeom>
            <a:avLst/>
            <a:gdLst/>
            <a:ahLst/>
            <a:cxnLst/>
            <a:rect l="l" t="t" r="r" b="b"/>
            <a:pathLst>
              <a:path w="6169170" h="7188881">
                <a:moveTo>
                  <a:pt x="0" y="0"/>
                </a:moveTo>
                <a:lnTo>
                  <a:pt x="6169171" y="0"/>
                </a:lnTo>
                <a:lnTo>
                  <a:pt x="6169171" y="7188881"/>
                </a:lnTo>
                <a:lnTo>
                  <a:pt x="0" y="7188881"/>
                </a:lnTo>
                <a:lnTo>
                  <a:pt x="0" y="0"/>
                </a:lnTo>
                <a:close/>
              </a:path>
            </a:pathLst>
          </a:custGeom>
          <a:blipFill>
            <a:blip r:embed="rId3"/>
            <a:stretch>
              <a:fillRect t="-10090" b="-11274"/>
            </a:stretch>
          </a:blipFill>
        </p:spPr>
      </p:sp>
      <p:sp>
        <p:nvSpPr>
          <p:cNvPr id="7" name="TextBox 7"/>
          <p:cNvSpPr txBox="1"/>
          <p:nvPr/>
        </p:nvSpPr>
        <p:spPr>
          <a:xfrm>
            <a:off x="1028700" y="451435"/>
            <a:ext cx="16230600" cy="3346950"/>
          </a:xfrm>
          <a:prstGeom prst="rect">
            <a:avLst/>
          </a:prstGeom>
        </p:spPr>
        <p:txBody>
          <a:bodyPr lIns="0" tIns="0" rIns="0" bIns="0" rtlCol="0" anchor="t">
            <a:spAutoFit/>
          </a:bodyPr>
          <a:lstStyle/>
          <a:p>
            <a:pPr algn="ctr">
              <a:lnSpc>
                <a:spcPts val="13439"/>
              </a:lnSpc>
            </a:pPr>
            <a:r>
              <a:rPr lang="en-US" sz="9599">
                <a:solidFill>
                  <a:srgbClr val="000000"/>
                </a:solidFill>
                <a:latin typeface="Open Sans 1 Bold"/>
              </a:rPr>
              <a:t>Mindfulness </a:t>
            </a:r>
          </a:p>
          <a:p>
            <a:pPr algn="ctr">
              <a:lnSpc>
                <a:spcPts val="13439"/>
              </a:lnSpc>
            </a:pPr>
            <a:endParaRPr lang="en-US" sz="9599">
              <a:solidFill>
                <a:srgbClr val="000000"/>
              </a:solidFill>
              <a:latin typeface="Open Sans 1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TextBox 6"/>
          <p:cNvSpPr txBox="1"/>
          <p:nvPr/>
        </p:nvSpPr>
        <p:spPr>
          <a:xfrm>
            <a:off x="556599" y="1910869"/>
            <a:ext cx="17259411" cy="6327029"/>
          </a:xfrm>
          <a:prstGeom prst="rect">
            <a:avLst/>
          </a:prstGeom>
        </p:spPr>
        <p:txBody>
          <a:bodyPr lIns="0" tIns="0" rIns="0" bIns="0" rtlCol="0" anchor="t">
            <a:spAutoFit/>
          </a:bodyPr>
          <a:lstStyle/>
          <a:p>
            <a:pPr>
              <a:lnSpc>
                <a:spcPts val="3571"/>
              </a:lnSpc>
              <a:spcBef>
                <a:spcPct val="0"/>
              </a:spcBef>
            </a:pPr>
            <a:r>
              <a:rPr lang="en-US" sz="2551">
                <a:solidFill>
                  <a:srgbClr val="000000"/>
                </a:solidFill>
                <a:latin typeface="Open Sans Light Bold"/>
              </a:rPr>
              <a:t>Mute justmuteit.com </a:t>
            </a:r>
            <a:r>
              <a:rPr lang="en-US" sz="2551">
                <a:solidFill>
                  <a:srgbClr val="000000"/>
                </a:solidFill>
                <a:latin typeface="Open Sans Light"/>
              </a:rPr>
              <a:t>The newest app in this genre, Mute tracks screen-time and pickups, and logs your “detox streaks” with an emphasis on celebrating the latter.</a:t>
            </a:r>
          </a:p>
          <a:p>
            <a:pPr>
              <a:lnSpc>
                <a:spcPts val="3571"/>
              </a:lnSpc>
              <a:spcBef>
                <a:spcPct val="0"/>
              </a:spcBef>
            </a:pPr>
            <a:endParaRPr lang="en-US" sz="2551">
              <a:solidFill>
                <a:srgbClr val="000000"/>
              </a:solidFill>
              <a:latin typeface="Open Sans Light"/>
            </a:endParaRPr>
          </a:p>
          <a:p>
            <a:pPr>
              <a:lnSpc>
                <a:spcPts val="3571"/>
              </a:lnSpc>
              <a:spcBef>
                <a:spcPct val="0"/>
              </a:spcBef>
            </a:pPr>
            <a:r>
              <a:rPr lang="en-US" sz="2551">
                <a:solidFill>
                  <a:srgbClr val="000000"/>
                </a:solidFill>
                <a:latin typeface="Open Sans Light Bold"/>
              </a:rPr>
              <a:t>Moment inthemoment.io </a:t>
            </a:r>
            <a:r>
              <a:rPr lang="en-US" sz="2551">
                <a:solidFill>
                  <a:srgbClr val="000000"/>
                </a:solidFill>
                <a:latin typeface="Open Sans Light"/>
              </a:rPr>
              <a:t>Moment sets daily limits on your usage, and will even try to force you off the device with a barrage of notifications if you choose that option.</a:t>
            </a:r>
          </a:p>
          <a:p>
            <a:pPr>
              <a:lnSpc>
                <a:spcPts val="3571"/>
              </a:lnSpc>
              <a:spcBef>
                <a:spcPct val="0"/>
              </a:spcBef>
            </a:pPr>
            <a:endParaRPr lang="en-US" sz="2551">
              <a:solidFill>
                <a:srgbClr val="000000"/>
              </a:solidFill>
              <a:latin typeface="Open Sans Light"/>
            </a:endParaRPr>
          </a:p>
          <a:p>
            <a:pPr>
              <a:lnSpc>
                <a:spcPts val="3571"/>
              </a:lnSpc>
              <a:spcBef>
                <a:spcPct val="0"/>
              </a:spcBef>
            </a:pPr>
            <a:r>
              <a:rPr lang="en-US" sz="2551">
                <a:solidFill>
                  <a:srgbClr val="000000"/>
                </a:solidFill>
                <a:latin typeface="Open Sans Light Bold"/>
              </a:rPr>
              <a:t>Space space-app.com </a:t>
            </a:r>
            <a:r>
              <a:rPr lang="en-US" sz="2551">
                <a:solidFill>
                  <a:srgbClr val="000000"/>
                </a:solidFill>
                <a:latin typeface="Open Sans Light"/>
              </a:rPr>
              <a:t>Space starts with a quiz to assign you a phone-user “type” (from Rabbit Hole Wanderer to Sticky Social Mitt) and then helps you set goals to change your habits.</a:t>
            </a:r>
          </a:p>
          <a:p>
            <a:pPr>
              <a:lnSpc>
                <a:spcPts val="3571"/>
              </a:lnSpc>
              <a:spcBef>
                <a:spcPct val="0"/>
              </a:spcBef>
            </a:pPr>
            <a:endParaRPr lang="en-US" sz="2551">
              <a:solidFill>
                <a:srgbClr val="000000"/>
              </a:solidFill>
              <a:latin typeface="Open Sans Light"/>
            </a:endParaRPr>
          </a:p>
          <a:p>
            <a:pPr>
              <a:lnSpc>
                <a:spcPts val="3571"/>
              </a:lnSpc>
              <a:spcBef>
                <a:spcPct val="0"/>
              </a:spcBef>
            </a:pPr>
            <a:r>
              <a:rPr lang="en-US" sz="2551">
                <a:solidFill>
                  <a:srgbClr val="000000"/>
                </a:solidFill>
                <a:latin typeface="Open Sans Light Bold"/>
              </a:rPr>
              <a:t>Hold holdstudent.com </a:t>
            </a:r>
            <a:r>
              <a:rPr lang="en-US" sz="2551">
                <a:solidFill>
                  <a:srgbClr val="000000"/>
                </a:solidFill>
                <a:latin typeface="Open Sans Light"/>
              </a:rPr>
              <a:t>Aimed at students, Hold tracks how much time they spend not using their phone, and converts that into points to be redeemed for real-world rewards.</a:t>
            </a:r>
          </a:p>
          <a:p>
            <a:pPr>
              <a:lnSpc>
                <a:spcPts val="3571"/>
              </a:lnSpc>
              <a:spcBef>
                <a:spcPct val="0"/>
              </a:spcBef>
            </a:pPr>
            <a:endParaRPr lang="en-US" sz="2551">
              <a:solidFill>
                <a:srgbClr val="000000"/>
              </a:solidFill>
              <a:latin typeface="Open Sans Light"/>
            </a:endParaRPr>
          </a:p>
          <a:p>
            <a:pPr>
              <a:lnSpc>
                <a:spcPts val="3571"/>
              </a:lnSpc>
              <a:spcBef>
                <a:spcPct val="0"/>
              </a:spcBef>
            </a:pPr>
            <a:r>
              <a:rPr lang="en-US" sz="2551">
                <a:solidFill>
                  <a:srgbClr val="000000"/>
                </a:solidFill>
                <a:latin typeface="Open Sans Light Bold"/>
              </a:rPr>
              <a:t>Forest forestapp. cc </a:t>
            </a:r>
            <a:r>
              <a:rPr lang="en-US" sz="2551">
                <a:solidFill>
                  <a:srgbClr val="000000"/>
                </a:solidFill>
                <a:latin typeface="Open Sans Light"/>
              </a:rPr>
              <a:t>Forest takes a different approach: starting the app plants a virtual tree, which grows for as long as you don’t quit the app (and thus use other ones), but dies if you exit.</a:t>
            </a:r>
          </a:p>
        </p:txBody>
      </p:sp>
      <p:sp>
        <p:nvSpPr>
          <p:cNvPr id="7" name="TextBox 7"/>
          <p:cNvSpPr txBox="1"/>
          <p:nvPr/>
        </p:nvSpPr>
        <p:spPr>
          <a:xfrm>
            <a:off x="490722" y="518355"/>
            <a:ext cx="16842004" cy="646393"/>
          </a:xfrm>
          <a:prstGeom prst="rect">
            <a:avLst/>
          </a:prstGeom>
        </p:spPr>
        <p:txBody>
          <a:bodyPr lIns="0" tIns="0" rIns="0" bIns="0" rtlCol="0" anchor="t">
            <a:spAutoFit/>
          </a:bodyPr>
          <a:lstStyle/>
          <a:p>
            <a:pPr>
              <a:lnSpc>
                <a:spcPts val="5319"/>
              </a:lnSpc>
              <a:spcBef>
                <a:spcPct val="0"/>
              </a:spcBef>
            </a:pPr>
            <a:r>
              <a:rPr lang="en-US" sz="3799">
                <a:solidFill>
                  <a:srgbClr val="000000"/>
                </a:solidFill>
                <a:latin typeface="Open Sans Light Bold"/>
              </a:rPr>
              <a:t>Five kick-the-habit apps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TextBox 6"/>
          <p:cNvSpPr txBox="1"/>
          <p:nvPr/>
        </p:nvSpPr>
        <p:spPr>
          <a:xfrm>
            <a:off x="731257" y="904875"/>
            <a:ext cx="16825485" cy="5629961"/>
          </a:xfrm>
          <a:prstGeom prst="rect">
            <a:avLst/>
          </a:prstGeom>
        </p:spPr>
        <p:txBody>
          <a:bodyPr lIns="0" tIns="0" rIns="0" bIns="0" rtlCol="0" anchor="t">
            <a:spAutoFit/>
          </a:bodyPr>
          <a:lstStyle/>
          <a:p>
            <a:pPr algn="ctr">
              <a:lnSpc>
                <a:spcPts val="9228"/>
              </a:lnSpc>
              <a:spcBef>
                <a:spcPct val="0"/>
              </a:spcBef>
            </a:pPr>
            <a:r>
              <a:rPr lang="en-US" sz="6592">
                <a:solidFill>
                  <a:srgbClr val="000000"/>
                </a:solidFill>
                <a:latin typeface="Open Sans Light Italics"/>
              </a:rPr>
              <a:t> “Every one of us needs to show how much we care for each other and, in the process, care for ourselves.” </a:t>
            </a:r>
          </a:p>
          <a:p>
            <a:pPr algn="ctr">
              <a:lnSpc>
                <a:spcPts val="8529"/>
              </a:lnSpc>
              <a:spcBef>
                <a:spcPct val="0"/>
              </a:spcBef>
            </a:pPr>
            <a:endParaRPr lang="en-US" sz="6592">
              <a:solidFill>
                <a:srgbClr val="000000"/>
              </a:solidFill>
              <a:latin typeface="Open Sans Light Italics"/>
            </a:endParaRPr>
          </a:p>
          <a:p>
            <a:pPr algn="ctr">
              <a:lnSpc>
                <a:spcPts val="8529"/>
              </a:lnSpc>
              <a:spcBef>
                <a:spcPct val="0"/>
              </a:spcBef>
            </a:pPr>
            <a:r>
              <a:rPr lang="en-US" sz="6092">
                <a:solidFill>
                  <a:srgbClr val="000000"/>
                </a:solidFill>
                <a:latin typeface="Open Sans Light Bold"/>
              </a:rPr>
              <a:t> Princess Diana</a:t>
            </a:r>
          </a:p>
        </p:txBody>
      </p:sp>
      <p:sp>
        <p:nvSpPr>
          <p:cNvPr id="7" name="Freeform 7"/>
          <p:cNvSpPr/>
          <p:nvPr/>
        </p:nvSpPr>
        <p:spPr>
          <a:xfrm>
            <a:off x="13152699" y="3989514"/>
            <a:ext cx="4404044" cy="5568331"/>
          </a:xfrm>
          <a:custGeom>
            <a:avLst/>
            <a:gdLst/>
            <a:ahLst/>
            <a:cxnLst/>
            <a:rect l="l" t="t" r="r" b="b"/>
            <a:pathLst>
              <a:path w="4404044" h="5568331">
                <a:moveTo>
                  <a:pt x="0" y="0"/>
                </a:moveTo>
                <a:lnTo>
                  <a:pt x="4404044" y="0"/>
                </a:lnTo>
                <a:lnTo>
                  <a:pt x="4404044" y="5568332"/>
                </a:lnTo>
                <a:lnTo>
                  <a:pt x="0" y="5568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624446" y="777502"/>
            <a:ext cx="8724305" cy="8408049"/>
          </a:xfrm>
          <a:custGeom>
            <a:avLst/>
            <a:gdLst/>
            <a:ahLst/>
            <a:cxnLst/>
            <a:rect l="l" t="t" r="r" b="b"/>
            <a:pathLst>
              <a:path w="8724305" h="8408049">
                <a:moveTo>
                  <a:pt x="0" y="0"/>
                </a:moveTo>
                <a:lnTo>
                  <a:pt x="8724305" y="0"/>
                </a:lnTo>
                <a:lnTo>
                  <a:pt x="8724305" y="8408049"/>
                </a:lnTo>
                <a:lnTo>
                  <a:pt x="0" y="84080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8948450" y="551533"/>
            <a:ext cx="8966717" cy="8706767"/>
            <a:chOff x="0" y="0"/>
            <a:chExt cx="11955622" cy="11609022"/>
          </a:xfrm>
        </p:grpSpPr>
        <p:sp>
          <p:nvSpPr>
            <p:cNvPr id="8" name="TextBox 8"/>
            <p:cNvSpPr txBox="1"/>
            <p:nvPr/>
          </p:nvSpPr>
          <p:spPr>
            <a:xfrm>
              <a:off x="0" y="304800"/>
              <a:ext cx="11955622" cy="10535824"/>
            </a:xfrm>
            <a:prstGeom prst="rect">
              <a:avLst/>
            </a:prstGeom>
          </p:spPr>
          <p:txBody>
            <a:bodyPr lIns="0" tIns="0" rIns="0" bIns="0" rtlCol="0" anchor="t">
              <a:spAutoFit/>
            </a:bodyPr>
            <a:lstStyle/>
            <a:p>
              <a:pPr algn="ctr">
                <a:lnSpc>
                  <a:spcPts val="17007"/>
                </a:lnSpc>
              </a:pPr>
              <a:r>
                <a:rPr lang="en-US" sz="17179">
                  <a:solidFill>
                    <a:srgbClr val="000000"/>
                  </a:solidFill>
                  <a:latin typeface="Chewy"/>
                </a:rPr>
                <a:t>What will you change?</a:t>
              </a:r>
            </a:p>
            <a:p>
              <a:pPr algn="ctr">
                <a:lnSpc>
                  <a:spcPts val="10296"/>
                </a:lnSpc>
              </a:pPr>
              <a:endParaRPr lang="en-US" sz="17179">
                <a:solidFill>
                  <a:srgbClr val="000000"/>
                </a:solidFill>
                <a:latin typeface="Chewy"/>
              </a:endParaRPr>
            </a:p>
          </p:txBody>
        </p:sp>
        <p:sp>
          <p:nvSpPr>
            <p:cNvPr id="9" name="TextBox 9"/>
            <p:cNvSpPr txBox="1"/>
            <p:nvPr/>
          </p:nvSpPr>
          <p:spPr>
            <a:xfrm>
              <a:off x="0" y="11118616"/>
              <a:ext cx="11955622" cy="490406"/>
            </a:xfrm>
            <a:prstGeom prst="rect">
              <a:avLst/>
            </a:prstGeom>
          </p:spPr>
          <p:txBody>
            <a:bodyPr lIns="0" tIns="0" rIns="0" bIns="0" rtlCol="0" anchor="t">
              <a:spAutoFit/>
            </a:bodyPr>
            <a:lstStyle/>
            <a:p>
              <a:pPr algn="ctr">
                <a:lnSpc>
                  <a:spcPts val="3050"/>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3532327" y="298404"/>
            <a:ext cx="10364008" cy="9599582"/>
          </a:xfrm>
          <a:custGeom>
            <a:avLst/>
            <a:gdLst/>
            <a:ahLst/>
            <a:cxnLst/>
            <a:rect l="l" t="t" r="r" b="b"/>
            <a:pathLst>
              <a:path w="10364008" h="9599582">
                <a:moveTo>
                  <a:pt x="0" y="0"/>
                </a:moveTo>
                <a:lnTo>
                  <a:pt x="10364008" y="0"/>
                </a:lnTo>
                <a:lnTo>
                  <a:pt x="10364008" y="9599583"/>
                </a:lnTo>
                <a:lnTo>
                  <a:pt x="0" y="9599583"/>
                </a:lnTo>
                <a:lnTo>
                  <a:pt x="0" y="0"/>
                </a:lnTo>
                <a:close/>
              </a:path>
            </a:pathLst>
          </a:custGeom>
          <a:blipFill>
            <a:blip r:embed="rId2"/>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TextBox 6"/>
          <p:cNvSpPr txBox="1"/>
          <p:nvPr/>
        </p:nvSpPr>
        <p:spPr>
          <a:xfrm>
            <a:off x="881030" y="594842"/>
            <a:ext cx="16378270" cy="3012191"/>
          </a:xfrm>
          <a:prstGeom prst="rect">
            <a:avLst/>
          </a:prstGeom>
        </p:spPr>
        <p:txBody>
          <a:bodyPr lIns="0" tIns="0" rIns="0" bIns="0" rtlCol="0" anchor="t">
            <a:spAutoFit/>
          </a:bodyPr>
          <a:lstStyle/>
          <a:p>
            <a:pPr>
              <a:lnSpc>
                <a:spcPts val="4049"/>
              </a:lnSpc>
              <a:spcBef>
                <a:spcPct val="0"/>
              </a:spcBef>
            </a:pPr>
            <a:r>
              <a:rPr lang="en-US" sz="2892">
                <a:solidFill>
                  <a:srgbClr val="000000"/>
                </a:solidFill>
                <a:latin typeface="Open Sans Light"/>
              </a:rPr>
              <a:t>Know whom in school they should speak to if they are worried about their own or someone else’s mental wellbeing or ability to control their emotions (including issues arising online).</a:t>
            </a:r>
          </a:p>
          <a:p>
            <a:pPr algn="ctr">
              <a:lnSpc>
                <a:spcPts val="4049"/>
              </a:lnSpc>
              <a:spcBef>
                <a:spcPct val="0"/>
              </a:spcBef>
            </a:pPr>
            <a:endParaRPr lang="en-US" sz="2892">
              <a:solidFill>
                <a:srgbClr val="000000"/>
              </a:solidFill>
              <a:latin typeface="Open Sans Light"/>
            </a:endParaRPr>
          </a:p>
          <a:p>
            <a:pPr algn="ctr">
              <a:lnSpc>
                <a:spcPts val="4049"/>
              </a:lnSpc>
              <a:spcBef>
                <a:spcPct val="0"/>
              </a:spcBef>
            </a:pPr>
            <a:endParaRPr lang="en-US" sz="2892">
              <a:solidFill>
                <a:srgbClr val="000000"/>
              </a:solidFill>
              <a:latin typeface="Open Sans Light"/>
            </a:endParaRPr>
          </a:p>
          <a:p>
            <a:pPr>
              <a:lnSpc>
                <a:spcPts val="4049"/>
              </a:lnSpc>
              <a:spcBef>
                <a:spcPct val="0"/>
              </a:spcBef>
            </a:pPr>
            <a:r>
              <a:rPr lang="en-US" sz="2892">
                <a:solidFill>
                  <a:srgbClr val="000000"/>
                </a:solidFill>
                <a:latin typeface="Open Sans Light"/>
              </a:rPr>
              <a:t>Please add details of whom to contact in school if they are concerned about themselves or others.</a:t>
            </a:r>
          </a:p>
          <a:p>
            <a:pPr algn="ctr">
              <a:lnSpc>
                <a:spcPts val="4049"/>
              </a:lnSpc>
              <a:spcBef>
                <a:spcPct val="0"/>
              </a:spcBef>
            </a:pPr>
            <a:endParaRPr lang="en-US" sz="2892">
              <a:solidFill>
                <a:srgbClr val="000000"/>
              </a:solidFill>
              <a:latin typeface="Open Sans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1028700" y="497413"/>
            <a:ext cx="2276039" cy="1510721"/>
          </a:xfrm>
          <a:custGeom>
            <a:avLst/>
            <a:gdLst/>
            <a:ahLst/>
            <a:cxnLst/>
            <a:rect l="l" t="t" r="r" b="b"/>
            <a:pathLst>
              <a:path w="2276039" h="1510721">
                <a:moveTo>
                  <a:pt x="0" y="0"/>
                </a:moveTo>
                <a:lnTo>
                  <a:pt x="2276039" y="0"/>
                </a:lnTo>
                <a:lnTo>
                  <a:pt x="2276039" y="1510722"/>
                </a:lnTo>
                <a:lnTo>
                  <a:pt x="0" y="1510722"/>
                </a:lnTo>
                <a:lnTo>
                  <a:pt x="0" y="0"/>
                </a:lnTo>
                <a:close/>
              </a:path>
            </a:pathLst>
          </a:custGeom>
          <a:blipFill>
            <a:blip r:embed="rId3"/>
            <a:stretch>
              <a:fillRect/>
            </a:stretch>
          </a:blipFill>
        </p:spPr>
      </p:sp>
      <p:sp>
        <p:nvSpPr>
          <p:cNvPr id="7" name="TextBox 7"/>
          <p:cNvSpPr txBox="1"/>
          <p:nvPr/>
        </p:nvSpPr>
        <p:spPr>
          <a:xfrm>
            <a:off x="1028700" y="1931935"/>
            <a:ext cx="16230600" cy="5255767"/>
          </a:xfrm>
          <a:prstGeom prst="rect">
            <a:avLst/>
          </a:prstGeom>
        </p:spPr>
        <p:txBody>
          <a:bodyPr lIns="0" tIns="0" rIns="0" bIns="0" rtlCol="0" anchor="t">
            <a:spAutoFit/>
          </a:bodyPr>
          <a:lstStyle/>
          <a:p>
            <a:pPr algn="just">
              <a:lnSpc>
                <a:spcPts val="5364"/>
              </a:lnSpc>
              <a:spcBef>
                <a:spcPct val="0"/>
              </a:spcBef>
            </a:pPr>
            <a:r>
              <a:rPr lang="en-US" sz="3831">
                <a:solidFill>
                  <a:srgbClr val="000000"/>
                </a:solidFill>
                <a:latin typeface="Open Sans Light Bold"/>
              </a:rPr>
              <a:t>childline.org.uk </a:t>
            </a:r>
            <a:r>
              <a:rPr lang="en-US" sz="3831">
                <a:solidFill>
                  <a:srgbClr val="000000"/>
                </a:solidFill>
                <a:latin typeface="Open Sans Light"/>
              </a:rPr>
              <a:t>- 0800 1111 (free 24hr) confidential listening</a:t>
            </a:r>
          </a:p>
          <a:p>
            <a:pPr algn="just">
              <a:lnSpc>
                <a:spcPts val="5364"/>
              </a:lnSpc>
              <a:spcBef>
                <a:spcPct val="0"/>
              </a:spcBef>
            </a:pPr>
            <a:r>
              <a:rPr lang="en-US" sz="3831">
                <a:solidFill>
                  <a:srgbClr val="000000"/>
                </a:solidFill>
                <a:latin typeface="Open Sans Light Bold"/>
              </a:rPr>
              <a:t>samaritans.org</a:t>
            </a:r>
            <a:r>
              <a:rPr lang="en-US" sz="3831">
                <a:solidFill>
                  <a:srgbClr val="000000"/>
                </a:solidFill>
                <a:latin typeface="Open Sans Light"/>
              </a:rPr>
              <a:t> - 116 123 (free 24 hr) confidential listening</a:t>
            </a:r>
          </a:p>
          <a:p>
            <a:pPr algn="just">
              <a:lnSpc>
                <a:spcPts val="5364"/>
              </a:lnSpc>
              <a:spcBef>
                <a:spcPct val="0"/>
              </a:spcBef>
            </a:pPr>
            <a:r>
              <a:rPr lang="en-US" sz="3831">
                <a:solidFill>
                  <a:srgbClr val="000000"/>
                </a:solidFill>
                <a:latin typeface="Open Sans Light Bold"/>
              </a:rPr>
              <a:t>studentsagainstdepression.org </a:t>
            </a:r>
            <a:r>
              <a:rPr lang="en-US" sz="3831">
                <a:solidFill>
                  <a:srgbClr val="000000"/>
                </a:solidFill>
                <a:latin typeface="Open Sans Light"/>
              </a:rPr>
              <a:t>- resources to move away from depression</a:t>
            </a:r>
          </a:p>
          <a:p>
            <a:pPr algn="just">
              <a:lnSpc>
                <a:spcPts val="5364"/>
              </a:lnSpc>
              <a:spcBef>
                <a:spcPct val="0"/>
              </a:spcBef>
            </a:pPr>
            <a:r>
              <a:rPr lang="en-US" sz="3831">
                <a:solidFill>
                  <a:srgbClr val="000000"/>
                </a:solidFill>
                <a:latin typeface="Open Sans Light Bold"/>
              </a:rPr>
              <a:t>youngminds.org.uk</a:t>
            </a:r>
            <a:r>
              <a:rPr lang="en-US" sz="3831">
                <a:solidFill>
                  <a:srgbClr val="000000"/>
                </a:solidFill>
                <a:latin typeface="Open Sans Light"/>
              </a:rPr>
              <a:t> - mental health info and guidance</a:t>
            </a:r>
          </a:p>
          <a:p>
            <a:pPr algn="just">
              <a:lnSpc>
                <a:spcPts val="5364"/>
              </a:lnSpc>
              <a:spcBef>
                <a:spcPct val="0"/>
              </a:spcBef>
            </a:pPr>
            <a:r>
              <a:rPr lang="en-US" sz="3831">
                <a:solidFill>
                  <a:srgbClr val="000000"/>
                </a:solidFill>
                <a:latin typeface="Open Sans Light Bold"/>
              </a:rPr>
              <a:t>youthaccess.org.uk </a:t>
            </a:r>
            <a:r>
              <a:rPr lang="en-US" sz="3831">
                <a:solidFill>
                  <a:srgbClr val="000000"/>
                </a:solidFill>
                <a:latin typeface="Open Sans Light"/>
              </a:rPr>
              <a:t>- young people’s info, advice and counselling</a:t>
            </a:r>
          </a:p>
          <a:p>
            <a:pPr algn="just">
              <a:lnSpc>
                <a:spcPts val="5364"/>
              </a:lnSpc>
              <a:spcBef>
                <a:spcPct val="0"/>
              </a:spcBef>
            </a:pPr>
            <a:r>
              <a:rPr lang="en-US" sz="3831">
                <a:solidFill>
                  <a:srgbClr val="000000"/>
                </a:solidFill>
                <a:latin typeface="Open Sans Light Bold"/>
              </a:rPr>
              <a:t>themix.org.uk</a:t>
            </a:r>
            <a:r>
              <a:rPr lang="en-US" sz="3831">
                <a:solidFill>
                  <a:srgbClr val="000000"/>
                </a:solidFill>
                <a:latin typeface="Open Sans Light"/>
              </a:rPr>
              <a:t> - essential support for under 25s</a:t>
            </a:r>
          </a:p>
          <a:p>
            <a:pPr algn="ctr">
              <a:lnSpc>
                <a:spcPts val="4244"/>
              </a:lnSpc>
              <a:spcBef>
                <a:spcPct val="0"/>
              </a:spcBef>
            </a:pPr>
            <a:endParaRPr lang="en-US" sz="3831">
              <a:solidFill>
                <a:srgbClr val="000000"/>
              </a:solidFill>
              <a:latin typeface="Open Sans Light"/>
            </a:endParaRPr>
          </a:p>
        </p:txBody>
      </p:sp>
      <p:sp>
        <p:nvSpPr>
          <p:cNvPr id="8" name="TextBox 8"/>
          <p:cNvSpPr txBox="1"/>
          <p:nvPr/>
        </p:nvSpPr>
        <p:spPr>
          <a:xfrm>
            <a:off x="1028700" y="7278898"/>
            <a:ext cx="16230600" cy="1497939"/>
          </a:xfrm>
          <a:prstGeom prst="rect">
            <a:avLst/>
          </a:prstGeom>
        </p:spPr>
        <p:txBody>
          <a:bodyPr lIns="0" tIns="0" rIns="0" bIns="0" rtlCol="0" anchor="t">
            <a:spAutoFit/>
          </a:bodyPr>
          <a:lstStyle/>
          <a:p>
            <a:pPr>
              <a:lnSpc>
                <a:spcPts val="4049"/>
              </a:lnSpc>
              <a:spcBef>
                <a:spcPct val="0"/>
              </a:spcBef>
            </a:pPr>
            <a:r>
              <a:rPr lang="en-US" sz="2892">
                <a:solidFill>
                  <a:srgbClr val="000000"/>
                </a:solidFill>
                <a:latin typeface="Open Sans Light Bold"/>
              </a:rPr>
              <a:t>If you have </a:t>
            </a:r>
            <a:r>
              <a:rPr lang="en-US" sz="2892">
                <a:solidFill>
                  <a:srgbClr val="EB1D27"/>
                </a:solidFill>
                <a:latin typeface="Open Sans Light Bold"/>
              </a:rPr>
              <a:t>a mental health crisis and don't know whom to contact, call NHS 111.</a:t>
            </a:r>
            <a:r>
              <a:rPr lang="en-US" sz="2892">
                <a:solidFill>
                  <a:srgbClr val="000000"/>
                </a:solidFill>
                <a:latin typeface="Open Sans Light Bold"/>
              </a:rPr>
              <a:t> Call 111, free from any phone, 24 hours a day, seven days a week, and speak to a highly trained adviser supported by healthcare professionals.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TextBox 6"/>
          <p:cNvSpPr txBox="1"/>
          <p:nvPr/>
        </p:nvSpPr>
        <p:spPr>
          <a:xfrm>
            <a:off x="1028700" y="942975"/>
            <a:ext cx="16230600" cy="7678089"/>
          </a:xfrm>
          <a:prstGeom prst="rect">
            <a:avLst/>
          </a:prstGeom>
        </p:spPr>
        <p:txBody>
          <a:bodyPr lIns="0" tIns="0" rIns="0" bIns="0" rtlCol="0" anchor="t">
            <a:spAutoFit/>
          </a:bodyPr>
          <a:lstStyle/>
          <a:p>
            <a:pPr>
              <a:lnSpc>
                <a:spcPts val="6773"/>
              </a:lnSpc>
              <a:spcBef>
                <a:spcPct val="0"/>
              </a:spcBef>
            </a:pPr>
            <a:r>
              <a:rPr lang="en-US" sz="4838" u="sng">
                <a:solidFill>
                  <a:srgbClr val="000000"/>
                </a:solidFill>
                <a:latin typeface="Open Sans Light Bold"/>
              </a:rPr>
              <a:t>Mindfulness: </a:t>
            </a:r>
            <a:r>
              <a:rPr lang="en-US" sz="4838">
                <a:solidFill>
                  <a:srgbClr val="000000"/>
                </a:solidFill>
                <a:latin typeface="Open Sans Light"/>
              </a:rPr>
              <a:t>Paying more attention to the present moment can improve your mental wellbeing. This includes </a:t>
            </a:r>
          </a:p>
          <a:p>
            <a:pPr>
              <a:lnSpc>
                <a:spcPts val="6773"/>
              </a:lnSpc>
              <a:spcBef>
                <a:spcPct val="0"/>
              </a:spcBef>
            </a:pPr>
            <a:r>
              <a:rPr lang="en-US" sz="4838">
                <a:solidFill>
                  <a:srgbClr val="000000"/>
                </a:solidFill>
                <a:latin typeface="Open Sans Light"/>
              </a:rPr>
              <a:t>your thoughts and feelings, your body and the world around you. Some people call this awareness "mindfulness". </a:t>
            </a:r>
          </a:p>
          <a:p>
            <a:pPr>
              <a:lnSpc>
                <a:spcPts val="6773"/>
              </a:lnSpc>
              <a:spcBef>
                <a:spcPct val="0"/>
              </a:spcBef>
            </a:pPr>
            <a:endParaRPr lang="en-US" sz="4838">
              <a:solidFill>
                <a:srgbClr val="000000"/>
              </a:solidFill>
              <a:latin typeface="Open Sans Light"/>
            </a:endParaRPr>
          </a:p>
          <a:p>
            <a:pPr>
              <a:lnSpc>
                <a:spcPts val="6773"/>
              </a:lnSpc>
              <a:spcBef>
                <a:spcPct val="0"/>
              </a:spcBef>
            </a:pPr>
            <a:r>
              <a:rPr lang="en-US" sz="4838">
                <a:solidFill>
                  <a:srgbClr val="000000"/>
                </a:solidFill>
                <a:latin typeface="Open Sans Light"/>
              </a:rPr>
              <a:t>Mindfulness can help you enjoy life more and understand yourself better. It can positively change the way you feel about life and how you approach challenges.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840257" y="1028700"/>
            <a:ext cx="6882212" cy="6995895"/>
          </a:xfrm>
          <a:custGeom>
            <a:avLst/>
            <a:gdLst/>
            <a:ahLst/>
            <a:cxnLst/>
            <a:rect l="l" t="t" r="r" b="b"/>
            <a:pathLst>
              <a:path w="6882212" h="6995895">
                <a:moveTo>
                  <a:pt x="0" y="0"/>
                </a:moveTo>
                <a:lnTo>
                  <a:pt x="6882212" y="0"/>
                </a:lnTo>
                <a:lnTo>
                  <a:pt x="6882212" y="6995895"/>
                </a:lnTo>
                <a:lnTo>
                  <a:pt x="0" y="69958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5846168" y="367727"/>
            <a:ext cx="5601612" cy="9534659"/>
          </a:xfrm>
          <a:custGeom>
            <a:avLst/>
            <a:gdLst/>
            <a:ahLst/>
            <a:cxnLst/>
            <a:rect l="l" t="t" r="r" b="b"/>
            <a:pathLst>
              <a:path w="5601612" h="9534659">
                <a:moveTo>
                  <a:pt x="0" y="0"/>
                </a:moveTo>
                <a:lnTo>
                  <a:pt x="5601612" y="0"/>
                </a:lnTo>
                <a:lnTo>
                  <a:pt x="5601612" y="9534660"/>
                </a:lnTo>
                <a:lnTo>
                  <a:pt x="0" y="9534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254784" y="367727"/>
            <a:ext cx="5593202" cy="9244961"/>
          </a:xfrm>
          <a:custGeom>
            <a:avLst/>
            <a:gdLst/>
            <a:ahLst/>
            <a:cxnLst/>
            <a:rect l="l" t="t" r="r" b="b"/>
            <a:pathLst>
              <a:path w="5593202" h="9244961">
                <a:moveTo>
                  <a:pt x="0" y="0"/>
                </a:moveTo>
                <a:lnTo>
                  <a:pt x="5593202" y="0"/>
                </a:lnTo>
                <a:lnTo>
                  <a:pt x="5593202" y="9244962"/>
                </a:lnTo>
                <a:lnTo>
                  <a:pt x="0" y="92449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graphicFrame>
        <p:nvGraphicFramePr>
          <p:cNvPr id="6" name="Table 6"/>
          <p:cNvGraphicFramePr>
            <a:graphicFrameLocks noGrp="1"/>
          </p:cNvGraphicFramePr>
          <p:nvPr/>
        </p:nvGraphicFramePr>
        <p:xfrm>
          <a:off x="912068" y="7608269"/>
          <a:ext cx="16484520" cy="1938944"/>
        </p:xfrm>
        <a:graphic>
          <a:graphicData uri="http://schemas.openxmlformats.org/drawingml/2006/table">
            <a:tbl>
              <a:tblPr/>
              <a:tblGrid>
                <a:gridCol w="7550957">
                  <a:extLst>
                    <a:ext uri="{9D8B030D-6E8A-4147-A177-3AD203B41FA5}">
                      <a16:colId xmlns:a16="http://schemas.microsoft.com/office/drawing/2014/main" val="20000"/>
                    </a:ext>
                  </a:extLst>
                </a:gridCol>
                <a:gridCol w="8933563">
                  <a:extLst>
                    <a:ext uri="{9D8B030D-6E8A-4147-A177-3AD203B41FA5}">
                      <a16:colId xmlns:a16="http://schemas.microsoft.com/office/drawing/2014/main" val="20001"/>
                    </a:ext>
                  </a:extLst>
                </a:gridCol>
              </a:tblGrid>
              <a:tr h="1938944">
                <a:tc>
                  <a:txBody>
                    <a:bodyPr/>
                    <a:lstStyle/>
                    <a:p>
                      <a:pPr algn="l">
                        <a:lnSpc>
                          <a:spcPts val="3639"/>
                        </a:lnSpc>
                        <a:defRPr/>
                      </a:pP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5599"/>
                        </a:lnSpc>
                        <a:defRPr/>
                      </a:pPr>
                      <a:r>
                        <a:rPr lang="en-US" sz="3999">
                          <a:solidFill>
                            <a:srgbClr val="000000"/>
                          </a:solidFill>
                          <a:latin typeface="Open Sans Light Bold"/>
                        </a:rPr>
                        <a:t>Curriculum Link: </a:t>
                      </a:r>
                      <a:r>
                        <a:rPr lang="en-US" sz="3999">
                          <a:solidFill>
                            <a:srgbClr val="000000"/>
                          </a:solidFill>
                          <a:latin typeface="Open Sans Light"/>
                        </a:rPr>
                        <a:t>PSHE, Citizenship</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7" name="Table 7"/>
          <p:cNvGraphicFramePr>
            <a:graphicFrameLocks noGrp="1"/>
          </p:cNvGraphicFramePr>
          <p:nvPr/>
        </p:nvGraphicFramePr>
        <p:xfrm>
          <a:off x="1028700" y="579125"/>
          <a:ext cx="16230600" cy="6723951"/>
        </p:xfrm>
        <a:graphic>
          <a:graphicData uri="http://schemas.openxmlformats.org/drawingml/2006/table">
            <a:tbl>
              <a:tblPr/>
              <a:tblGrid>
                <a:gridCol w="16230600">
                  <a:extLst>
                    <a:ext uri="{9D8B030D-6E8A-4147-A177-3AD203B41FA5}">
                      <a16:colId xmlns:a16="http://schemas.microsoft.com/office/drawing/2014/main" val="20000"/>
                    </a:ext>
                  </a:extLst>
                </a:gridCol>
              </a:tblGrid>
              <a:tr h="1477770">
                <a:tc>
                  <a:txBody>
                    <a:bodyPr/>
                    <a:lstStyle/>
                    <a:p>
                      <a:pPr algn="l">
                        <a:lnSpc>
                          <a:spcPts val="6445"/>
                        </a:lnSpc>
                        <a:defRPr/>
                      </a:pPr>
                      <a:r>
                        <a:rPr lang="en-US" sz="4603">
                          <a:solidFill>
                            <a:srgbClr val="000000"/>
                          </a:solidFill>
                          <a:latin typeface="Open Sans 2 Bold"/>
                        </a:rPr>
                        <a:t>Lesson Objectives</a:t>
                      </a:r>
                      <a:endParaRPr lang="en-US" sz="1100"/>
                    </a:p>
                  </a:txBody>
                  <a:tcPr marL="114300" marR="114300" marT="114300" marB="1143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46182">
                <a:tc>
                  <a:txBody>
                    <a:bodyPr/>
                    <a:lstStyle/>
                    <a:p>
                      <a:pPr marL="993996" lvl="1" indent="-496998" algn="l">
                        <a:lnSpc>
                          <a:spcPts val="6445"/>
                        </a:lnSpc>
                        <a:buFont typeface="Arial"/>
                        <a:buChar char="•"/>
                        <a:defRPr/>
                      </a:pPr>
                      <a:r>
                        <a:rPr lang="en-US" sz="4603">
                          <a:solidFill>
                            <a:srgbClr val="000000"/>
                          </a:solidFill>
                          <a:latin typeface="Open Sans 2 Light"/>
                        </a:rPr>
                        <a:t>Make use of simple self-care techniques, such as resting and spending time with family and taking up hobbies and interests.</a:t>
                      </a:r>
                      <a:endParaRPr lang="en-US" sz="1100"/>
                    </a:p>
                    <a:p>
                      <a:pPr>
                        <a:lnSpc>
                          <a:spcPts val="6445"/>
                        </a:lnSpc>
                      </a:pPr>
                      <a:endParaRPr lang="en-US" sz="1100"/>
                    </a:p>
                    <a:p>
                      <a:pPr marL="993996" lvl="1" indent="-496998">
                        <a:lnSpc>
                          <a:spcPts val="6445"/>
                        </a:lnSpc>
                        <a:buFont typeface="Arial"/>
                        <a:buChar char="•"/>
                      </a:pPr>
                      <a:r>
                        <a:rPr lang="en-US" sz="4603">
                          <a:solidFill>
                            <a:srgbClr val="000000"/>
                          </a:solidFill>
                          <a:latin typeface="Open Sans 2 Light"/>
                        </a:rPr>
                        <a:t>Explain factors which could contribute towards the mental health of an individual.</a:t>
                      </a:r>
                    </a:p>
                  </a:txBody>
                  <a:tcPr marL="114300" marR="114300" marT="114300" marB="1143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8" name="Group 8"/>
          <p:cNvGrpSpPr/>
          <p:nvPr/>
        </p:nvGrpSpPr>
        <p:grpSpPr>
          <a:xfrm>
            <a:off x="1028700" y="7844653"/>
            <a:ext cx="7165496" cy="1413647"/>
            <a:chOff x="0" y="0"/>
            <a:chExt cx="9553995" cy="1884863"/>
          </a:xfrm>
        </p:grpSpPr>
        <p:sp>
          <p:nvSpPr>
            <p:cNvPr id="9" name="Freeform 9"/>
            <p:cNvSpPr/>
            <p:nvPr/>
          </p:nvSpPr>
          <p:spPr>
            <a:xfrm>
              <a:off x="5136303" y="22148"/>
              <a:ext cx="2289291" cy="1762028"/>
            </a:xfrm>
            <a:custGeom>
              <a:avLst/>
              <a:gdLst/>
              <a:ahLst/>
              <a:cxnLst/>
              <a:rect l="l" t="t" r="r" b="b"/>
              <a:pathLst>
                <a:path w="2289291" h="1762028">
                  <a:moveTo>
                    <a:pt x="0" y="0"/>
                  </a:moveTo>
                  <a:lnTo>
                    <a:pt x="2289291" y="0"/>
                  </a:lnTo>
                  <a:lnTo>
                    <a:pt x="2289291" y="1762028"/>
                  </a:lnTo>
                  <a:lnTo>
                    <a:pt x="0" y="1762028"/>
                  </a:lnTo>
                  <a:lnTo>
                    <a:pt x="0" y="0"/>
                  </a:lnTo>
                  <a:close/>
                </a:path>
              </a:pathLst>
            </a:custGeom>
            <a:blipFill>
              <a:blip r:embed="rId3"/>
              <a:stretch>
                <a:fillRect t="-40617" b="-43019"/>
              </a:stretch>
            </a:blipFill>
          </p:spPr>
        </p:sp>
        <p:sp>
          <p:nvSpPr>
            <p:cNvPr id="10" name="Freeform 10"/>
            <p:cNvSpPr/>
            <p:nvPr/>
          </p:nvSpPr>
          <p:spPr>
            <a:xfrm>
              <a:off x="7966211" y="52048"/>
              <a:ext cx="1587784" cy="1732128"/>
            </a:xfrm>
            <a:custGeom>
              <a:avLst/>
              <a:gdLst/>
              <a:ahLst/>
              <a:cxnLst/>
              <a:rect l="l" t="t" r="r" b="b"/>
              <a:pathLst>
                <a:path w="1587784" h="1732128">
                  <a:moveTo>
                    <a:pt x="0" y="0"/>
                  </a:moveTo>
                  <a:lnTo>
                    <a:pt x="1587784" y="0"/>
                  </a:lnTo>
                  <a:lnTo>
                    <a:pt x="1587784" y="1732128"/>
                  </a:lnTo>
                  <a:lnTo>
                    <a:pt x="0" y="1732128"/>
                  </a:lnTo>
                  <a:lnTo>
                    <a:pt x="0" y="0"/>
                  </a:lnTo>
                  <a:close/>
                </a:path>
              </a:pathLst>
            </a:custGeom>
            <a:blipFill>
              <a:blip r:embed="rId4"/>
              <a:stretch>
                <a:fillRect l="-8751" t="-22536" r="-3842" b="-23345"/>
              </a:stretch>
            </a:blipFill>
          </p:spPr>
        </p:sp>
        <p:sp>
          <p:nvSpPr>
            <p:cNvPr id="11" name="Freeform 11"/>
            <p:cNvSpPr/>
            <p:nvPr/>
          </p:nvSpPr>
          <p:spPr>
            <a:xfrm>
              <a:off x="0" y="174883"/>
              <a:ext cx="1525800" cy="1709980"/>
            </a:xfrm>
            <a:custGeom>
              <a:avLst/>
              <a:gdLst/>
              <a:ahLst/>
              <a:cxnLst/>
              <a:rect l="l" t="t" r="r" b="b"/>
              <a:pathLst>
                <a:path w="1525800" h="1709980">
                  <a:moveTo>
                    <a:pt x="0" y="0"/>
                  </a:moveTo>
                  <a:lnTo>
                    <a:pt x="1525800" y="0"/>
                  </a:lnTo>
                  <a:lnTo>
                    <a:pt x="1525800" y="1709980"/>
                  </a:lnTo>
                  <a:lnTo>
                    <a:pt x="0" y="1709980"/>
                  </a:lnTo>
                  <a:lnTo>
                    <a:pt x="0" y="0"/>
                  </a:lnTo>
                  <a:close/>
                </a:path>
              </a:pathLst>
            </a:custGeom>
            <a:blipFill>
              <a:blip r:embed="rId5"/>
              <a:stretch>
                <a:fillRect l="-16097" t="-37077" r="-9733" b="-21711"/>
              </a:stretch>
            </a:blipFill>
          </p:spPr>
        </p:sp>
        <p:sp>
          <p:nvSpPr>
            <p:cNvPr id="12" name="Freeform 12"/>
            <p:cNvSpPr/>
            <p:nvPr/>
          </p:nvSpPr>
          <p:spPr>
            <a:xfrm>
              <a:off x="2755508" y="0"/>
              <a:ext cx="1790443" cy="1884863"/>
            </a:xfrm>
            <a:custGeom>
              <a:avLst/>
              <a:gdLst/>
              <a:ahLst/>
              <a:cxnLst/>
              <a:rect l="l" t="t" r="r" b="b"/>
              <a:pathLst>
                <a:path w="1790443" h="1884863">
                  <a:moveTo>
                    <a:pt x="0" y="0"/>
                  </a:moveTo>
                  <a:lnTo>
                    <a:pt x="1790443" y="0"/>
                  </a:lnTo>
                  <a:lnTo>
                    <a:pt x="1790443" y="1884863"/>
                  </a:lnTo>
                  <a:lnTo>
                    <a:pt x="0" y="1884863"/>
                  </a:lnTo>
                  <a:lnTo>
                    <a:pt x="0" y="0"/>
                  </a:lnTo>
                  <a:close/>
                </a:path>
              </a:pathLst>
            </a:custGeom>
            <a:blipFill>
              <a:blip r:embed="rId6"/>
              <a:stretch>
                <a:fillRect l="-13697" t="-37274" r="-10735" b="-29890"/>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graphicFrame>
        <p:nvGraphicFramePr>
          <p:cNvPr id="6" name="Table 6"/>
          <p:cNvGraphicFramePr>
            <a:graphicFrameLocks noGrp="1"/>
          </p:cNvGraphicFramePr>
          <p:nvPr/>
        </p:nvGraphicFramePr>
        <p:xfrm>
          <a:off x="1040787" y="1596691"/>
          <a:ext cx="16230600" cy="4476750"/>
        </p:xfrm>
        <a:graphic>
          <a:graphicData uri="http://schemas.openxmlformats.org/drawingml/2006/table">
            <a:tbl>
              <a:tblPr/>
              <a:tblGrid>
                <a:gridCol w="16230600">
                  <a:extLst>
                    <a:ext uri="{9D8B030D-6E8A-4147-A177-3AD203B41FA5}">
                      <a16:colId xmlns:a16="http://schemas.microsoft.com/office/drawing/2014/main" val="20000"/>
                    </a:ext>
                  </a:extLst>
                </a:gridCol>
              </a:tblGrid>
              <a:tr h="1641793">
                <a:tc>
                  <a:txBody>
                    <a:bodyPr/>
                    <a:lstStyle/>
                    <a:p>
                      <a:pPr algn="l">
                        <a:lnSpc>
                          <a:spcPts val="9385"/>
                        </a:lnSpc>
                        <a:defRPr/>
                      </a:pPr>
                      <a:r>
                        <a:rPr lang="en-US" sz="6703">
                          <a:solidFill>
                            <a:srgbClr val="000000"/>
                          </a:solidFill>
                          <a:latin typeface="Open Sans 2 Bold"/>
                        </a:rPr>
                        <a:t>Skills Objectives</a:t>
                      </a:r>
                      <a:endParaRPr lang="en-US" sz="1100"/>
                    </a:p>
                  </a:txBody>
                  <a:tcPr marL="114300" marR="114300" marT="114300" marB="1143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34957">
                <a:tc>
                  <a:txBody>
                    <a:bodyPr/>
                    <a:lstStyle/>
                    <a:p>
                      <a:pPr marL="1447375" lvl="1" indent="-723687" algn="l">
                        <a:lnSpc>
                          <a:spcPts val="9385"/>
                        </a:lnSpc>
                        <a:buFont typeface="Arial"/>
                        <a:buChar char="•"/>
                        <a:defRPr/>
                      </a:pPr>
                      <a:r>
                        <a:rPr lang="en-US" sz="6703">
                          <a:solidFill>
                            <a:srgbClr val="000000"/>
                          </a:solidFill>
                          <a:latin typeface="Open Sans 2"/>
                        </a:rPr>
                        <a:t>Problem-solving</a:t>
                      </a:r>
                      <a:r>
                        <a:rPr lang="en-US" sz="6703">
                          <a:solidFill>
                            <a:srgbClr val="000000"/>
                          </a:solidFill>
                          <a:latin typeface="Open Sans 2 Bold"/>
                        </a:rPr>
                        <a:t> -</a:t>
                      </a:r>
                      <a:r>
                        <a:rPr lang="en-US" sz="6703">
                          <a:solidFill>
                            <a:srgbClr val="000000"/>
                          </a:solidFill>
                          <a:latin typeface="Open Sans 2"/>
                        </a:rPr>
                        <a:t> I can back my ideas with evidence.</a:t>
                      </a:r>
                      <a:endParaRPr lang="en-US" sz="1100"/>
                    </a:p>
                  </a:txBody>
                  <a:tcPr marL="114300" marR="114300" marT="114300" marB="1143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7" name="Table 7"/>
          <p:cNvGraphicFramePr>
            <a:graphicFrameLocks noGrp="1"/>
          </p:cNvGraphicFramePr>
          <p:nvPr/>
        </p:nvGraphicFramePr>
        <p:xfrm>
          <a:off x="912068" y="7591767"/>
          <a:ext cx="16484520" cy="2043955"/>
        </p:xfrm>
        <a:graphic>
          <a:graphicData uri="http://schemas.openxmlformats.org/drawingml/2006/table">
            <a:tbl>
              <a:tblPr/>
              <a:tblGrid>
                <a:gridCol w="7550957">
                  <a:extLst>
                    <a:ext uri="{9D8B030D-6E8A-4147-A177-3AD203B41FA5}">
                      <a16:colId xmlns:a16="http://schemas.microsoft.com/office/drawing/2014/main" val="20000"/>
                    </a:ext>
                  </a:extLst>
                </a:gridCol>
                <a:gridCol w="8933563">
                  <a:extLst>
                    <a:ext uri="{9D8B030D-6E8A-4147-A177-3AD203B41FA5}">
                      <a16:colId xmlns:a16="http://schemas.microsoft.com/office/drawing/2014/main" val="20001"/>
                    </a:ext>
                  </a:extLst>
                </a:gridCol>
              </a:tblGrid>
              <a:tr h="2043955">
                <a:tc>
                  <a:txBody>
                    <a:bodyPr/>
                    <a:lstStyle/>
                    <a:p>
                      <a:pPr algn="l">
                        <a:lnSpc>
                          <a:spcPts val="3639"/>
                        </a:lnSpc>
                        <a:defRPr/>
                      </a:pPr>
                      <a:endParaRPr lang="en-US" sz="1100"/>
                    </a:p>
                    <a:p>
                      <a:pPr>
                        <a:lnSpc>
                          <a:spcPts val="3639"/>
                        </a:lnSpc>
                      </a:pP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5599"/>
                        </a:lnSpc>
                        <a:defRPr/>
                      </a:pPr>
                      <a:r>
                        <a:rPr lang="en-US" sz="3999">
                          <a:solidFill>
                            <a:srgbClr val="000000"/>
                          </a:solidFill>
                          <a:latin typeface="Open Sans Light Bold"/>
                        </a:rPr>
                        <a:t>Curriculum Link: </a:t>
                      </a:r>
                      <a:r>
                        <a:rPr lang="en-US" sz="3999">
                          <a:solidFill>
                            <a:srgbClr val="000000"/>
                          </a:solidFill>
                          <a:latin typeface="Open Sans Light"/>
                        </a:rPr>
                        <a:t>PSHE, Citizenship</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8" name="Group 8"/>
          <p:cNvGrpSpPr/>
          <p:nvPr/>
        </p:nvGrpSpPr>
        <p:grpSpPr>
          <a:xfrm>
            <a:off x="1028700" y="7844653"/>
            <a:ext cx="7165496" cy="1413647"/>
            <a:chOff x="0" y="0"/>
            <a:chExt cx="9553995" cy="1884863"/>
          </a:xfrm>
        </p:grpSpPr>
        <p:sp>
          <p:nvSpPr>
            <p:cNvPr id="9" name="Freeform 9"/>
            <p:cNvSpPr/>
            <p:nvPr/>
          </p:nvSpPr>
          <p:spPr>
            <a:xfrm>
              <a:off x="5136303" y="22148"/>
              <a:ext cx="2289291" cy="1762028"/>
            </a:xfrm>
            <a:custGeom>
              <a:avLst/>
              <a:gdLst/>
              <a:ahLst/>
              <a:cxnLst/>
              <a:rect l="l" t="t" r="r" b="b"/>
              <a:pathLst>
                <a:path w="2289291" h="1762028">
                  <a:moveTo>
                    <a:pt x="0" y="0"/>
                  </a:moveTo>
                  <a:lnTo>
                    <a:pt x="2289291" y="0"/>
                  </a:lnTo>
                  <a:lnTo>
                    <a:pt x="2289291" y="1762028"/>
                  </a:lnTo>
                  <a:lnTo>
                    <a:pt x="0" y="1762028"/>
                  </a:lnTo>
                  <a:lnTo>
                    <a:pt x="0" y="0"/>
                  </a:lnTo>
                  <a:close/>
                </a:path>
              </a:pathLst>
            </a:custGeom>
            <a:blipFill>
              <a:blip r:embed="rId3"/>
              <a:stretch>
                <a:fillRect t="-40617" b="-43019"/>
              </a:stretch>
            </a:blipFill>
          </p:spPr>
        </p:sp>
        <p:sp>
          <p:nvSpPr>
            <p:cNvPr id="10" name="Freeform 10"/>
            <p:cNvSpPr/>
            <p:nvPr/>
          </p:nvSpPr>
          <p:spPr>
            <a:xfrm>
              <a:off x="7966211" y="52048"/>
              <a:ext cx="1587784" cy="1732128"/>
            </a:xfrm>
            <a:custGeom>
              <a:avLst/>
              <a:gdLst/>
              <a:ahLst/>
              <a:cxnLst/>
              <a:rect l="l" t="t" r="r" b="b"/>
              <a:pathLst>
                <a:path w="1587784" h="1732128">
                  <a:moveTo>
                    <a:pt x="0" y="0"/>
                  </a:moveTo>
                  <a:lnTo>
                    <a:pt x="1587784" y="0"/>
                  </a:lnTo>
                  <a:lnTo>
                    <a:pt x="1587784" y="1732128"/>
                  </a:lnTo>
                  <a:lnTo>
                    <a:pt x="0" y="1732128"/>
                  </a:lnTo>
                  <a:lnTo>
                    <a:pt x="0" y="0"/>
                  </a:lnTo>
                  <a:close/>
                </a:path>
              </a:pathLst>
            </a:custGeom>
            <a:blipFill>
              <a:blip r:embed="rId4"/>
              <a:stretch>
                <a:fillRect l="-8751" t="-22536" r="-3842" b="-23345"/>
              </a:stretch>
            </a:blipFill>
          </p:spPr>
        </p:sp>
        <p:sp>
          <p:nvSpPr>
            <p:cNvPr id="11" name="Freeform 11"/>
            <p:cNvSpPr/>
            <p:nvPr/>
          </p:nvSpPr>
          <p:spPr>
            <a:xfrm>
              <a:off x="0" y="174883"/>
              <a:ext cx="1525800" cy="1709980"/>
            </a:xfrm>
            <a:custGeom>
              <a:avLst/>
              <a:gdLst/>
              <a:ahLst/>
              <a:cxnLst/>
              <a:rect l="l" t="t" r="r" b="b"/>
              <a:pathLst>
                <a:path w="1525800" h="1709980">
                  <a:moveTo>
                    <a:pt x="0" y="0"/>
                  </a:moveTo>
                  <a:lnTo>
                    <a:pt x="1525800" y="0"/>
                  </a:lnTo>
                  <a:lnTo>
                    <a:pt x="1525800" y="1709980"/>
                  </a:lnTo>
                  <a:lnTo>
                    <a:pt x="0" y="1709980"/>
                  </a:lnTo>
                  <a:lnTo>
                    <a:pt x="0" y="0"/>
                  </a:lnTo>
                  <a:close/>
                </a:path>
              </a:pathLst>
            </a:custGeom>
            <a:blipFill>
              <a:blip r:embed="rId5"/>
              <a:stretch>
                <a:fillRect l="-16097" t="-37077" r="-9733" b="-21711"/>
              </a:stretch>
            </a:blipFill>
          </p:spPr>
        </p:sp>
        <p:sp>
          <p:nvSpPr>
            <p:cNvPr id="12" name="Freeform 12"/>
            <p:cNvSpPr/>
            <p:nvPr/>
          </p:nvSpPr>
          <p:spPr>
            <a:xfrm>
              <a:off x="2755508" y="0"/>
              <a:ext cx="1790443" cy="1884863"/>
            </a:xfrm>
            <a:custGeom>
              <a:avLst/>
              <a:gdLst/>
              <a:ahLst/>
              <a:cxnLst/>
              <a:rect l="l" t="t" r="r" b="b"/>
              <a:pathLst>
                <a:path w="1790443" h="1884863">
                  <a:moveTo>
                    <a:pt x="0" y="0"/>
                  </a:moveTo>
                  <a:lnTo>
                    <a:pt x="1790443" y="0"/>
                  </a:lnTo>
                  <a:lnTo>
                    <a:pt x="1790443" y="1884863"/>
                  </a:lnTo>
                  <a:lnTo>
                    <a:pt x="0" y="1884863"/>
                  </a:lnTo>
                  <a:lnTo>
                    <a:pt x="0" y="0"/>
                  </a:lnTo>
                  <a:close/>
                </a:path>
              </a:pathLst>
            </a:custGeom>
            <a:blipFill>
              <a:blip r:embed="rId6"/>
              <a:stretch>
                <a:fillRect l="-13697" t="-37274" r="-10735" b="-29890"/>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TextBox 6"/>
          <p:cNvSpPr txBox="1"/>
          <p:nvPr/>
        </p:nvSpPr>
        <p:spPr>
          <a:xfrm>
            <a:off x="696783" y="2594949"/>
            <a:ext cx="16918607" cy="3354304"/>
          </a:xfrm>
          <a:prstGeom prst="rect">
            <a:avLst/>
          </a:prstGeom>
        </p:spPr>
        <p:txBody>
          <a:bodyPr lIns="0" tIns="0" rIns="0" bIns="0" rtlCol="0" anchor="t">
            <a:spAutoFit/>
          </a:bodyPr>
          <a:lstStyle/>
          <a:p>
            <a:pPr algn="just">
              <a:lnSpc>
                <a:spcPts val="6725"/>
              </a:lnSpc>
              <a:spcBef>
                <a:spcPct val="0"/>
              </a:spcBef>
            </a:pPr>
            <a:r>
              <a:rPr lang="en-US" sz="4804">
                <a:solidFill>
                  <a:srgbClr val="000000"/>
                </a:solidFill>
                <a:latin typeface="Open Sans Light Bold"/>
              </a:rPr>
              <a:t>Mental Health:</a:t>
            </a:r>
            <a:r>
              <a:rPr lang="en-US" sz="4804">
                <a:solidFill>
                  <a:srgbClr val="000000"/>
                </a:solidFill>
                <a:latin typeface="Open Sans Light"/>
              </a:rPr>
              <a:t> Mental health is a set of malleable skills and beliefs which impact our thoughts, feelings and behaviour in relation to our social and emotional functioning.</a:t>
            </a:r>
          </a:p>
          <a:p>
            <a:pPr algn="just">
              <a:lnSpc>
                <a:spcPts val="6725"/>
              </a:lnSpc>
              <a:spcBef>
                <a:spcPct val="0"/>
              </a:spcBef>
            </a:pPr>
            <a:endParaRPr lang="en-US" sz="4804">
              <a:solidFill>
                <a:srgbClr val="000000"/>
              </a:solidFill>
              <a:latin typeface="Open Sans Light"/>
            </a:endParaRPr>
          </a:p>
        </p:txBody>
      </p:sp>
      <p:sp>
        <p:nvSpPr>
          <p:cNvPr id="7" name="TextBox 7"/>
          <p:cNvSpPr txBox="1"/>
          <p:nvPr/>
        </p:nvSpPr>
        <p:spPr>
          <a:xfrm>
            <a:off x="696783" y="1114754"/>
            <a:ext cx="5780522" cy="887058"/>
          </a:xfrm>
          <a:prstGeom prst="rect">
            <a:avLst/>
          </a:prstGeom>
        </p:spPr>
        <p:txBody>
          <a:bodyPr lIns="0" tIns="0" rIns="0" bIns="0" rtlCol="0" anchor="t">
            <a:spAutoFit/>
          </a:bodyPr>
          <a:lstStyle/>
          <a:p>
            <a:pPr algn="ctr">
              <a:lnSpc>
                <a:spcPts val="7279"/>
              </a:lnSpc>
            </a:pPr>
            <a:r>
              <a:rPr lang="en-US" sz="5199">
                <a:solidFill>
                  <a:srgbClr val="000000"/>
                </a:solidFill>
                <a:latin typeface="Open Sans 1 Bold"/>
              </a:rPr>
              <a:t>A reminder...........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pic>
        <p:nvPicPr>
          <p:cNvPr id="6" name="Picture 6"/>
          <p:cNvPicPr>
            <a:picLocks noChangeAspect="1"/>
          </p:cNvPicPr>
          <p:nvPr>
            <a:videoFile r:link="rId1"/>
          </p:nvPr>
        </p:nvPicPr>
        <p:blipFill>
          <a:blip r:embed="rId4"/>
          <a:stretch>
            <a:fillRect/>
          </a:stretch>
        </p:blipFill>
        <p:spPr>
          <a:xfrm>
            <a:off x="596725" y="259641"/>
            <a:ext cx="16945896" cy="95320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Freeform 6"/>
          <p:cNvSpPr/>
          <p:nvPr/>
        </p:nvSpPr>
        <p:spPr>
          <a:xfrm>
            <a:off x="1463938" y="2441852"/>
            <a:ext cx="14146818" cy="7347701"/>
          </a:xfrm>
          <a:custGeom>
            <a:avLst/>
            <a:gdLst/>
            <a:ahLst/>
            <a:cxnLst/>
            <a:rect l="l" t="t" r="r" b="b"/>
            <a:pathLst>
              <a:path w="14146818" h="7347701">
                <a:moveTo>
                  <a:pt x="0" y="0"/>
                </a:moveTo>
                <a:lnTo>
                  <a:pt x="14146818" y="0"/>
                </a:lnTo>
                <a:lnTo>
                  <a:pt x="14146818" y="7347701"/>
                </a:lnTo>
                <a:lnTo>
                  <a:pt x="0" y="7347701"/>
                </a:lnTo>
                <a:lnTo>
                  <a:pt x="0" y="0"/>
                </a:lnTo>
                <a:close/>
              </a:path>
            </a:pathLst>
          </a:custGeom>
          <a:blipFill>
            <a:blip r:embed="rId3"/>
            <a:stretch>
              <a:fillRect/>
            </a:stretch>
          </a:blipFill>
        </p:spPr>
      </p:sp>
      <p:sp>
        <p:nvSpPr>
          <p:cNvPr id="7" name="TextBox 7"/>
          <p:cNvSpPr txBox="1"/>
          <p:nvPr/>
        </p:nvSpPr>
        <p:spPr>
          <a:xfrm>
            <a:off x="1028700" y="511684"/>
            <a:ext cx="16230600" cy="2002690"/>
          </a:xfrm>
          <a:prstGeom prst="rect">
            <a:avLst/>
          </a:prstGeom>
        </p:spPr>
        <p:txBody>
          <a:bodyPr lIns="0" tIns="0" rIns="0" bIns="0" rtlCol="0" anchor="t">
            <a:spAutoFit/>
          </a:bodyPr>
          <a:lstStyle/>
          <a:p>
            <a:pPr algn="ctr">
              <a:lnSpc>
                <a:spcPts val="4049"/>
              </a:lnSpc>
              <a:spcBef>
                <a:spcPct val="0"/>
              </a:spcBef>
            </a:pPr>
            <a:r>
              <a:rPr lang="en-US" sz="2892">
                <a:solidFill>
                  <a:srgbClr val="000000"/>
                </a:solidFill>
                <a:latin typeface="Open Sans Light Italics"/>
              </a:rPr>
              <a:t>"Health - The Government must make sure you are able to be as healthy as you can be, and that you are able to get healthcare when you need it.  You must also be able to get clean water, and healthy food and live in a healthy environment.  The Government must also make sure you can get information about staying healthy (article 24).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114825" y="76442"/>
            <a:ext cx="18082523" cy="10043506"/>
            <a:chOff x="0" y="0"/>
            <a:chExt cx="7607621" cy="4225471"/>
          </a:xfrm>
        </p:grpSpPr>
        <p:sp>
          <p:nvSpPr>
            <p:cNvPr id="3" name="Freeform 3"/>
            <p:cNvSpPr/>
            <p:nvPr/>
          </p:nvSpPr>
          <p:spPr>
            <a:xfrm>
              <a:off x="0" y="0"/>
              <a:ext cx="7607621" cy="4225472"/>
            </a:xfrm>
            <a:custGeom>
              <a:avLst/>
              <a:gdLst/>
              <a:ahLst/>
              <a:cxnLst/>
              <a:rect l="l" t="t" r="r" b="b"/>
              <a:pathLst>
                <a:path w="7607621" h="4225472">
                  <a:moveTo>
                    <a:pt x="0" y="0"/>
                  </a:moveTo>
                  <a:lnTo>
                    <a:pt x="7607621" y="0"/>
                  </a:lnTo>
                  <a:lnTo>
                    <a:pt x="7607621" y="4225472"/>
                  </a:lnTo>
                  <a:lnTo>
                    <a:pt x="0" y="4225472"/>
                  </a:lnTo>
                  <a:close/>
                </a:path>
              </a:pathLst>
            </a:custGeom>
            <a:solidFill>
              <a:srgbClr val="FD4128"/>
            </a:solidFill>
          </p:spPr>
        </p:sp>
      </p:grpSp>
      <p:grpSp>
        <p:nvGrpSpPr>
          <p:cNvPr id="4" name="Group 4"/>
          <p:cNvGrpSpPr/>
          <p:nvPr/>
        </p:nvGrpSpPr>
        <p:grpSpPr>
          <a:xfrm>
            <a:off x="251444" y="185891"/>
            <a:ext cx="17785111" cy="9824609"/>
            <a:chOff x="0" y="0"/>
            <a:chExt cx="7649208" cy="4225471"/>
          </a:xfrm>
        </p:grpSpPr>
        <p:sp>
          <p:nvSpPr>
            <p:cNvPr id="5" name="Freeform 5"/>
            <p:cNvSpPr/>
            <p:nvPr/>
          </p:nvSpPr>
          <p:spPr>
            <a:xfrm>
              <a:off x="0" y="0"/>
              <a:ext cx="7649208" cy="4225472"/>
            </a:xfrm>
            <a:custGeom>
              <a:avLst/>
              <a:gdLst/>
              <a:ahLst/>
              <a:cxnLst/>
              <a:rect l="l" t="t" r="r" b="b"/>
              <a:pathLst>
                <a:path w="7649208" h="4225472">
                  <a:moveTo>
                    <a:pt x="0" y="0"/>
                  </a:moveTo>
                  <a:lnTo>
                    <a:pt x="7649208" y="0"/>
                  </a:lnTo>
                  <a:lnTo>
                    <a:pt x="7649208" y="4225472"/>
                  </a:lnTo>
                  <a:lnTo>
                    <a:pt x="0" y="4225472"/>
                  </a:lnTo>
                  <a:close/>
                </a:path>
              </a:pathLst>
            </a:custGeom>
            <a:solidFill>
              <a:srgbClr val="FFFFFF"/>
            </a:solidFill>
          </p:spPr>
        </p:sp>
      </p:grpSp>
      <p:sp>
        <p:nvSpPr>
          <p:cNvPr id="6" name="TextBox 6"/>
          <p:cNvSpPr txBox="1"/>
          <p:nvPr/>
        </p:nvSpPr>
        <p:spPr>
          <a:xfrm>
            <a:off x="765427" y="696183"/>
            <a:ext cx="16757145" cy="2785374"/>
          </a:xfrm>
          <a:prstGeom prst="rect">
            <a:avLst/>
          </a:prstGeom>
        </p:spPr>
        <p:txBody>
          <a:bodyPr lIns="0" tIns="0" rIns="0" bIns="0" rtlCol="0" anchor="t">
            <a:spAutoFit/>
          </a:bodyPr>
          <a:lstStyle/>
          <a:p>
            <a:pPr algn="just">
              <a:lnSpc>
                <a:spcPts val="4479"/>
              </a:lnSpc>
              <a:spcBef>
                <a:spcPct val="0"/>
              </a:spcBef>
            </a:pPr>
            <a:r>
              <a:rPr lang="en-US" sz="3199">
                <a:solidFill>
                  <a:srgbClr val="000000"/>
                </a:solidFill>
                <a:latin typeface="Open Sans Light Bold"/>
              </a:rPr>
              <a:t>Social media and mobile devices may lead to psychological and physical issues, such as eyestrain and difficulty focusing on important tasks. They may also contribute to more serious health conditions, such as depression. The overuse of technology may have a more significant impact on developing children and teenagers.</a:t>
            </a:r>
          </a:p>
        </p:txBody>
      </p:sp>
      <p:sp>
        <p:nvSpPr>
          <p:cNvPr id="7" name="TextBox 7"/>
          <p:cNvSpPr txBox="1"/>
          <p:nvPr/>
        </p:nvSpPr>
        <p:spPr>
          <a:xfrm>
            <a:off x="1204559" y="4844517"/>
            <a:ext cx="15932180" cy="3658721"/>
          </a:xfrm>
          <a:prstGeom prst="rect">
            <a:avLst/>
          </a:prstGeom>
        </p:spPr>
        <p:txBody>
          <a:bodyPr lIns="0" tIns="0" rIns="0" bIns="0" rtlCol="0" anchor="t">
            <a:spAutoFit/>
          </a:bodyPr>
          <a:lstStyle/>
          <a:p>
            <a:pPr algn="ctr">
              <a:lnSpc>
                <a:spcPts val="7279"/>
              </a:lnSpc>
            </a:pPr>
            <a:r>
              <a:rPr lang="en-US" sz="5199">
                <a:solidFill>
                  <a:srgbClr val="000000"/>
                </a:solidFill>
                <a:latin typeface="Open Sans 1 Bold"/>
              </a:rPr>
              <a:t>Discuss factors that can contribute to the mental health of young people.</a:t>
            </a:r>
          </a:p>
          <a:p>
            <a:pPr algn="ctr">
              <a:lnSpc>
                <a:spcPts val="7279"/>
              </a:lnSpc>
            </a:pPr>
            <a:endParaRPr lang="en-US" sz="5199">
              <a:solidFill>
                <a:srgbClr val="000000"/>
              </a:solidFill>
              <a:latin typeface="Open Sans 1 Bold"/>
            </a:endParaRPr>
          </a:p>
          <a:p>
            <a:pPr algn="ctr">
              <a:lnSpc>
                <a:spcPts val="7279"/>
              </a:lnSpc>
            </a:pPr>
            <a:r>
              <a:rPr lang="en-US" sz="5199">
                <a:solidFill>
                  <a:srgbClr val="000000"/>
                </a:solidFill>
                <a:latin typeface="Open Sans 1 Bold"/>
              </a:rPr>
              <a:t>Create a guide for parents and pupils.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1CEFDF5F80834282EED071285A58F5" ma:contentTypeVersion="3" ma:contentTypeDescription="Create a new document." ma:contentTypeScope="" ma:versionID="1ac6df1c1196c590e4ddc7112812f5f5">
  <xsd:schema xmlns:xsd="http://www.w3.org/2001/XMLSchema" xmlns:xs="http://www.w3.org/2001/XMLSchema" xmlns:p="http://schemas.microsoft.com/office/2006/metadata/properties" xmlns:ns2="8a9b9e0f-b707-4069-b1c6-a6e1cf6c7e7e" targetNamespace="http://schemas.microsoft.com/office/2006/metadata/properties" ma:root="true" ma:fieldsID="adcbf8e080c23f82357b7e602b1f79fd" ns2:_="">
    <xsd:import namespace="8a9b9e0f-b707-4069-b1c6-a6e1cf6c7e7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9b9e0f-b707-4069-b1c6-a6e1cf6c7e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525DB9-D93E-47DF-9EA5-E4BD74B0FC6D}"/>
</file>

<file path=customXml/itemProps2.xml><?xml version="1.0" encoding="utf-8"?>
<ds:datastoreItem xmlns:ds="http://schemas.openxmlformats.org/officeDocument/2006/customXml" ds:itemID="{020541E3-B7E8-4054-B74D-E2557DFD5D12}"/>
</file>

<file path=customXml/itemProps3.xml><?xml version="1.0" encoding="utf-8"?>
<ds:datastoreItem xmlns:ds="http://schemas.openxmlformats.org/officeDocument/2006/customXml" ds:itemID="{5CB911AB-7B9F-4545-80AF-E4B6DEE740BA}"/>
</file>

<file path=docProps/app.xml><?xml version="1.0" encoding="utf-8"?>
<Properties xmlns="http://schemas.openxmlformats.org/officeDocument/2006/extended-properties" xmlns:vt="http://schemas.openxmlformats.org/officeDocument/2006/docPropsVTypes">
  <TotalTime>0</TotalTime>
  <Words>1045</Words>
  <Application>Microsoft Macintosh PowerPoint</Application>
  <PresentationFormat>Custom</PresentationFormat>
  <Paragraphs>88</Paragraphs>
  <Slides>15</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Open Sans 1 Bold</vt:lpstr>
      <vt:lpstr>Open Sans 2 Light</vt:lpstr>
      <vt:lpstr>Arial</vt:lpstr>
      <vt:lpstr>Open Sans Light Italics</vt:lpstr>
      <vt:lpstr>Open Sans Light</vt:lpstr>
      <vt:lpstr>Chewy</vt:lpstr>
      <vt:lpstr>Open Sans Light Bold</vt:lpstr>
      <vt:lpstr>Calibri</vt:lpstr>
      <vt:lpstr>Open Sans 2 Bold</vt:lpstr>
      <vt:lpstr>Open Sans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L2 KS3 &amp;4 MH</dc:title>
  <cp:lastModifiedBy>Samia Akram</cp:lastModifiedBy>
  <cp:revision>1</cp:revision>
  <dcterms:created xsi:type="dcterms:W3CDTF">2006-08-16T00:00:00Z</dcterms:created>
  <dcterms:modified xsi:type="dcterms:W3CDTF">2023-09-19T19:40:03Z</dcterms:modified>
  <dc:identifier>DAFCetuBATc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0x010100231CEFDF5F80834282EED071285A58F5</vt:lpwstr>
  </property>
  <property fmtid="{D5CDD505-2E9C-101B-9397-08002B2CF9AE}" pid="3" name="Order">
    <vt:r8>8384600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ies>
</file>