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Open Sans" panose="020B0606030504020204" pitchFamily="34" charset="0"/>
      <p:regular r:id="rId14"/>
      <p:bold r:id="rId15"/>
      <p:italic r:id="rId16"/>
      <p:boldItalic r:id="rId17"/>
    </p:embeddedFont>
    <p:embeddedFont>
      <p:font typeface="Open Sans Bold" panose="020B0806030504020204" pitchFamily="34" charset="0"/>
      <p:regular r:id="rId18"/>
      <p:bold r:id="rId19"/>
    </p:embeddedFont>
    <p:embeddedFont>
      <p:font typeface="Open Sans Light" panose="020B030603050402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Put the pupils in groups. </a:t>
            </a:r>
          </a:p>
          <a:p>
            <a:r>
              <a:rPr lang="en-US"/>
              <a:t>A3 Sheets of paper - Pens.</a:t>
            </a:r>
          </a:p>
          <a:p>
            <a:endParaRPr lang="en-US"/>
          </a:p>
          <a:p>
            <a:endParaRPr lang="en-US"/>
          </a:p>
          <a:p>
            <a:r>
              <a:rPr lang="en-US"/>
              <a:t>The objective of this activity is for the teams to remember as many items on the two slides as they can.  </a:t>
            </a:r>
          </a:p>
          <a:p>
            <a:r>
              <a:rPr lang="en-US"/>
              <a:t>They can look at them in any order, however, they must only look at each slide twice and for a minute at a time (adjust this accordingly for your class). </a:t>
            </a:r>
          </a:p>
          <a:p>
            <a:r>
              <a:rPr lang="en-US"/>
              <a:t>The teams must not write anything down when the slides are being shown.</a:t>
            </a:r>
          </a:p>
          <a:p>
            <a:endParaRPr lang="en-US"/>
          </a:p>
          <a:p>
            <a:r>
              <a:rPr lang="en-US"/>
              <a:t>Discussion points:</a:t>
            </a:r>
          </a:p>
          <a:p>
            <a:r>
              <a:rPr lang="en-US"/>
              <a:t>After one view, encourage your teams to think strategically &amp; discuss these points:</a:t>
            </a:r>
          </a:p>
          <a:p>
            <a:r>
              <a:rPr lang="en-US"/>
              <a:t>How can we work as a team to remember all the items?</a:t>
            </a:r>
          </a:p>
          <a:p>
            <a:r>
              <a:rPr lang="en-US"/>
              <a:t>Are there any methods we can use to remember all the items?</a:t>
            </a:r>
          </a:p>
          <a:p>
            <a:r>
              <a:rPr lang="en-US"/>
              <a:t>When the activity is complete, ask them:</a:t>
            </a:r>
          </a:p>
          <a:p>
            <a:r>
              <a:rPr lang="en-US"/>
              <a:t>What type of communication was used in attempting to solve the problem?</a:t>
            </a:r>
          </a:p>
          <a:p>
            <a:r>
              <a:rPr lang="en-US"/>
              <a:t>Did we communicate well as a team? Why? Why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Put the pupils in groups. </a:t>
            </a:r>
          </a:p>
          <a:p>
            <a:r>
              <a:rPr lang="en-US"/>
              <a:t>A3 Sheets of paper - Pens.</a:t>
            </a:r>
          </a:p>
          <a:p>
            <a:endParaRPr lang="en-US"/>
          </a:p>
          <a:p>
            <a:endParaRPr lang="en-US"/>
          </a:p>
          <a:p>
            <a:r>
              <a:rPr lang="en-US"/>
              <a:t>The objective of this activity is for the teams to remember as many items on the two slides as they can.  </a:t>
            </a:r>
          </a:p>
          <a:p>
            <a:r>
              <a:rPr lang="en-US"/>
              <a:t>They can look at them in any order, however, they must only look at each slide twice and for a minute at a time (adjust this accordingly for your class). </a:t>
            </a:r>
          </a:p>
          <a:p>
            <a:r>
              <a:rPr lang="en-US"/>
              <a:t>The teams must not write anything down when the slides are being shown.</a:t>
            </a:r>
          </a:p>
          <a:p>
            <a:endParaRPr lang="en-US"/>
          </a:p>
          <a:p>
            <a:r>
              <a:rPr lang="en-US"/>
              <a:t>Discussion points:</a:t>
            </a:r>
          </a:p>
          <a:p>
            <a:r>
              <a:rPr lang="en-US"/>
              <a:t>After one view, encourage your teams to think strategically &amp; discuss these points:</a:t>
            </a:r>
          </a:p>
          <a:p>
            <a:r>
              <a:rPr lang="en-US"/>
              <a:t>How can we work as a team to remember all the items?</a:t>
            </a:r>
          </a:p>
          <a:p>
            <a:r>
              <a:rPr lang="en-US"/>
              <a:t>Are there any methods we can use to remember all the items?</a:t>
            </a:r>
          </a:p>
          <a:p>
            <a:r>
              <a:rPr lang="en-US"/>
              <a:t>When the activity is complete, ask them:</a:t>
            </a:r>
          </a:p>
          <a:p>
            <a:r>
              <a:rPr lang="en-US"/>
              <a:t>What type of communication was used in attempting to solve the problem?</a:t>
            </a:r>
          </a:p>
          <a:p>
            <a:r>
              <a:rPr lang="en-US"/>
              <a:t>Did we communicate well as a team? Why? Why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Put the pupils in groups. </a:t>
            </a:r>
          </a:p>
          <a:p>
            <a:r>
              <a:rPr lang="en-US"/>
              <a:t>A3 Sheets of paper - Pens.</a:t>
            </a:r>
          </a:p>
          <a:p>
            <a:endParaRPr lang="en-US"/>
          </a:p>
          <a:p>
            <a:endParaRPr lang="en-US"/>
          </a:p>
          <a:p>
            <a:r>
              <a:rPr lang="en-US"/>
              <a:t>The objective of this activity is for the teams to remember as many items on the two slides as they can.  </a:t>
            </a:r>
          </a:p>
          <a:p>
            <a:r>
              <a:rPr lang="en-US"/>
              <a:t>They can look at them in any order, however, they must only look at each slide twice and for a minute at a time (adjust this accordingly for your class). </a:t>
            </a:r>
          </a:p>
          <a:p>
            <a:r>
              <a:rPr lang="en-US"/>
              <a:t>The teams must not write anything down when the slides are being shown.</a:t>
            </a:r>
          </a:p>
          <a:p>
            <a:endParaRPr lang="en-US"/>
          </a:p>
          <a:p>
            <a:r>
              <a:rPr lang="en-US"/>
              <a:t>Discussion points:</a:t>
            </a:r>
          </a:p>
          <a:p>
            <a:r>
              <a:rPr lang="en-US"/>
              <a:t>After one view, encourage your teams to think strategically &amp; discuss these points:</a:t>
            </a:r>
          </a:p>
          <a:p>
            <a:r>
              <a:rPr lang="en-US"/>
              <a:t>How can we work as a team to remember all the items?</a:t>
            </a:r>
          </a:p>
          <a:p>
            <a:r>
              <a:rPr lang="en-US"/>
              <a:t>Are there any methods we can use to remember all the items?</a:t>
            </a:r>
          </a:p>
          <a:p>
            <a:r>
              <a:rPr lang="en-US"/>
              <a:t>When the activity is complete, ask them:</a:t>
            </a:r>
          </a:p>
          <a:p>
            <a:r>
              <a:rPr lang="en-US"/>
              <a:t>What type of communication was used in attempting to solve the problem?</a:t>
            </a:r>
          </a:p>
          <a:p>
            <a:r>
              <a:rPr lang="en-US"/>
              <a:t>Did we communicate well as a team? Why? Why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Put the pupils in groups. </a:t>
            </a:r>
          </a:p>
          <a:p>
            <a:r>
              <a:rPr lang="en-US"/>
              <a:t>A3 Sheets of paper - Pens.</a:t>
            </a:r>
          </a:p>
          <a:p>
            <a:endParaRPr lang="en-US"/>
          </a:p>
          <a:p>
            <a:endParaRPr lang="en-US"/>
          </a:p>
          <a:p>
            <a:r>
              <a:rPr lang="en-US"/>
              <a:t>The objective of this activity is for the teams to remember as many items on the two slides as they can.  </a:t>
            </a:r>
          </a:p>
          <a:p>
            <a:r>
              <a:rPr lang="en-US"/>
              <a:t>They can look at them in any order, however, they must only look at each slide twice and for a minute at a time (adjust this accordingly for your class). </a:t>
            </a:r>
          </a:p>
          <a:p>
            <a:r>
              <a:rPr lang="en-US"/>
              <a:t>The teams must not write anything down when the slides are being shown.</a:t>
            </a:r>
          </a:p>
          <a:p>
            <a:endParaRPr lang="en-US"/>
          </a:p>
          <a:p>
            <a:r>
              <a:rPr lang="en-US"/>
              <a:t>Discussion points:</a:t>
            </a:r>
          </a:p>
          <a:p>
            <a:r>
              <a:rPr lang="en-US"/>
              <a:t>After one view, encourage your teams to think strategically &amp; discuss these points:</a:t>
            </a:r>
          </a:p>
          <a:p>
            <a:r>
              <a:rPr lang="en-US"/>
              <a:t>How can we work as a team to remember all the items?</a:t>
            </a:r>
          </a:p>
          <a:p>
            <a:r>
              <a:rPr lang="en-US"/>
              <a:t>Are there any methods we can use to remember all the items?</a:t>
            </a:r>
          </a:p>
          <a:p>
            <a:r>
              <a:rPr lang="en-US"/>
              <a:t>When the activity is complete, ask them:</a:t>
            </a:r>
          </a:p>
          <a:p>
            <a:r>
              <a:rPr lang="en-US"/>
              <a:t>What type of communication was used in attempting to solve the problem?</a:t>
            </a:r>
          </a:p>
          <a:p>
            <a:r>
              <a:rPr lang="en-US"/>
              <a:t>Did we communicate well as a team? Why? Why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Put the pupils in groups. </a:t>
            </a:r>
          </a:p>
          <a:p>
            <a:r>
              <a:rPr lang="en-US"/>
              <a:t>A3 Sheets of paper - Pens.</a:t>
            </a:r>
          </a:p>
          <a:p>
            <a:endParaRPr lang="en-US"/>
          </a:p>
          <a:p>
            <a:endParaRPr lang="en-US"/>
          </a:p>
          <a:p>
            <a:r>
              <a:rPr lang="en-US"/>
              <a:t>The objective of this activity is for the teams to remember as many items on the two slides as they can.  </a:t>
            </a:r>
          </a:p>
          <a:p>
            <a:r>
              <a:rPr lang="en-US"/>
              <a:t>They can look at them in any order, however, they must only look at each slide twice and for a minute at a time (adjust this accordingly for your class). </a:t>
            </a:r>
          </a:p>
          <a:p>
            <a:r>
              <a:rPr lang="en-US"/>
              <a:t>The teams must not write anything down when the slides are being shown.</a:t>
            </a:r>
          </a:p>
          <a:p>
            <a:endParaRPr lang="en-US"/>
          </a:p>
          <a:p>
            <a:r>
              <a:rPr lang="en-US"/>
              <a:t>Discussion points:</a:t>
            </a:r>
          </a:p>
          <a:p>
            <a:r>
              <a:rPr lang="en-US"/>
              <a:t>After one view, encourage your teams to think strategically &amp; discuss these points:</a:t>
            </a:r>
          </a:p>
          <a:p>
            <a:r>
              <a:rPr lang="en-US"/>
              <a:t>How can we work as a team to remember all the items?</a:t>
            </a:r>
          </a:p>
          <a:p>
            <a:r>
              <a:rPr lang="en-US"/>
              <a:t>Are there any methods we can use to remember all the items?</a:t>
            </a:r>
          </a:p>
          <a:p>
            <a:r>
              <a:rPr lang="en-US"/>
              <a:t>When the activity is complete, ask them:</a:t>
            </a:r>
          </a:p>
          <a:p>
            <a:r>
              <a:rPr lang="en-US"/>
              <a:t>What type of communication was used in attempting to solve the problem?</a:t>
            </a:r>
          </a:p>
          <a:p>
            <a:r>
              <a:rPr lang="en-US"/>
              <a:t>Did we communicate well as a team? Why? Why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Put the pupils in groups. </a:t>
            </a:r>
          </a:p>
          <a:p>
            <a:r>
              <a:rPr lang="en-US"/>
              <a:t>A3 Sheets of paper - Pens.</a:t>
            </a:r>
          </a:p>
          <a:p>
            <a:endParaRPr lang="en-US"/>
          </a:p>
          <a:p>
            <a:endParaRPr lang="en-US"/>
          </a:p>
          <a:p>
            <a:r>
              <a:rPr lang="en-US"/>
              <a:t>The objective of this activity is for the teams to remember as many items on the two slides as they can.  </a:t>
            </a:r>
          </a:p>
          <a:p>
            <a:r>
              <a:rPr lang="en-US"/>
              <a:t>They can look at them in any order, however, they must only look at each slide twice and for a minute at a time (adjust this accordingly for your class). </a:t>
            </a:r>
          </a:p>
          <a:p>
            <a:r>
              <a:rPr lang="en-US"/>
              <a:t>The teams must not write anything down when the slides are being shown.</a:t>
            </a:r>
          </a:p>
          <a:p>
            <a:endParaRPr lang="en-US"/>
          </a:p>
          <a:p>
            <a:r>
              <a:rPr lang="en-US"/>
              <a:t>Discussion points:</a:t>
            </a:r>
          </a:p>
          <a:p>
            <a:r>
              <a:rPr lang="en-US"/>
              <a:t>After one view, encourage your teams to think strategically &amp; discuss these points:</a:t>
            </a:r>
          </a:p>
          <a:p>
            <a:r>
              <a:rPr lang="en-US"/>
              <a:t>How can we work as a team to remember all the items?</a:t>
            </a:r>
          </a:p>
          <a:p>
            <a:r>
              <a:rPr lang="en-US"/>
              <a:t>Are there any methods we can use to remember all the items?</a:t>
            </a:r>
          </a:p>
          <a:p>
            <a:r>
              <a:rPr lang="en-US"/>
              <a:t>When the activity is complete, ask them:</a:t>
            </a:r>
          </a:p>
          <a:p>
            <a:r>
              <a:rPr lang="en-US"/>
              <a:t>What type of communication was used in attempting to solve the problem?</a:t>
            </a:r>
          </a:p>
          <a:p>
            <a:r>
              <a:rPr lang="en-US"/>
              <a:t>Did we communicate well as a team? Why? Why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Put the pupils in groups. </a:t>
            </a:r>
          </a:p>
          <a:p>
            <a:r>
              <a:rPr lang="en-US"/>
              <a:t>A3 Sheets of paper - Pens.</a:t>
            </a:r>
          </a:p>
          <a:p>
            <a:endParaRPr lang="en-US"/>
          </a:p>
          <a:p>
            <a:endParaRPr lang="en-US"/>
          </a:p>
          <a:p>
            <a:r>
              <a:rPr lang="en-US"/>
              <a:t>The objective of this activity is for the teams to remember as many items on the two slides as they can.  </a:t>
            </a:r>
          </a:p>
          <a:p>
            <a:r>
              <a:rPr lang="en-US"/>
              <a:t>They can look at them in any order, however, they must only look at each slide twice and for a minute at a time (adjust this accordingly for your class). </a:t>
            </a:r>
          </a:p>
          <a:p>
            <a:r>
              <a:rPr lang="en-US"/>
              <a:t>The teams must not write anything down when the slides are being shown.</a:t>
            </a:r>
          </a:p>
          <a:p>
            <a:endParaRPr lang="en-US"/>
          </a:p>
          <a:p>
            <a:r>
              <a:rPr lang="en-US"/>
              <a:t>Discussion points:</a:t>
            </a:r>
          </a:p>
          <a:p>
            <a:r>
              <a:rPr lang="en-US"/>
              <a:t>After one view, encourage your teams to think strategically &amp; discuss these points:</a:t>
            </a:r>
          </a:p>
          <a:p>
            <a:r>
              <a:rPr lang="en-US"/>
              <a:t>How can we work as a team to remember all the items?</a:t>
            </a:r>
          </a:p>
          <a:p>
            <a:r>
              <a:rPr lang="en-US"/>
              <a:t>Are there any methods we can use to remember all the items?</a:t>
            </a:r>
          </a:p>
          <a:p>
            <a:r>
              <a:rPr lang="en-US"/>
              <a:t>When the activity is complete, ask them:</a:t>
            </a:r>
          </a:p>
          <a:p>
            <a:r>
              <a:rPr lang="en-US"/>
              <a:t>What type of communication was used in attempting to solve the problem?</a:t>
            </a:r>
          </a:p>
          <a:p>
            <a:r>
              <a:rPr lang="en-US"/>
              <a:t>Did we communicate well as a team? Why? Why not?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9468166" y="-946861"/>
            <a:ext cx="7215899" cy="10205161"/>
          </a:xfrm>
          <a:custGeom>
            <a:avLst/>
            <a:gdLst/>
            <a:ahLst/>
            <a:cxnLst/>
            <a:rect l="l" t="t" r="r" b="b"/>
            <a:pathLst>
              <a:path w="7215899" h="10205161">
                <a:moveTo>
                  <a:pt x="0" y="0"/>
                </a:moveTo>
                <a:lnTo>
                  <a:pt x="7215899" y="0"/>
                </a:lnTo>
                <a:lnTo>
                  <a:pt x="7215899" y="10205161"/>
                </a:lnTo>
                <a:lnTo>
                  <a:pt x="0" y="10205161"/>
                </a:lnTo>
                <a:lnTo>
                  <a:pt x="0" y="0"/>
                </a:lnTo>
                <a:close/>
              </a:path>
            </a:pathLst>
          </a:custGeom>
          <a:blipFill>
            <a:blip r:embed="rId3"/>
            <a:stretch>
              <a:fillRect/>
            </a:stretch>
          </a:blipFill>
        </p:spPr>
      </p:sp>
      <p:sp>
        <p:nvSpPr>
          <p:cNvPr id="7" name="TextBox 7"/>
          <p:cNvSpPr txBox="1"/>
          <p:nvPr/>
        </p:nvSpPr>
        <p:spPr>
          <a:xfrm>
            <a:off x="1028700" y="1548765"/>
            <a:ext cx="8922119" cy="6357006"/>
          </a:xfrm>
          <a:prstGeom prst="rect">
            <a:avLst/>
          </a:prstGeom>
        </p:spPr>
        <p:txBody>
          <a:bodyPr lIns="0" tIns="0" rIns="0" bIns="0" rtlCol="0" anchor="t">
            <a:spAutoFit/>
          </a:bodyPr>
          <a:lstStyle/>
          <a:p>
            <a:pPr>
              <a:lnSpc>
                <a:spcPts val="6120"/>
              </a:lnSpc>
            </a:pPr>
            <a:r>
              <a:rPr lang="en-US" sz="6800" spc="-13">
                <a:solidFill>
                  <a:srgbClr val="000000"/>
                </a:solidFill>
                <a:latin typeface="Open Sans Bold"/>
              </a:rPr>
              <a:t>Key Stage 2</a:t>
            </a:r>
          </a:p>
          <a:p>
            <a:pPr>
              <a:lnSpc>
                <a:spcPts val="7470"/>
              </a:lnSpc>
            </a:pPr>
            <a:endParaRPr lang="en-US" sz="6800" spc="-13">
              <a:solidFill>
                <a:srgbClr val="000000"/>
              </a:solidFill>
              <a:latin typeface="Open Sans Bold"/>
            </a:endParaRPr>
          </a:p>
          <a:p>
            <a:pPr>
              <a:lnSpc>
                <a:spcPts val="7470"/>
              </a:lnSpc>
            </a:pPr>
            <a:r>
              <a:rPr lang="en-US" sz="8300" spc="-16">
                <a:solidFill>
                  <a:srgbClr val="000000"/>
                </a:solidFill>
                <a:latin typeface="Open Sans Bold"/>
              </a:rPr>
              <a:t>'What are different forms of poverty?'</a:t>
            </a:r>
          </a:p>
          <a:p>
            <a:pPr>
              <a:lnSpc>
                <a:spcPts val="8640"/>
              </a:lnSpc>
            </a:pPr>
            <a:endParaRPr lang="en-US" sz="8300" spc="-16">
              <a:solidFill>
                <a:srgbClr val="000000"/>
              </a:solidFill>
              <a:latin typeface="Open Sans Bold"/>
            </a:endParaRPr>
          </a:p>
          <a:p>
            <a:pPr>
              <a:lnSpc>
                <a:spcPts val="5310"/>
              </a:lnSpc>
            </a:pPr>
            <a:r>
              <a:rPr lang="en-US" sz="5900" spc="-11">
                <a:solidFill>
                  <a:srgbClr val="000000"/>
                </a:solidFill>
                <a:latin typeface="Open Sans Bold"/>
              </a:rPr>
              <a:t>Lesson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557946" y="1679473"/>
          <a:ext cx="16701354" cy="5137130"/>
        </p:xfrm>
        <a:graphic>
          <a:graphicData uri="http://schemas.openxmlformats.org/drawingml/2006/table">
            <a:tbl>
              <a:tblPr/>
              <a:tblGrid>
                <a:gridCol w="5927713">
                  <a:extLst>
                    <a:ext uri="{9D8B030D-6E8A-4147-A177-3AD203B41FA5}">
                      <a16:colId xmlns:a16="http://schemas.microsoft.com/office/drawing/2014/main" val="20000"/>
                    </a:ext>
                  </a:extLst>
                </a:gridCol>
                <a:gridCol w="10773640">
                  <a:extLst>
                    <a:ext uri="{9D8B030D-6E8A-4147-A177-3AD203B41FA5}">
                      <a16:colId xmlns:a16="http://schemas.microsoft.com/office/drawing/2014/main" val="20001"/>
                    </a:ext>
                  </a:extLst>
                </a:gridCol>
              </a:tblGrid>
              <a:tr h="5137130">
                <a:tc>
                  <a:txBody>
                    <a:bodyPr/>
                    <a:lstStyle/>
                    <a:p>
                      <a:pPr algn="l">
                        <a:lnSpc>
                          <a:spcPts val="5040"/>
                        </a:lnSpc>
                        <a:defRPr/>
                      </a:pPr>
                      <a:r>
                        <a:rPr lang="en-US" sz="3600">
                          <a:solidFill>
                            <a:srgbClr val="000000"/>
                          </a:solidFill>
                          <a:latin typeface="Open Sans Bold"/>
                        </a:rPr>
                        <a:t>Lesson Objective</a:t>
                      </a:r>
                      <a:endParaRPr lang="en-US" sz="1100"/>
                    </a:p>
                    <a:p>
                      <a:pPr>
                        <a:lnSpc>
                          <a:spcPts val="5040"/>
                        </a:lnSpc>
                      </a:pPr>
                      <a:endParaRPr lang="en-US" sz="1100"/>
                    </a:p>
                    <a:p>
                      <a:pPr>
                        <a:lnSpc>
                          <a:spcPts val="5040"/>
                        </a:lnSpc>
                      </a:pPr>
                      <a:r>
                        <a:rPr lang="en-US" sz="3600">
                          <a:solidFill>
                            <a:srgbClr val="000000"/>
                          </a:solidFill>
                          <a:latin typeface="Open Sans Light"/>
                        </a:rPr>
                        <a:t>To be able to quote some other forms of poverty</a:t>
                      </a:r>
                    </a:p>
                    <a:p>
                      <a:pPr>
                        <a:lnSpc>
                          <a:spcPts val="5040"/>
                        </a:lnSpc>
                      </a:pPr>
                      <a:endParaRPr lang="en-US" sz="3600">
                        <a:solidFill>
                          <a:srgbClr val="000000"/>
                        </a:solidFill>
                        <a:latin typeface="Open Sans Light"/>
                      </a:endParaRP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5867"/>
                        </a:lnSpc>
                        <a:defRPr/>
                      </a:pPr>
                      <a:r>
                        <a:rPr lang="en-US" sz="3599">
                          <a:solidFill>
                            <a:srgbClr val="000000"/>
                          </a:solidFill>
                          <a:latin typeface="Open Sans Bold"/>
                        </a:rPr>
                        <a:t>Skills Objectives</a:t>
                      </a:r>
                      <a:endParaRPr lang="en-US" sz="1100"/>
                    </a:p>
                    <a:p>
                      <a:pPr>
                        <a:lnSpc>
                          <a:spcPts val="6519"/>
                        </a:lnSpc>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799367" y="7175398"/>
          <a:ext cx="16689267" cy="2375710"/>
        </p:xfrm>
        <a:graphic>
          <a:graphicData uri="http://schemas.openxmlformats.org/drawingml/2006/table">
            <a:tbl>
              <a:tblPr/>
              <a:tblGrid>
                <a:gridCol w="2634472">
                  <a:extLst>
                    <a:ext uri="{9D8B030D-6E8A-4147-A177-3AD203B41FA5}">
                      <a16:colId xmlns:a16="http://schemas.microsoft.com/office/drawing/2014/main" val="20000"/>
                    </a:ext>
                  </a:extLst>
                </a:gridCol>
                <a:gridCol w="14054794">
                  <a:extLst>
                    <a:ext uri="{9D8B030D-6E8A-4147-A177-3AD203B41FA5}">
                      <a16:colId xmlns:a16="http://schemas.microsoft.com/office/drawing/2014/main" val="20001"/>
                    </a:ext>
                  </a:extLst>
                </a:gridCol>
              </a:tblGrid>
              <a:tr h="2375710">
                <a:tc>
                  <a:txBody>
                    <a:bodyPr/>
                    <a:lstStyle/>
                    <a:p>
                      <a:pPr algn="l">
                        <a:lnSpc>
                          <a:spcPts val="5459"/>
                        </a:lnSpc>
                        <a:defRPr/>
                      </a:pP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6356"/>
                        </a:lnSpc>
                        <a:defRPr/>
                      </a:pPr>
                      <a:r>
                        <a:rPr lang="en-US" sz="3899">
                          <a:solidFill>
                            <a:srgbClr val="000000"/>
                          </a:solidFill>
                          <a:latin typeface="Open Sans Bold"/>
                        </a:rPr>
                        <a:t>National Curriculum: </a:t>
                      </a:r>
                      <a:r>
                        <a:rPr lang="en-US" sz="3899">
                          <a:solidFill>
                            <a:srgbClr val="000000"/>
                          </a:solidFill>
                          <a:latin typeface="Open Sans Light"/>
                        </a:rPr>
                        <a:t>PSHE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Freeform 8"/>
          <p:cNvSpPr/>
          <p:nvPr/>
        </p:nvSpPr>
        <p:spPr>
          <a:xfrm>
            <a:off x="1028700" y="7468206"/>
            <a:ext cx="1886918" cy="2010208"/>
          </a:xfrm>
          <a:custGeom>
            <a:avLst/>
            <a:gdLst/>
            <a:ahLst/>
            <a:cxnLst/>
            <a:rect l="l" t="t" r="r" b="b"/>
            <a:pathLst>
              <a:path w="1886918" h="2010208">
                <a:moveTo>
                  <a:pt x="0" y="0"/>
                </a:moveTo>
                <a:lnTo>
                  <a:pt x="1886918" y="0"/>
                </a:lnTo>
                <a:lnTo>
                  <a:pt x="1886918" y="2010208"/>
                </a:lnTo>
                <a:lnTo>
                  <a:pt x="0" y="2010208"/>
                </a:lnTo>
                <a:lnTo>
                  <a:pt x="0" y="0"/>
                </a:lnTo>
                <a:close/>
              </a:path>
            </a:pathLst>
          </a:custGeom>
          <a:blipFill>
            <a:blip r:embed="rId3"/>
            <a:stretch>
              <a:fillRect l="-9490" t="-26724" b="-18626"/>
            </a:stretch>
          </a:blipFill>
        </p:spPr>
      </p:sp>
      <p:sp>
        <p:nvSpPr>
          <p:cNvPr id="9" name="Freeform 9"/>
          <p:cNvSpPr/>
          <p:nvPr/>
        </p:nvSpPr>
        <p:spPr>
          <a:xfrm>
            <a:off x="6859965" y="2568536"/>
            <a:ext cx="1773253" cy="1669730"/>
          </a:xfrm>
          <a:custGeom>
            <a:avLst/>
            <a:gdLst/>
            <a:ahLst/>
            <a:cxnLst/>
            <a:rect l="l" t="t" r="r" b="b"/>
            <a:pathLst>
              <a:path w="1773253" h="1669730">
                <a:moveTo>
                  <a:pt x="0" y="0"/>
                </a:moveTo>
                <a:lnTo>
                  <a:pt x="1773254" y="0"/>
                </a:lnTo>
                <a:lnTo>
                  <a:pt x="1773254" y="1669730"/>
                </a:lnTo>
                <a:lnTo>
                  <a:pt x="0" y="1669730"/>
                </a:lnTo>
                <a:lnTo>
                  <a:pt x="0" y="0"/>
                </a:lnTo>
                <a:close/>
              </a:path>
            </a:pathLst>
          </a:custGeom>
          <a:blipFill>
            <a:blip r:embed="rId4"/>
            <a:stretch>
              <a:fillRect t="-26278" b="-23915"/>
            </a:stretch>
          </a:blipFill>
        </p:spPr>
      </p:sp>
      <p:sp>
        <p:nvSpPr>
          <p:cNvPr id="10" name="Freeform 10"/>
          <p:cNvSpPr/>
          <p:nvPr/>
        </p:nvSpPr>
        <p:spPr>
          <a:xfrm>
            <a:off x="6787090" y="4238266"/>
            <a:ext cx="1846129" cy="1816776"/>
          </a:xfrm>
          <a:custGeom>
            <a:avLst/>
            <a:gdLst/>
            <a:ahLst/>
            <a:cxnLst/>
            <a:rect l="l" t="t" r="r" b="b"/>
            <a:pathLst>
              <a:path w="1846129" h="1816776">
                <a:moveTo>
                  <a:pt x="0" y="0"/>
                </a:moveTo>
                <a:lnTo>
                  <a:pt x="1846129" y="0"/>
                </a:lnTo>
                <a:lnTo>
                  <a:pt x="1846129" y="1816776"/>
                </a:lnTo>
                <a:lnTo>
                  <a:pt x="0" y="1816776"/>
                </a:lnTo>
                <a:lnTo>
                  <a:pt x="0" y="0"/>
                </a:lnTo>
                <a:close/>
              </a:path>
            </a:pathLst>
          </a:custGeom>
          <a:blipFill>
            <a:blip r:embed="rId4"/>
            <a:stretch>
              <a:fillRect t="-22303" b="-21407"/>
            </a:stretch>
          </a:blipFill>
        </p:spPr>
      </p:sp>
      <p:sp>
        <p:nvSpPr>
          <p:cNvPr id="11" name="TextBox 11"/>
          <p:cNvSpPr txBox="1"/>
          <p:nvPr/>
        </p:nvSpPr>
        <p:spPr>
          <a:xfrm>
            <a:off x="557946" y="546998"/>
            <a:ext cx="17172107" cy="811530"/>
          </a:xfrm>
          <a:prstGeom prst="rect">
            <a:avLst/>
          </a:prstGeom>
        </p:spPr>
        <p:txBody>
          <a:bodyPr lIns="0" tIns="0" rIns="0" bIns="0" rtlCol="0" anchor="t">
            <a:spAutoFit/>
          </a:bodyPr>
          <a:lstStyle/>
          <a:p>
            <a:pPr>
              <a:lnSpc>
                <a:spcPts val="6719"/>
              </a:lnSpc>
            </a:pPr>
            <a:r>
              <a:rPr lang="en-US" sz="4800">
                <a:solidFill>
                  <a:srgbClr val="000000"/>
                </a:solidFill>
                <a:latin typeface="Open Sans Bold"/>
              </a:rPr>
              <a:t>Activity 2 What are the different forms of poverty?</a:t>
            </a:r>
          </a:p>
        </p:txBody>
      </p:sp>
      <p:sp>
        <p:nvSpPr>
          <p:cNvPr id="12" name="TextBox 12"/>
          <p:cNvSpPr txBox="1"/>
          <p:nvPr/>
        </p:nvSpPr>
        <p:spPr>
          <a:xfrm>
            <a:off x="9156087" y="2570482"/>
            <a:ext cx="7750029" cy="1251584"/>
          </a:xfrm>
          <a:prstGeom prst="rect">
            <a:avLst/>
          </a:prstGeom>
        </p:spPr>
        <p:txBody>
          <a:bodyPr lIns="0" tIns="0" rIns="0" bIns="0" rtlCol="0" anchor="t">
            <a:spAutoFit/>
          </a:bodyPr>
          <a:lstStyle/>
          <a:p>
            <a:pPr>
              <a:lnSpc>
                <a:spcPts val="5040"/>
              </a:lnSpc>
              <a:spcBef>
                <a:spcPct val="0"/>
              </a:spcBef>
            </a:pPr>
            <a:r>
              <a:rPr lang="en-US" sz="3600">
                <a:solidFill>
                  <a:srgbClr val="000000"/>
                </a:solidFill>
                <a:latin typeface="Open Sans"/>
              </a:rPr>
              <a:t>Communication - Young people can present information to others</a:t>
            </a:r>
          </a:p>
        </p:txBody>
      </p:sp>
      <p:sp>
        <p:nvSpPr>
          <p:cNvPr id="13" name="TextBox 13"/>
          <p:cNvSpPr txBox="1"/>
          <p:nvPr/>
        </p:nvSpPr>
        <p:spPr>
          <a:xfrm>
            <a:off x="9156087" y="4165283"/>
            <a:ext cx="8115300" cy="1889759"/>
          </a:xfrm>
          <a:prstGeom prst="rect">
            <a:avLst/>
          </a:prstGeom>
        </p:spPr>
        <p:txBody>
          <a:bodyPr lIns="0" tIns="0" rIns="0" bIns="0" rtlCol="0" anchor="t">
            <a:spAutoFit/>
          </a:bodyPr>
          <a:lstStyle/>
          <a:p>
            <a:pPr>
              <a:lnSpc>
                <a:spcPts val="5040"/>
              </a:lnSpc>
              <a:spcBef>
                <a:spcPct val="0"/>
              </a:spcBef>
            </a:pPr>
            <a:r>
              <a:rPr lang="en-US" sz="3600">
                <a:solidFill>
                  <a:srgbClr val="000000"/>
                </a:solidFill>
                <a:latin typeface="Open Sans"/>
              </a:rPr>
              <a:t>Communication - Young people can use their voices to improve the presentation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989330"/>
            <a:ext cx="16230600" cy="8004175"/>
          </a:xfrm>
          <a:prstGeom prst="rect">
            <a:avLst/>
          </a:prstGeom>
        </p:spPr>
        <p:txBody>
          <a:bodyPr lIns="0" tIns="0" rIns="0" bIns="0" rtlCol="0" anchor="t">
            <a:spAutoFit/>
          </a:bodyPr>
          <a:lstStyle/>
          <a:p>
            <a:pPr>
              <a:lnSpc>
                <a:spcPts val="6720"/>
              </a:lnSpc>
            </a:pPr>
            <a:r>
              <a:rPr lang="en-US" sz="4800">
                <a:solidFill>
                  <a:srgbClr val="000000"/>
                </a:solidFill>
                <a:latin typeface="Open Sans Bold"/>
              </a:rPr>
              <a:t>Poverty or not?</a:t>
            </a:r>
          </a:p>
          <a:p>
            <a:pPr>
              <a:lnSpc>
                <a:spcPts val="6720"/>
              </a:lnSpc>
            </a:pPr>
            <a:endParaRPr lang="en-US" sz="4800">
              <a:solidFill>
                <a:srgbClr val="000000"/>
              </a:solidFill>
              <a:latin typeface="Open Sans Bold"/>
            </a:endParaRPr>
          </a:p>
          <a:p>
            <a:pPr>
              <a:lnSpc>
                <a:spcPts val="5600"/>
              </a:lnSpc>
            </a:pPr>
            <a:r>
              <a:rPr lang="en-US" sz="4000">
                <a:solidFill>
                  <a:srgbClr val="000000"/>
                </a:solidFill>
                <a:latin typeface="Open Sans Bold"/>
              </a:rPr>
              <a:t>Ali's story:</a:t>
            </a:r>
          </a:p>
          <a:p>
            <a:pPr>
              <a:lnSpc>
                <a:spcPts val="4480"/>
              </a:lnSpc>
            </a:pPr>
            <a:r>
              <a:rPr lang="en-US" sz="3200">
                <a:solidFill>
                  <a:srgbClr val="000000"/>
                </a:solidFill>
                <a:latin typeface="Open Sans"/>
              </a:rPr>
              <a:t>Ali is nine, wearing a big grin and a jumper two sizes too big. He lives in a small flat on a busy main road with his mum and his younger brother, who he shares a single bed with. When the motorbikes and sirens keep him and his brother awake, he opens the window and tells them to be quiet.</a:t>
            </a:r>
          </a:p>
          <a:p>
            <a:pPr>
              <a:lnSpc>
                <a:spcPts val="4480"/>
              </a:lnSpc>
            </a:pPr>
            <a:r>
              <a:rPr lang="en-US" sz="3200">
                <a:solidFill>
                  <a:srgbClr val="000000"/>
                </a:solidFill>
                <a:latin typeface="Open Sans"/>
              </a:rPr>
              <a:t>His mum works part time in Lidl whilst studying at university and Ali is at primary school. Ali's dream is to be a professional cricket player.</a:t>
            </a:r>
          </a:p>
          <a:p>
            <a:pPr>
              <a:lnSpc>
                <a:spcPts val="4480"/>
              </a:lnSpc>
            </a:pPr>
            <a:r>
              <a:rPr lang="en-US" sz="3200">
                <a:solidFill>
                  <a:srgbClr val="000000"/>
                </a:solidFill>
                <a:latin typeface="Open Sans"/>
              </a:rPr>
              <a:t>This flat is Ali’s fifth home. And he is due to move again. He doesn’t know why or where. Neither does his mum. They don't want to move but they have no choice. Ali worries about being too far from school, being made homeless, having a landlord that doesn't like them.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989330"/>
            <a:ext cx="16230600" cy="7880350"/>
          </a:xfrm>
          <a:prstGeom prst="rect">
            <a:avLst/>
          </a:prstGeom>
        </p:spPr>
        <p:txBody>
          <a:bodyPr lIns="0" tIns="0" rIns="0" bIns="0" rtlCol="0" anchor="t">
            <a:spAutoFit/>
          </a:bodyPr>
          <a:lstStyle/>
          <a:p>
            <a:pPr>
              <a:lnSpc>
                <a:spcPts val="6720"/>
              </a:lnSpc>
            </a:pPr>
            <a:r>
              <a:rPr lang="en-US" sz="4800">
                <a:solidFill>
                  <a:srgbClr val="000000"/>
                </a:solidFill>
                <a:latin typeface="Open Sans Bold"/>
              </a:rPr>
              <a:t>Poverty or not?</a:t>
            </a:r>
          </a:p>
          <a:p>
            <a:pPr>
              <a:lnSpc>
                <a:spcPts val="6720"/>
              </a:lnSpc>
            </a:pPr>
            <a:endParaRPr lang="en-US" sz="4800">
              <a:solidFill>
                <a:srgbClr val="000000"/>
              </a:solidFill>
              <a:latin typeface="Open Sans Bold"/>
            </a:endParaRPr>
          </a:p>
          <a:p>
            <a:pPr>
              <a:lnSpc>
                <a:spcPts val="5600"/>
              </a:lnSpc>
            </a:pPr>
            <a:r>
              <a:rPr lang="en-US" sz="4000">
                <a:solidFill>
                  <a:srgbClr val="000000"/>
                </a:solidFill>
                <a:latin typeface="Open Sans Bold"/>
              </a:rPr>
              <a:t>Andrew's story:</a:t>
            </a:r>
          </a:p>
          <a:p>
            <a:pPr>
              <a:lnSpc>
                <a:spcPts val="5600"/>
              </a:lnSpc>
            </a:pPr>
            <a:r>
              <a:rPr lang="en-US" sz="4000">
                <a:solidFill>
                  <a:srgbClr val="000000"/>
                </a:solidFill>
                <a:latin typeface="Open Sans"/>
              </a:rPr>
              <a:t>Andrew is living in a house with his brother and sister. His mum works and dad stopped working three years ago before Andrew started secondary school. Recently, Andrew has been given homework online but he has not got access to a computer at home because his parents cannot afford one. He does not want to tell his teacher as he feels everyone has a computer these days, and thinks his teacher won't understand. </a:t>
            </a:r>
          </a:p>
          <a:p>
            <a:pPr>
              <a:lnSpc>
                <a:spcPts val="4480"/>
              </a:lnSpc>
            </a:pPr>
            <a:endParaRPr lang="en-US" sz="4000">
              <a:solidFill>
                <a:srgbClr val="000000"/>
              </a:solidFill>
              <a:latin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028700" y="989330"/>
            <a:ext cx="16230600" cy="7880350"/>
          </a:xfrm>
          <a:prstGeom prst="rect">
            <a:avLst/>
          </a:prstGeom>
        </p:spPr>
        <p:txBody>
          <a:bodyPr lIns="0" tIns="0" rIns="0" bIns="0" rtlCol="0" anchor="t">
            <a:spAutoFit/>
          </a:bodyPr>
          <a:lstStyle/>
          <a:p>
            <a:pPr>
              <a:lnSpc>
                <a:spcPts val="6720"/>
              </a:lnSpc>
            </a:pPr>
            <a:r>
              <a:rPr lang="en-US" sz="4800">
                <a:solidFill>
                  <a:srgbClr val="000000"/>
                </a:solidFill>
                <a:latin typeface="Open Sans Bold"/>
              </a:rPr>
              <a:t>Poverty or not?</a:t>
            </a:r>
          </a:p>
          <a:p>
            <a:pPr>
              <a:lnSpc>
                <a:spcPts val="6720"/>
              </a:lnSpc>
            </a:pPr>
            <a:endParaRPr lang="en-US" sz="4800">
              <a:solidFill>
                <a:srgbClr val="000000"/>
              </a:solidFill>
              <a:latin typeface="Open Sans Bold"/>
            </a:endParaRPr>
          </a:p>
          <a:p>
            <a:pPr>
              <a:lnSpc>
                <a:spcPts val="5600"/>
              </a:lnSpc>
            </a:pPr>
            <a:r>
              <a:rPr lang="en-US" sz="4000">
                <a:solidFill>
                  <a:srgbClr val="000000"/>
                </a:solidFill>
                <a:latin typeface="Open Sans Bold"/>
              </a:rPr>
              <a:t>Sarah's story:</a:t>
            </a:r>
          </a:p>
          <a:p>
            <a:pPr>
              <a:lnSpc>
                <a:spcPts val="5600"/>
              </a:lnSpc>
            </a:pPr>
            <a:r>
              <a:rPr lang="en-US" sz="4000">
                <a:solidFill>
                  <a:srgbClr val="000000"/>
                </a:solidFill>
                <a:latin typeface="Open Sans"/>
              </a:rPr>
              <a:t>Sarah's family come from another country, and they do not speak English fluently, but both of them work. Sarah is living in an appartment and she has her own bedroom. She is doing well in school, but often struggles with reading, something her parents cannot help her with, although they listen to her reading. She gets help from her teachers to practise reading quickly. When she grows up, Sarah would like to become a veterinarian. </a:t>
            </a:r>
          </a:p>
          <a:p>
            <a:pPr>
              <a:lnSpc>
                <a:spcPts val="4480"/>
              </a:lnSpc>
            </a:pPr>
            <a:endParaRPr lang="en-US" sz="4000">
              <a:solidFill>
                <a:srgbClr val="000000"/>
              </a:solidFill>
              <a:latin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1286426" y="422250"/>
            <a:ext cx="15972874" cy="4315459"/>
          </a:xfrm>
          <a:prstGeom prst="rect">
            <a:avLst/>
          </a:prstGeom>
        </p:spPr>
        <p:txBody>
          <a:bodyPr lIns="0" tIns="0" rIns="0" bIns="0" rtlCol="0" anchor="t">
            <a:spAutoFit/>
          </a:bodyPr>
          <a:lstStyle/>
          <a:p>
            <a:pPr algn="ctr">
              <a:lnSpc>
                <a:spcPts val="5740"/>
              </a:lnSpc>
            </a:pPr>
            <a:r>
              <a:rPr lang="en-US" sz="4100">
                <a:solidFill>
                  <a:srgbClr val="000000"/>
                </a:solidFill>
                <a:latin typeface="Open Sans"/>
              </a:rPr>
              <a:t>Different factors can lead to poverty, and one person facing precarity may be experiencing different difficulties than another. </a:t>
            </a:r>
          </a:p>
          <a:p>
            <a:pPr algn="ctr">
              <a:lnSpc>
                <a:spcPts val="5740"/>
              </a:lnSpc>
            </a:pPr>
            <a:endParaRPr lang="en-US" sz="4100">
              <a:solidFill>
                <a:srgbClr val="000000"/>
              </a:solidFill>
              <a:latin typeface="Open Sans"/>
            </a:endParaRPr>
          </a:p>
          <a:p>
            <a:pPr algn="ctr">
              <a:lnSpc>
                <a:spcPts val="5740"/>
              </a:lnSpc>
            </a:pPr>
            <a:r>
              <a:rPr lang="en-US" sz="4100">
                <a:solidFill>
                  <a:srgbClr val="000000"/>
                </a:solidFill>
                <a:latin typeface="Open Sans"/>
              </a:rPr>
              <a:t>In addition, poverty can take different forms. Below is a list of certain types of poverty. Can you research and work out what they mean? </a:t>
            </a:r>
          </a:p>
        </p:txBody>
      </p:sp>
      <p:sp>
        <p:nvSpPr>
          <p:cNvPr id="7" name="TextBox 7"/>
          <p:cNvSpPr txBox="1"/>
          <p:nvPr/>
        </p:nvSpPr>
        <p:spPr>
          <a:xfrm>
            <a:off x="1286426" y="5599430"/>
            <a:ext cx="7475316" cy="3658870"/>
          </a:xfrm>
          <a:prstGeom prst="rect">
            <a:avLst/>
          </a:prstGeom>
        </p:spPr>
        <p:txBody>
          <a:bodyPr lIns="0" tIns="0" rIns="0" bIns="0" rtlCol="0" anchor="t">
            <a:spAutoFit/>
          </a:bodyPr>
          <a:lstStyle/>
          <a:p>
            <a:pPr marL="1122679" lvl="1" indent="-561340">
              <a:lnSpc>
                <a:spcPts val="7279"/>
              </a:lnSpc>
              <a:buFont typeface="Arial"/>
              <a:buChar char="•"/>
            </a:pPr>
            <a:r>
              <a:rPr lang="en-US" sz="5199">
                <a:solidFill>
                  <a:srgbClr val="000000"/>
                </a:solidFill>
                <a:latin typeface="Open Sans"/>
              </a:rPr>
              <a:t>Financial poverty</a:t>
            </a:r>
          </a:p>
          <a:p>
            <a:pPr marL="1122679" lvl="1" indent="-561340">
              <a:lnSpc>
                <a:spcPts val="7279"/>
              </a:lnSpc>
              <a:buFont typeface="Arial"/>
              <a:buChar char="•"/>
            </a:pPr>
            <a:r>
              <a:rPr lang="en-US" sz="5199">
                <a:solidFill>
                  <a:srgbClr val="000000"/>
                </a:solidFill>
                <a:latin typeface="Open Sans"/>
              </a:rPr>
              <a:t>Educational poverty</a:t>
            </a:r>
          </a:p>
          <a:p>
            <a:pPr marL="1122679" lvl="1" indent="-561340">
              <a:lnSpc>
                <a:spcPts val="7279"/>
              </a:lnSpc>
              <a:buFont typeface="Arial"/>
              <a:buChar char="•"/>
            </a:pPr>
            <a:r>
              <a:rPr lang="en-US" sz="5199">
                <a:solidFill>
                  <a:srgbClr val="000000"/>
                </a:solidFill>
                <a:latin typeface="Open Sans"/>
              </a:rPr>
              <a:t>Digital poverty</a:t>
            </a:r>
          </a:p>
          <a:p>
            <a:pPr marL="1122679" lvl="1" indent="-561340">
              <a:lnSpc>
                <a:spcPts val="7279"/>
              </a:lnSpc>
              <a:buFont typeface="Arial"/>
              <a:buChar char="•"/>
            </a:pPr>
            <a:r>
              <a:rPr lang="en-US" sz="5199">
                <a:solidFill>
                  <a:srgbClr val="000000"/>
                </a:solidFill>
                <a:latin typeface="Open Sans"/>
              </a:rPr>
              <a:t>Homelessness</a:t>
            </a:r>
          </a:p>
        </p:txBody>
      </p:sp>
      <p:sp>
        <p:nvSpPr>
          <p:cNvPr id="8" name="Freeform 8"/>
          <p:cNvSpPr/>
          <p:nvPr/>
        </p:nvSpPr>
        <p:spPr>
          <a:xfrm>
            <a:off x="11816467" y="4737710"/>
            <a:ext cx="5442833" cy="5070906"/>
          </a:xfrm>
          <a:custGeom>
            <a:avLst/>
            <a:gdLst/>
            <a:ahLst/>
            <a:cxnLst/>
            <a:rect l="l" t="t" r="r" b="b"/>
            <a:pathLst>
              <a:path w="5442833" h="5070906">
                <a:moveTo>
                  <a:pt x="0" y="0"/>
                </a:moveTo>
                <a:lnTo>
                  <a:pt x="5442833" y="0"/>
                </a:lnTo>
                <a:lnTo>
                  <a:pt x="5442833" y="5070906"/>
                </a:lnTo>
                <a:lnTo>
                  <a:pt x="0" y="50709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876474" y="423780"/>
            <a:ext cx="16382826" cy="9296564"/>
          </a:xfrm>
          <a:prstGeom prst="rect">
            <a:avLst/>
          </a:prstGeom>
        </p:spPr>
        <p:txBody>
          <a:bodyPr lIns="0" tIns="0" rIns="0" bIns="0" rtlCol="0" anchor="t">
            <a:spAutoFit/>
          </a:bodyPr>
          <a:lstStyle/>
          <a:p>
            <a:pPr algn="ctr">
              <a:lnSpc>
                <a:spcPts val="10518"/>
              </a:lnSpc>
            </a:pPr>
            <a:r>
              <a:rPr lang="en-US" sz="7513">
                <a:solidFill>
                  <a:srgbClr val="000000"/>
                </a:solidFill>
                <a:latin typeface="Open Sans Bold"/>
              </a:rPr>
              <a:t>Pause and consider the terms you research with the stories you've read. </a:t>
            </a:r>
          </a:p>
          <a:p>
            <a:pPr algn="ctr">
              <a:lnSpc>
                <a:spcPts val="10518"/>
              </a:lnSpc>
            </a:pPr>
            <a:endParaRPr lang="en-US" sz="7513">
              <a:solidFill>
                <a:srgbClr val="000000"/>
              </a:solidFill>
              <a:latin typeface="Open Sans Bold"/>
            </a:endParaRPr>
          </a:p>
          <a:p>
            <a:pPr algn="ctr">
              <a:lnSpc>
                <a:spcPts val="10518"/>
              </a:lnSpc>
            </a:pPr>
            <a:r>
              <a:rPr lang="en-US" sz="7513">
                <a:solidFill>
                  <a:srgbClr val="000000"/>
                </a:solidFill>
                <a:latin typeface="Open Sans Bold"/>
              </a:rPr>
              <a:t>Can you think of other difficulties children facing poverty might be experiencing?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1446B9-95FB-4DEE-9B48-914F64912F37}"/>
</file>

<file path=customXml/itemProps2.xml><?xml version="1.0" encoding="utf-8"?>
<ds:datastoreItem xmlns:ds="http://schemas.openxmlformats.org/officeDocument/2006/customXml" ds:itemID="{7E7A8EBA-60F9-4DA5-88E9-DE59CA4604D4}"/>
</file>

<file path=customXml/itemProps3.xml><?xml version="1.0" encoding="utf-8"?>
<ds:datastoreItem xmlns:ds="http://schemas.openxmlformats.org/officeDocument/2006/customXml" ds:itemID="{7CCB1E6F-117E-42DC-BD42-04E55F8D08AD}"/>
</file>

<file path=docProps/app.xml><?xml version="1.0" encoding="utf-8"?>
<Properties xmlns="http://schemas.openxmlformats.org/officeDocument/2006/extended-properties" xmlns:vt="http://schemas.openxmlformats.org/officeDocument/2006/docPropsVTypes">
  <TotalTime>0</TotalTime>
  <Words>1630</Words>
  <Application>Microsoft Macintosh PowerPoint</Application>
  <PresentationFormat>Custom</PresentationFormat>
  <Paragraphs>156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Open Sans Bold</vt:lpstr>
      <vt:lpstr>Open Sans Light</vt:lpstr>
      <vt:lpstr>Open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 KS2 Poverty</dc:title>
  <cp:lastModifiedBy>Samia Akram</cp:lastModifiedBy>
  <cp:revision>1</cp:revision>
  <dcterms:created xsi:type="dcterms:W3CDTF">2006-08-16T00:00:00Z</dcterms:created>
  <dcterms:modified xsi:type="dcterms:W3CDTF">2023-09-19T10:39:42Z</dcterms:modified>
  <dc:identifier>DAFAMcneG_E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8369900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