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Open Sans Light" panose="020B0306030504020204" pitchFamily="34" charset="0"/>
      <p:regular r:id="rId13"/>
      <p:italic r:id="rId14"/>
    </p:embeddedFont>
    <p:embeddedFont>
      <p:font typeface="Open Sans Light Bold" panose="020B0806030504020204" pitchFamily="34" charset="0"/>
      <p:regular r:id="rId15"/>
      <p:bold r:id="rId16"/>
    </p:embeddedFont>
    <p:embeddedFont>
      <p:font typeface="Open Sans Light Italics" panose="020B030603050402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ustomXml" Target="../customXml/item1.xml"/><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Introduction: The aim of the session is for pupils to learn the term diversity and explore what it means. In the way we plan this session, pupils can start by exploring 'diversity' in terms of our physical features and where we come from. The term 'diversity' can be looked at in relation to 'ethnicity'. You can start by asking pupils if they know how many ethnicities do we have in our schools? Explain that ethnicities can be about the country someone comes from, but also the culture, or a particular faith.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Remind pupils diversity means differences.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will become experts at describing different vegetables by measuring, touching and grouping them. In the circle, you can share some of the vegetables and ask pupils to start feeling them and passing them around. Can they think of adjectives to describe those wonky vegetables? </a:t>
            </a:r>
          </a:p>
          <a:p>
            <a:r>
              <a:rPr lang="en-US"/>
              <a:t>Give them some time to explore what you have brought and then come up together with a list of words that can be used to describe them. Make a list on a flip chart/ whiteboard.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pupils have completed their tables, gather up the resources and do a plenary. Ask pupils to share interesting facts they have learnt, and things they have liked/ disliked. Share some questions such as:</a:t>
            </a:r>
          </a:p>
          <a:p>
            <a:r>
              <a:rPr lang="en-US"/>
              <a:t>'What diversity have you found in vegetables?'</a:t>
            </a:r>
          </a:p>
          <a:p>
            <a:endParaRPr lang="en-US"/>
          </a:p>
          <a:p>
            <a:r>
              <a:rPr lang="en-US"/>
              <a:t>'Can you think of other ways diversity can be seen in plants/animals?'</a:t>
            </a:r>
          </a:p>
          <a:p>
            <a:endParaRPr lang="en-US"/>
          </a:p>
          <a:p>
            <a:r>
              <a:rPr lang="en-US"/>
              <a:t> Share the plenary from the slides that give examples of diversity found in animals and their habitats. Ask pupils if they would like to research further about the diversity found in habitats?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994101" y="456925"/>
            <a:ext cx="14617383" cy="8690185"/>
          </a:xfrm>
          <a:prstGeom prst="rect">
            <a:avLst/>
          </a:prstGeom>
        </p:spPr>
        <p:txBody>
          <a:bodyPr lIns="0" tIns="0" rIns="0" bIns="0" rtlCol="0" anchor="t">
            <a:spAutoFit/>
          </a:bodyPr>
          <a:lstStyle/>
          <a:p>
            <a:pPr algn="ctr">
              <a:lnSpc>
                <a:spcPts val="13794"/>
              </a:lnSpc>
            </a:pPr>
            <a:r>
              <a:rPr lang="en-US" sz="9853">
                <a:solidFill>
                  <a:srgbClr val="000000"/>
                </a:solidFill>
                <a:latin typeface="Open Sans Light Bold"/>
              </a:rPr>
              <a:t>Inclusion and Diversity </a:t>
            </a:r>
          </a:p>
          <a:p>
            <a:pPr algn="ctr">
              <a:lnSpc>
                <a:spcPts val="13794"/>
              </a:lnSpc>
            </a:pPr>
            <a:endParaRPr lang="en-US" sz="9853">
              <a:solidFill>
                <a:srgbClr val="000000"/>
              </a:solidFill>
              <a:latin typeface="Open Sans Light Bold"/>
            </a:endParaRPr>
          </a:p>
          <a:p>
            <a:pPr algn="ctr">
              <a:lnSpc>
                <a:spcPts val="13794"/>
              </a:lnSpc>
            </a:pPr>
            <a:endParaRPr lang="en-US" sz="9853">
              <a:solidFill>
                <a:srgbClr val="000000"/>
              </a:solidFill>
              <a:latin typeface="Open Sans Light Bold"/>
            </a:endParaRPr>
          </a:p>
          <a:p>
            <a:pPr algn="ctr">
              <a:lnSpc>
                <a:spcPts val="13794"/>
              </a:lnSpc>
            </a:pPr>
            <a:endParaRPr lang="en-US" sz="9853">
              <a:solidFill>
                <a:srgbClr val="000000"/>
              </a:solidFill>
              <a:latin typeface="Open Sans Light Bold"/>
            </a:endParaRPr>
          </a:p>
          <a:p>
            <a:pPr algn="ctr">
              <a:lnSpc>
                <a:spcPts val="13794"/>
              </a:lnSpc>
            </a:pPr>
            <a:r>
              <a:rPr lang="en-US" sz="9853">
                <a:solidFill>
                  <a:srgbClr val="000000"/>
                </a:solidFill>
                <a:latin typeface="Open Sans Light Bold"/>
              </a:rPr>
              <a:t>Lesson 2</a:t>
            </a:r>
          </a:p>
        </p:txBody>
      </p:sp>
      <p:sp>
        <p:nvSpPr>
          <p:cNvPr id="7" name="Freeform 7"/>
          <p:cNvSpPr/>
          <p:nvPr/>
        </p:nvSpPr>
        <p:spPr>
          <a:xfrm>
            <a:off x="6836039" y="2068115"/>
            <a:ext cx="5452293" cy="5648780"/>
          </a:xfrm>
          <a:custGeom>
            <a:avLst/>
            <a:gdLst/>
            <a:ahLst/>
            <a:cxnLst/>
            <a:rect l="l" t="t" r="r" b="b"/>
            <a:pathLst>
              <a:path w="5452293" h="5648780">
                <a:moveTo>
                  <a:pt x="0" y="0"/>
                </a:moveTo>
                <a:lnTo>
                  <a:pt x="5452293" y="0"/>
                </a:lnTo>
                <a:lnTo>
                  <a:pt x="5452293" y="5648779"/>
                </a:lnTo>
                <a:lnTo>
                  <a:pt x="0" y="5648779"/>
                </a:lnTo>
                <a:lnTo>
                  <a:pt x="0" y="0"/>
                </a:lnTo>
                <a:close/>
              </a:path>
            </a:pathLst>
          </a:custGeom>
          <a:blipFill>
            <a:blip r:embed="rId3"/>
            <a:stretch>
              <a:fillRect t="-16732" b="-19774"/>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653704" y="5805508"/>
          <a:ext cx="17166712" cy="3657600"/>
        </p:xfrm>
        <a:graphic>
          <a:graphicData uri="http://schemas.openxmlformats.org/drawingml/2006/table">
            <a:tbl>
              <a:tblPr/>
              <a:tblGrid>
                <a:gridCol w="2527574">
                  <a:extLst>
                    <a:ext uri="{9D8B030D-6E8A-4147-A177-3AD203B41FA5}">
                      <a16:colId xmlns:a16="http://schemas.microsoft.com/office/drawing/2014/main" val="20000"/>
                    </a:ext>
                  </a:extLst>
                </a:gridCol>
                <a:gridCol w="14639138">
                  <a:extLst>
                    <a:ext uri="{9D8B030D-6E8A-4147-A177-3AD203B41FA5}">
                      <a16:colId xmlns:a16="http://schemas.microsoft.com/office/drawing/2014/main" val="20001"/>
                    </a:ext>
                  </a:extLst>
                </a:gridCol>
              </a:tblGrid>
              <a:tr h="3657600">
                <a:tc>
                  <a:txBody>
                    <a:bodyPr/>
                    <a:lstStyle/>
                    <a:p>
                      <a:pPr algn="l">
                        <a:lnSpc>
                          <a:spcPts val="39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779"/>
                        </a:lnSpc>
                        <a:defRPr/>
                      </a:pPr>
                      <a:r>
                        <a:rPr lang="en-US" sz="2699">
                          <a:solidFill>
                            <a:srgbClr val="000000"/>
                          </a:solidFill>
                          <a:latin typeface="Open Sans Light Bold"/>
                        </a:rPr>
                        <a:t>National Curriculum:           </a:t>
                      </a:r>
                      <a:endParaRPr lang="en-US" sz="1100"/>
                    </a:p>
                    <a:p>
                      <a:pPr>
                        <a:lnSpc>
                          <a:spcPts val="3779"/>
                        </a:lnSpc>
                      </a:pPr>
                      <a:r>
                        <a:rPr lang="en-US" sz="2699">
                          <a:solidFill>
                            <a:srgbClr val="000000"/>
                          </a:solidFill>
                          <a:latin typeface="Open Sans Light Bold"/>
                        </a:rPr>
                        <a:t>Science </a:t>
                      </a:r>
                      <a:r>
                        <a:rPr lang="en-US" sz="2699">
                          <a:solidFill>
                            <a:srgbClr val="000000"/>
                          </a:solidFill>
                          <a:latin typeface="Open Sans Light"/>
                        </a:rPr>
                        <a:t>Identify and name a variety of common animals including fish, amphibians, reptiles, birds and mammals (</a:t>
                      </a:r>
                      <a:r>
                        <a:rPr lang="en-US" sz="2699">
                          <a:solidFill>
                            <a:srgbClr val="000000"/>
                          </a:solidFill>
                          <a:latin typeface="Open Sans Light Italics"/>
                        </a:rPr>
                        <a:t>Year 1</a:t>
                      </a:r>
                      <a:r>
                        <a:rPr lang="en-US" sz="2699">
                          <a:solidFill>
                            <a:srgbClr val="000000"/>
                          </a:solidFill>
                          <a:latin typeface="Open Sans Light"/>
                        </a:rPr>
                        <a:t>) </a:t>
                      </a:r>
                    </a:p>
                    <a:p>
                      <a:pPr>
                        <a:lnSpc>
                          <a:spcPts val="3779"/>
                        </a:lnSpc>
                      </a:pPr>
                      <a:endParaRPr lang="en-US" sz="2699">
                        <a:solidFill>
                          <a:srgbClr val="000000"/>
                        </a:solidFill>
                        <a:latin typeface="Open Sans Light"/>
                      </a:endParaRPr>
                    </a:p>
                    <a:p>
                      <a:pPr>
                        <a:lnSpc>
                          <a:spcPts val="3779"/>
                        </a:lnSpc>
                      </a:pPr>
                      <a:r>
                        <a:rPr lang="en-US" sz="2699">
                          <a:solidFill>
                            <a:srgbClr val="000000"/>
                          </a:solidFill>
                          <a:latin typeface="Open Sans Light"/>
                        </a:rPr>
                        <a:t>Identify that most living things live in habitats to which they are suited and describe how different habitats provide for the basic needs of different kinds of animals and plants, and how they depend on each other (</a:t>
                      </a:r>
                      <a:r>
                        <a:rPr lang="en-US" sz="2699">
                          <a:solidFill>
                            <a:srgbClr val="000000"/>
                          </a:solidFill>
                          <a:latin typeface="Open Sans Light Italics"/>
                        </a:rPr>
                        <a:t>Year 2</a:t>
                      </a:r>
                      <a:r>
                        <a:rPr lang="en-US" sz="2699">
                          <a:solidFill>
                            <a:srgbClr val="000000"/>
                          </a:solidFill>
                          <a:latin typeface="Open Sans Light"/>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653704" y="777548"/>
          <a:ext cx="17166712" cy="5027960"/>
        </p:xfrm>
        <a:graphic>
          <a:graphicData uri="http://schemas.openxmlformats.org/drawingml/2006/table">
            <a:tbl>
              <a:tblPr/>
              <a:tblGrid>
                <a:gridCol w="8444422">
                  <a:extLst>
                    <a:ext uri="{9D8B030D-6E8A-4147-A177-3AD203B41FA5}">
                      <a16:colId xmlns:a16="http://schemas.microsoft.com/office/drawing/2014/main" val="20000"/>
                    </a:ext>
                  </a:extLst>
                </a:gridCol>
                <a:gridCol w="8722290">
                  <a:extLst>
                    <a:ext uri="{9D8B030D-6E8A-4147-A177-3AD203B41FA5}">
                      <a16:colId xmlns:a16="http://schemas.microsoft.com/office/drawing/2014/main" val="20001"/>
                    </a:ext>
                  </a:extLst>
                </a:gridCol>
              </a:tblGrid>
              <a:tr h="3090715">
                <a:tc>
                  <a:txBody>
                    <a:bodyPr/>
                    <a:lstStyle/>
                    <a:p>
                      <a:pPr algn="l">
                        <a:lnSpc>
                          <a:spcPts val="4339"/>
                        </a:lnSpc>
                        <a:defRPr/>
                      </a:pPr>
                      <a:r>
                        <a:rPr lang="en-US" sz="3099">
                          <a:solidFill>
                            <a:srgbClr val="000000"/>
                          </a:solidFill>
                          <a:latin typeface="Open Sans Light Bold"/>
                        </a:rPr>
                        <a:t>Learning Objective</a:t>
                      </a:r>
                      <a:endParaRPr lang="en-US" sz="1100"/>
                    </a:p>
                    <a:p>
                      <a:pPr marL="669280" lvl="1" indent="-334640">
                        <a:lnSpc>
                          <a:spcPts val="4339"/>
                        </a:lnSpc>
                        <a:buFont typeface="Arial"/>
                        <a:buChar char="•"/>
                      </a:pPr>
                      <a:r>
                        <a:rPr lang="en-US" sz="3099">
                          <a:solidFill>
                            <a:srgbClr val="000000"/>
                          </a:solidFill>
                          <a:latin typeface="Open Sans Light"/>
                        </a:rPr>
                        <a:t>To understand that diversity is present outside in the natural world. </a:t>
                      </a:r>
                    </a:p>
                    <a:p>
                      <a:pPr>
                        <a:lnSpc>
                          <a:spcPts val="4339"/>
                        </a:lnSpc>
                      </a:pPr>
                      <a:endParaRPr lang="en-US" sz="3099">
                        <a:solidFill>
                          <a:srgbClr val="000000"/>
                        </a:solidFill>
                        <a:latin typeface="Open Sans Light"/>
                      </a:endParaRP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959"/>
                        </a:lnSpc>
                        <a:defRPr/>
                      </a:pPr>
                      <a:r>
                        <a:rPr lang="en-US" sz="3099">
                          <a:solidFill>
                            <a:srgbClr val="000000"/>
                          </a:solidFill>
                          <a:latin typeface="Open Sans Light Bold"/>
                        </a:rPr>
                        <a:t>Skills Objectives</a:t>
                      </a:r>
                      <a:endParaRPr lang="en-US" sz="1100"/>
                    </a:p>
                    <a:p>
                      <a:pPr>
                        <a:lnSpc>
                          <a:spcPts val="495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37245">
                <a:tc gridSpan="2">
                  <a:txBody>
                    <a:bodyPr/>
                    <a:lstStyle/>
                    <a:p>
                      <a:pPr algn="l">
                        <a:lnSpc>
                          <a:spcPts val="4339"/>
                        </a:lnSpc>
                        <a:defRPr/>
                      </a:pPr>
                      <a:r>
                        <a:rPr lang="en-US" sz="3099">
                          <a:solidFill>
                            <a:srgbClr val="000000"/>
                          </a:solidFill>
                          <a:latin typeface="Open Sans Light Bold"/>
                        </a:rPr>
                        <a:t>Outcome: </a:t>
                      </a:r>
                      <a:r>
                        <a:rPr lang="en-US" sz="3099">
                          <a:solidFill>
                            <a:srgbClr val="000000"/>
                          </a:solidFill>
                          <a:latin typeface="Open Sans Light"/>
                        </a:rPr>
                        <a:t>Young people are learning to see diversity in the natural world by looking at the shapes, colours, sizes and textures of vegetables of the same variety and through animals and their habitats.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4339"/>
                        </a:lnSpc>
                        <a:defRPr/>
                      </a:pPr>
                      <a:r>
                        <a:rPr lang="en-US" sz="3099">
                          <a:solidFill>
                            <a:srgbClr val="000000"/>
                          </a:solidFill>
                          <a:latin typeface="Open Sans Light Bold"/>
                        </a:rPr>
                        <a:t>Outcome: </a:t>
                      </a:r>
                      <a:r>
                        <a:rPr lang="en-US" sz="3099">
                          <a:solidFill>
                            <a:srgbClr val="000000"/>
                          </a:solidFill>
                          <a:latin typeface="Open Sans Light"/>
                        </a:rPr>
                        <a:t>Young people are learning to see diversity in the natural world by looking at the shapes, colours, sizes and textures of vegetables of the same variety and through animals and their habitats.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reeform 8"/>
          <p:cNvSpPr/>
          <p:nvPr/>
        </p:nvSpPr>
        <p:spPr>
          <a:xfrm>
            <a:off x="9237060" y="1740430"/>
            <a:ext cx="1206369" cy="1337205"/>
          </a:xfrm>
          <a:custGeom>
            <a:avLst/>
            <a:gdLst/>
            <a:ahLst/>
            <a:cxnLst/>
            <a:rect l="l" t="t" r="r" b="b"/>
            <a:pathLst>
              <a:path w="1206369" h="1337205">
                <a:moveTo>
                  <a:pt x="0" y="0"/>
                </a:moveTo>
                <a:lnTo>
                  <a:pt x="1206369" y="0"/>
                </a:lnTo>
                <a:lnTo>
                  <a:pt x="1206369" y="1337205"/>
                </a:lnTo>
                <a:lnTo>
                  <a:pt x="0" y="1337205"/>
                </a:lnTo>
                <a:lnTo>
                  <a:pt x="0" y="0"/>
                </a:lnTo>
                <a:close/>
              </a:path>
            </a:pathLst>
          </a:custGeom>
          <a:blipFill>
            <a:blip r:embed="rId3"/>
            <a:stretch>
              <a:fillRect l="-7914" t="-22998" r="-5276" b="-21419"/>
            </a:stretch>
          </a:blipFill>
        </p:spPr>
      </p:sp>
      <p:sp>
        <p:nvSpPr>
          <p:cNvPr id="9" name="Freeform 9"/>
          <p:cNvSpPr/>
          <p:nvPr/>
        </p:nvSpPr>
        <p:spPr>
          <a:xfrm>
            <a:off x="1028700" y="6356160"/>
            <a:ext cx="1876349" cy="2088642"/>
          </a:xfrm>
          <a:custGeom>
            <a:avLst/>
            <a:gdLst/>
            <a:ahLst/>
            <a:cxnLst/>
            <a:rect l="l" t="t" r="r" b="b"/>
            <a:pathLst>
              <a:path w="1876349" h="2088642">
                <a:moveTo>
                  <a:pt x="0" y="0"/>
                </a:moveTo>
                <a:lnTo>
                  <a:pt x="1876349" y="0"/>
                </a:lnTo>
                <a:lnTo>
                  <a:pt x="1876349" y="2088642"/>
                </a:lnTo>
                <a:lnTo>
                  <a:pt x="0" y="2088642"/>
                </a:lnTo>
                <a:lnTo>
                  <a:pt x="0" y="0"/>
                </a:lnTo>
                <a:close/>
              </a:path>
            </a:pathLst>
          </a:custGeom>
          <a:blipFill>
            <a:blip r:embed="rId4"/>
            <a:stretch>
              <a:fillRect l="-7755" t="-28215" r="-7755" b="-18541"/>
            </a:stretch>
          </a:blipFill>
        </p:spPr>
      </p:sp>
      <p:sp>
        <p:nvSpPr>
          <p:cNvPr id="10" name="TextBox 10"/>
          <p:cNvSpPr txBox="1"/>
          <p:nvPr/>
        </p:nvSpPr>
        <p:spPr>
          <a:xfrm>
            <a:off x="10812786" y="1683280"/>
            <a:ext cx="7007630" cy="1608248"/>
          </a:xfrm>
          <a:prstGeom prst="rect">
            <a:avLst/>
          </a:prstGeom>
        </p:spPr>
        <p:txBody>
          <a:bodyPr lIns="0" tIns="0" rIns="0" bIns="0" rtlCol="0" anchor="t">
            <a:spAutoFit/>
          </a:bodyPr>
          <a:lstStyle/>
          <a:p>
            <a:pPr>
              <a:lnSpc>
                <a:spcPts val="4281"/>
              </a:lnSpc>
              <a:spcBef>
                <a:spcPct val="0"/>
              </a:spcBef>
            </a:pPr>
            <a:r>
              <a:rPr lang="en-US" sz="3058">
                <a:solidFill>
                  <a:srgbClr val="000000"/>
                </a:solidFill>
                <a:latin typeface="Open Sans Light"/>
              </a:rPr>
              <a:t>Problem-Solving - When solving problems, I can identify questions to resolve the issue.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434191" y="2480537"/>
            <a:ext cx="15825109" cy="31337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What Diversity can we see outside?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447401" y="3641120"/>
            <a:ext cx="8881764" cy="5928577"/>
          </a:xfrm>
          <a:custGeom>
            <a:avLst/>
            <a:gdLst/>
            <a:ahLst/>
            <a:cxnLst/>
            <a:rect l="l" t="t" r="r" b="b"/>
            <a:pathLst>
              <a:path w="8881764" h="5928577">
                <a:moveTo>
                  <a:pt x="0" y="0"/>
                </a:moveTo>
                <a:lnTo>
                  <a:pt x="8881764" y="0"/>
                </a:lnTo>
                <a:lnTo>
                  <a:pt x="8881764" y="5928578"/>
                </a:lnTo>
                <a:lnTo>
                  <a:pt x="0" y="5928578"/>
                </a:lnTo>
                <a:lnTo>
                  <a:pt x="0" y="0"/>
                </a:lnTo>
                <a:close/>
              </a:path>
            </a:pathLst>
          </a:custGeom>
          <a:blipFill>
            <a:blip r:embed="rId3"/>
            <a:stretch>
              <a:fillRect/>
            </a:stretch>
          </a:blipFill>
        </p:spPr>
      </p:sp>
      <p:sp>
        <p:nvSpPr>
          <p:cNvPr id="7" name="Freeform 7"/>
          <p:cNvSpPr/>
          <p:nvPr/>
        </p:nvSpPr>
        <p:spPr>
          <a:xfrm>
            <a:off x="9469928" y="3603974"/>
            <a:ext cx="8204513" cy="5965724"/>
          </a:xfrm>
          <a:custGeom>
            <a:avLst/>
            <a:gdLst/>
            <a:ahLst/>
            <a:cxnLst/>
            <a:rect l="l" t="t" r="r" b="b"/>
            <a:pathLst>
              <a:path w="8204513" h="5965724">
                <a:moveTo>
                  <a:pt x="0" y="0"/>
                </a:moveTo>
                <a:lnTo>
                  <a:pt x="8204513" y="0"/>
                </a:lnTo>
                <a:lnTo>
                  <a:pt x="8204513" y="5965724"/>
                </a:lnTo>
                <a:lnTo>
                  <a:pt x="0" y="5965724"/>
                </a:lnTo>
                <a:lnTo>
                  <a:pt x="0" y="0"/>
                </a:lnTo>
                <a:close/>
              </a:path>
            </a:pathLst>
          </a:custGeom>
          <a:blipFill>
            <a:blip r:embed="rId4"/>
            <a:stretch>
              <a:fillRect t="-1572" b="-1572"/>
            </a:stretch>
          </a:blipFill>
        </p:spPr>
      </p:sp>
      <p:sp>
        <p:nvSpPr>
          <p:cNvPr id="8" name="TextBox 8"/>
          <p:cNvSpPr txBox="1"/>
          <p:nvPr/>
        </p:nvSpPr>
        <p:spPr>
          <a:xfrm>
            <a:off x="617268" y="177924"/>
            <a:ext cx="17057173" cy="31337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Exploring diversity is  vegetables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40787" y="942975"/>
            <a:ext cx="16230600" cy="8629016"/>
          </a:xfrm>
          <a:prstGeom prst="rect">
            <a:avLst/>
          </a:prstGeom>
        </p:spPr>
        <p:txBody>
          <a:bodyPr lIns="0" tIns="0" rIns="0" bIns="0" rtlCol="0" anchor="t">
            <a:spAutoFit/>
          </a:bodyPr>
          <a:lstStyle/>
          <a:p>
            <a:pPr>
              <a:lnSpc>
                <a:spcPts val="6859"/>
              </a:lnSpc>
              <a:spcBef>
                <a:spcPct val="0"/>
              </a:spcBef>
            </a:pPr>
            <a:r>
              <a:rPr lang="en-US" sz="4899">
                <a:solidFill>
                  <a:srgbClr val="000000"/>
                </a:solidFill>
                <a:latin typeface="Open Sans Light Bold"/>
              </a:rPr>
              <a:t>By working in pairs, pupils should record</a:t>
            </a:r>
          </a:p>
          <a:p>
            <a:pPr>
              <a:lnSpc>
                <a:spcPts val="6859"/>
              </a:lnSpc>
              <a:spcBef>
                <a:spcPct val="0"/>
              </a:spcBef>
            </a:pPr>
            <a:r>
              <a:rPr lang="en-US" sz="4899">
                <a:solidFill>
                  <a:srgbClr val="000000"/>
                </a:solidFill>
                <a:latin typeface="Open Sans Light Bold"/>
              </a:rPr>
              <a:t> </a:t>
            </a:r>
          </a:p>
          <a:p>
            <a:pPr marL="1057903" lvl="1" indent="-528951">
              <a:lnSpc>
                <a:spcPts val="6859"/>
              </a:lnSpc>
              <a:buFont typeface="Arial"/>
              <a:buChar char="•"/>
            </a:pPr>
            <a:r>
              <a:rPr lang="en-US" sz="4899">
                <a:solidFill>
                  <a:srgbClr val="000000"/>
                </a:solidFill>
                <a:latin typeface="Open Sans Light"/>
              </a:rPr>
              <a:t>Name of vegetable</a:t>
            </a:r>
          </a:p>
          <a:p>
            <a:pPr marL="1057903" lvl="1" indent="-528951">
              <a:lnSpc>
                <a:spcPts val="6859"/>
              </a:lnSpc>
              <a:buFont typeface="Arial"/>
              <a:buChar char="•"/>
            </a:pPr>
            <a:r>
              <a:rPr lang="en-US" sz="4899">
                <a:solidFill>
                  <a:srgbClr val="000000"/>
                </a:solidFill>
                <a:latin typeface="Open Sans Light"/>
              </a:rPr>
              <a:t>size/length (use a ruler for this)</a:t>
            </a:r>
          </a:p>
          <a:p>
            <a:pPr marL="1057903" lvl="1" indent="-528951">
              <a:lnSpc>
                <a:spcPts val="6859"/>
              </a:lnSpc>
              <a:buFont typeface="Arial"/>
              <a:buChar char="•"/>
            </a:pPr>
            <a:r>
              <a:rPr lang="en-US" sz="4899">
                <a:solidFill>
                  <a:srgbClr val="000000"/>
                </a:solidFill>
                <a:latin typeface="Open Sans Light"/>
              </a:rPr>
              <a:t>colour, shape, texture</a:t>
            </a:r>
          </a:p>
          <a:p>
            <a:pPr marL="1057903" lvl="1" indent="-528951">
              <a:lnSpc>
                <a:spcPts val="6859"/>
              </a:lnSpc>
              <a:buFont typeface="Arial"/>
              <a:buChar char="•"/>
            </a:pPr>
            <a:r>
              <a:rPr lang="en-US" sz="4899">
                <a:solidFill>
                  <a:srgbClr val="000000"/>
                </a:solidFill>
                <a:latin typeface="Open Sans Light"/>
              </a:rPr>
              <a:t>taste (some could be tasted such as carrots and peppers, the teacher could prepare some bits for children to try) </a:t>
            </a:r>
          </a:p>
          <a:p>
            <a:pPr marL="1057903" lvl="1" indent="-528951">
              <a:lnSpc>
                <a:spcPts val="6859"/>
              </a:lnSpc>
              <a:buFont typeface="Arial"/>
              <a:buChar char="•"/>
            </a:pPr>
            <a:r>
              <a:rPr lang="en-US" sz="4899">
                <a:solidFill>
                  <a:srgbClr val="000000"/>
                </a:solidFill>
                <a:latin typeface="Open Sans Light"/>
              </a:rPr>
              <a:t>any recipe it is used for and what other vegetables are mixed with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2329979"/>
            <a:ext cx="16230600" cy="31337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 'What diversity have you found in vegetables?'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3B2F45-9D5B-4F64-8F44-A1E34CE4056A}"/>
</file>

<file path=customXml/itemProps2.xml><?xml version="1.0" encoding="utf-8"?>
<ds:datastoreItem xmlns:ds="http://schemas.openxmlformats.org/officeDocument/2006/customXml" ds:itemID="{3E853FC3-E2DA-41CD-BF3F-6B5F3C68D6C5}"/>
</file>

<file path=customXml/itemProps3.xml><?xml version="1.0" encoding="utf-8"?>
<ds:datastoreItem xmlns:ds="http://schemas.openxmlformats.org/officeDocument/2006/customXml" ds:itemID="{AC06E66F-EFEB-4431-A19B-1D8D98017D20}"/>
</file>

<file path=docProps/app.xml><?xml version="1.0" encoding="utf-8"?>
<Properties xmlns="http://schemas.openxmlformats.org/officeDocument/2006/extended-properties" xmlns:vt="http://schemas.openxmlformats.org/officeDocument/2006/docPropsVTypes">
  <TotalTime>0</TotalTime>
  <Words>533</Words>
  <Application>Microsoft Macintosh PowerPoint</Application>
  <PresentationFormat>Custom</PresentationFormat>
  <Paragraphs>46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Open Sans Light Italics</vt:lpstr>
      <vt:lpstr>Arial</vt:lpstr>
      <vt:lpstr>Open Sans Light</vt:lpstr>
      <vt:lpstr>Open Sans Light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KS1 I&amp;D</dc:title>
  <cp:lastModifiedBy>Samia Akram</cp:lastModifiedBy>
  <cp:revision>1</cp:revision>
  <dcterms:created xsi:type="dcterms:W3CDTF">2006-08-16T00:00:00Z</dcterms:created>
  <dcterms:modified xsi:type="dcterms:W3CDTF">2023-09-19T09:07:40Z</dcterms:modified>
  <dc:identifier>DAFDBPzR7oA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8363200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