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Bobby Jones Soft" pitchFamily="2" charset="77"/>
      <p:regular r:id="rId14"/>
    </p:embeddedFont>
    <p:embeddedFont>
      <p:font typeface="Bryndan Write" panose="02000503000000000000" pitchFamily="2" charset="0"/>
      <p:regular r:id="rId15"/>
    </p:embeddedFont>
    <p:embeddedFont>
      <p:font typeface="Calibri" panose="020F0502020204030204" pitchFamily="34" charset="0"/>
      <p:regular r:id="rId16"/>
      <p:bold r:id="rId17"/>
      <p:italic r:id="rId18"/>
      <p:boldItalic r:id="rId19"/>
    </p:embeddedFont>
    <p:embeddedFont>
      <p:font typeface="More Sugar" pitchFamily="2" charset="0"/>
      <p:regular r:id="rId20"/>
    </p:embeddedFont>
    <p:embeddedFont>
      <p:font typeface="Open Sans 1" panose="020B0606030504020204" pitchFamily="34" charset="0"/>
      <p:regular r:id="rId21"/>
    </p:embeddedFont>
    <p:embeddedFont>
      <p:font typeface="Open Sans 1 Bold" panose="020B0806030504020204" pitchFamily="34" charset="0"/>
      <p:regular r:id="rId22"/>
      <p:bold r:id="rId23"/>
    </p:embeddedFont>
    <p:embeddedFont>
      <p:font typeface="Open Sans 1 Light" panose="020B0306030504020204" pitchFamily="34" charset="0"/>
      <p:regular r:id="rId24"/>
    </p:embeddedFont>
    <p:embeddedFont>
      <p:font typeface="Open Sans 2" panose="020B0606030504020204" pitchFamily="34" charset="0"/>
      <p:regular r:id="rId25"/>
    </p:embeddedFont>
    <p:embeddedFont>
      <p:font typeface="อีฟดอวอิ้ง" pitchFamily="2" charset="-34"/>
      <p:regular r:id="rId26"/>
    </p:embeddedFont>
    <p:embeddedFont>
      <p:font typeface="อีฟดอวอิ้ง Bold" pitchFamily="2" charset="-34"/>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7" autoAdjust="0"/>
  </p:normalViewPr>
  <p:slideViewPr>
    <p:cSldViewPr>
      <p:cViewPr varScale="1">
        <p:scale>
          <a:sx n="74" d="100"/>
          <a:sy n="74" d="100"/>
        </p:scale>
        <p:origin x="6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gif"/><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85779" y="65256"/>
            <a:ext cx="18002704" cy="10039986"/>
            <a:chOff x="0" y="0"/>
            <a:chExt cx="4741453" cy="2644276"/>
          </a:xfrm>
        </p:grpSpPr>
        <p:sp>
          <p:nvSpPr>
            <p:cNvPr id="3" name="Freeform 3"/>
            <p:cNvSpPr/>
            <p:nvPr/>
          </p:nvSpPr>
          <p:spPr>
            <a:xfrm>
              <a:off x="0" y="0"/>
              <a:ext cx="4741453" cy="2644276"/>
            </a:xfrm>
            <a:custGeom>
              <a:avLst/>
              <a:gdLst/>
              <a:ahLst/>
              <a:cxnLst/>
              <a:rect l="l" t="t" r="r" b="b"/>
              <a:pathLst>
                <a:path w="4741453" h="2644276">
                  <a:moveTo>
                    <a:pt x="0" y="0"/>
                  </a:moveTo>
                  <a:lnTo>
                    <a:pt x="4741453" y="0"/>
                  </a:lnTo>
                  <a:lnTo>
                    <a:pt x="4741453" y="2644276"/>
                  </a:lnTo>
                  <a:lnTo>
                    <a:pt x="0" y="2644276"/>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4820238" y="2227522"/>
            <a:ext cx="6708621" cy="9487737"/>
          </a:xfrm>
          <a:custGeom>
            <a:avLst/>
            <a:gdLst/>
            <a:ahLst/>
            <a:cxnLst/>
            <a:rect l="l" t="t" r="r" b="b"/>
            <a:pathLst>
              <a:path w="6708621" h="9487737">
                <a:moveTo>
                  <a:pt x="0" y="0"/>
                </a:moveTo>
                <a:lnTo>
                  <a:pt x="6708621" y="0"/>
                </a:lnTo>
                <a:lnTo>
                  <a:pt x="6708621" y="9487737"/>
                </a:lnTo>
                <a:lnTo>
                  <a:pt x="0" y="9487737"/>
                </a:lnTo>
                <a:lnTo>
                  <a:pt x="0" y="0"/>
                </a:lnTo>
                <a:close/>
              </a:path>
            </a:pathLst>
          </a:custGeom>
          <a:blipFill>
            <a:blip r:embed="rId2"/>
            <a:stretch>
              <a:fillRect/>
            </a:stretch>
          </a:blipFill>
        </p:spPr>
      </p:sp>
      <p:sp>
        <p:nvSpPr>
          <p:cNvPr id="6" name="TextBox 6"/>
          <p:cNvSpPr txBox="1"/>
          <p:nvPr/>
        </p:nvSpPr>
        <p:spPr>
          <a:xfrm>
            <a:off x="728783" y="898702"/>
            <a:ext cx="16530517" cy="2848141"/>
          </a:xfrm>
          <a:prstGeom prst="rect">
            <a:avLst/>
          </a:prstGeom>
        </p:spPr>
        <p:txBody>
          <a:bodyPr lIns="0" tIns="0" rIns="0" bIns="0" rtlCol="0" anchor="t">
            <a:spAutoFit/>
          </a:bodyPr>
          <a:lstStyle/>
          <a:p>
            <a:pPr algn="ctr">
              <a:lnSpc>
                <a:spcPts val="10881"/>
              </a:lnSpc>
            </a:pPr>
            <a:r>
              <a:rPr lang="en-US" sz="10881">
                <a:solidFill>
                  <a:srgbClr val="000000"/>
                </a:solidFill>
                <a:latin typeface="More Sugar"/>
              </a:rPr>
              <a:t>'Why are glaciers worth protecting?'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85779" y="65256"/>
            <a:ext cx="18002704" cy="10039986"/>
            <a:chOff x="0" y="0"/>
            <a:chExt cx="4741453" cy="2644276"/>
          </a:xfrm>
        </p:grpSpPr>
        <p:sp>
          <p:nvSpPr>
            <p:cNvPr id="3" name="Freeform 3"/>
            <p:cNvSpPr/>
            <p:nvPr/>
          </p:nvSpPr>
          <p:spPr>
            <a:xfrm>
              <a:off x="0" y="0"/>
              <a:ext cx="4741453" cy="2644276"/>
            </a:xfrm>
            <a:custGeom>
              <a:avLst/>
              <a:gdLst/>
              <a:ahLst/>
              <a:cxnLst/>
              <a:rect l="l" t="t" r="r" b="b"/>
              <a:pathLst>
                <a:path w="4741453" h="2644276">
                  <a:moveTo>
                    <a:pt x="0" y="0"/>
                  </a:moveTo>
                  <a:lnTo>
                    <a:pt x="4741453" y="0"/>
                  </a:lnTo>
                  <a:lnTo>
                    <a:pt x="4741453" y="2644276"/>
                  </a:lnTo>
                  <a:lnTo>
                    <a:pt x="0" y="2644276"/>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641560" y="537527"/>
            <a:ext cx="2916734" cy="887095"/>
          </a:xfrm>
          <a:prstGeom prst="rect">
            <a:avLst/>
          </a:prstGeom>
        </p:spPr>
        <p:txBody>
          <a:bodyPr lIns="0" tIns="0" rIns="0" bIns="0" rtlCol="0" anchor="t">
            <a:spAutoFit/>
          </a:bodyPr>
          <a:lstStyle/>
          <a:p>
            <a:pPr algn="ctr">
              <a:lnSpc>
                <a:spcPts val="7279"/>
              </a:lnSpc>
            </a:pPr>
            <a:r>
              <a:rPr lang="en-US" sz="5199">
                <a:solidFill>
                  <a:srgbClr val="000000"/>
                </a:solidFill>
                <a:latin typeface="Open Sans 2"/>
              </a:rPr>
              <a:t>Activity 2 </a:t>
            </a:r>
          </a:p>
        </p:txBody>
      </p:sp>
      <p:grpSp>
        <p:nvGrpSpPr>
          <p:cNvPr id="6" name="Group 6"/>
          <p:cNvGrpSpPr/>
          <p:nvPr/>
        </p:nvGrpSpPr>
        <p:grpSpPr>
          <a:xfrm>
            <a:off x="280020" y="400956"/>
            <a:ext cx="17742169" cy="9396096"/>
            <a:chOff x="0" y="0"/>
            <a:chExt cx="6472391" cy="3427721"/>
          </a:xfrm>
        </p:grpSpPr>
        <p:sp>
          <p:nvSpPr>
            <p:cNvPr id="7" name="Freeform 7"/>
            <p:cNvSpPr/>
            <p:nvPr/>
          </p:nvSpPr>
          <p:spPr>
            <a:xfrm>
              <a:off x="31750" y="31750"/>
              <a:ext cx="6408891" cy="3364221"/>
            </a:xfrm>
            <a:custGeom>
              <a:avLst/>
              <a:gdLst/>
              <a:ahLst/>
              <a:cxnLst/>
              <a:rect l="l" t="t" r="r" b="b"/>
              <a:pathLst>
                <a:path w="6408891" h="3364221">
                  <a:moveTo>
                    <a:pt x="6316182" y="3364221"/>
                  </a:moveTo>
                  <a:lnTo>
                    <a:pt x="92710" y="3364221"/>
                  </a:lnTo>
                  <a:cubicBezTo>
                    <a:pt x="41910" y="3364221"/>
                    <a:pt x="0" y="3322311"/>
                    <a:pt x="0" y="3271511"/>
                  </a:cubicBezTo>
                  <a:lnTo>
                    <a:pt x="0" y="92710"/>
                  </a:lnTo>
                  <a:cubicBezTo>
                    <a:pt x="0" y="41910"/>
                    <a:pt x="41910" y="0"/>
                    <a:pt x="92710" y="0"/>
                  </a:cubicBezTo>
                  <a:lnTo>
                    <a:pt x="6314911" y="0"/>
                  </a:lnTo>
                  <a:cubicBezTo>
                    <a:pt x="6365711" y="0"/>
                    <a:pt x="6407622" y="41910"/>
                    <a:pt x="6407622" y="92710"/>
                  </a:cubicBezTo>
                  <a:lnTo>
                    <a:pt x="6407622" y="3270241"/>
                  </a:lnTo>
                  <a:cubicBezTo>
                    <a:pt x="6408891" y="3322311"/>
                    <a:pt x="6366982" y="3364221"/>
                    <a:pt x="6316182" y="3364221"/>
                  </a:cubicBezTo>
                  <a:close/>
                </a:path>
              </a:pathLst>
            </a:custGeom>
            <a:solidFill>
              <a:srgbClr val="FDC42C"/>
            </a:solidFill>
          </p:spPr>
        </p:sp>
        <p:sp>
          <p:nvSpPr>
            <p:cNvPr id="8" name="Freeform 8"/>
            <p:cNvSpPr/>
            <p:nvPr/>
          </p:nvSpPr>
          <p:spPr>
            <a:xfrm>
              <a:off x="0" y="0"/>
              <a:ext cx="6472392" cy="3427721"/>
            </a:xfrm>
            <a:custGeom>
              <a:avLst/>
              <a:gdLst/>
              <a:ahLst/>
              <a:cxnLst/>
              <a:rect l="l" t="t" r="r" b="b"/>
              <a:pathLst>
                <a:path w="6472392" h="3427721">
                  <a:moveTo>
                    <a:pt x="6347932" y="59690"/>
                  </a:moveTo>
                  <a:cubicBezTo>
                    <a:pt x="6383491" y="59690"/>
                    <a:pt x="6412702" y="88900"/>
                    <a:pt x="6412702" y="124460"/>
                  </a:cubicBezTo>
                  <a:lnTo>
                    <a:pt x="6412702" y="3303262"/>
                  </a:lnTo>
                  <a:cubicBezTo>
                    <a:pt x="6412702" y="3338821"/>
                    <a:pt x="6383491" y="3368031"/>
                    <a:pt x="6347932" y="3368031"/>
                  </a:cubicBezTo>
                  <a:lnTo>
                    <a:pt x="124460" y="3368031"/>
                  </a:lnTo>
                  <a:cubicBezTo>
                    <a:pt x="88900" y="3368031"/>
                    <a:pt x="59690" y="3338821"/>
                    <a:pt x="59690" y="3303262"/>
                  </a:cubicBezTo>
                  <a:lnTo>
                    <a:pt x="59690" y="124460"/>
                  </a:lnTo>
                  <a:cubicBezTo>
                    <a:pt x="59690" y="88900"/>
                    <a:pt x="88900" y="59690"/>
                    <a:pt x="124460" y="59690"/>
                  </a:cubicBezTo>
                  <a:lnTo>
                    <a:pt x="6347932" y="59690"/>
                  </a:lnTo>
                  <a:moveTo>
                    <a:pt x="6347932" y="0"/>
                  </a:moveTo>
                  <a:lnTo>
                    <a:pt x="124460" y="0"/>
                  </a:lnTo>
                  <a:cubicBezTo>
                    <a:pt x="55880" y="0"/>
                    <a:pt x="0" y="55880"/>
                    <a:pt x="0" y="124460"/>
                  </a:cubicBezTo>
                  <a:lnTo>
                    <a:pt x="0" y="3303262"/>
                  </a:lnTo>
                  <a:cubicBezTo>
                    <a:pt x="0" y="3371841"/>
                    <a:pt x="55880" y="3427721"/>
                    <a:pt x="124460" y="3427721"/>
                  </a:cubicBezTo>
                  <a:lnTo>
                    <a:pt x="6347932" y="3427721"/>
                  </a:lnTo>
                  <a:cubicBezTo>
                    <a:pt x="6416511" y="3427721"/>
                    <a:pt x="6472392" y="3371841"/>
                    <a:pt x="6472392" y="3303262"/>
                  </a:cubicBezTo>
                  <a:lnTo>
                    <a:pt x="6472392" y="124460"/>
                  </a:lnTo>
                  <a:cubicBezTo>
                    <a:pt x="6472392" y="55880"/>
                    <a:pt x="6416511" y="0"/>
                    <a:pt x="6347932" y="0"/>
                  </a:cubicBezTo>
                  <a:close/>
                </a:path>
              </a:pathLst>
            </a:custGeom>
            <a:solidFill>
              <a:srgbClr val="FD4128"/>
            </a:solidFill>
          </p:spPr>
        </p:sp>
      </p:grpSp>
      <p:sp>
        <p:nvSpPr>
          <p:cNvPr id="9" name="TextBox 9"/>
          <p:cNvSpPr txBox="1"/>
          <p:nvPr/>
        </p:nvSpPr>
        <p:spPr>
          <a:xfrm>
            <a:off x="397459" y="1490196"/>
            <a:ext cx="17255658" cy="7676997"/>
          </a:xfrm>
          <a:prstGeom prst="rect">
            <a:avLst/>
          </a:prstGeom>
        </p:spPr>
        <p:txBody>
          <a:bodyPr lIns="0" tIns="0" rIns="0" bIns="0" rtlCol="0" anchor="t">
            <a:spAutoFit/>
          </a:bodyPr>
          <a:lstStyle/>
          <a:p>
            <a:pPr algn="just">
              <a:lnSpc>
                <a:spcPts val="7593"/>
              </a:lnSpc>
            </a:pPr>
            <a:r>
              <a:rPr lang="en-US" sz="5424">
                <a:solidFill>
                  <a:srgbClr val="000000"/>
                </a:solidFill>
                <a:latin typeface="Open Sans 2"/>
              </a:rPr>
              <a:t>Research with a partner:</a:t>
            </a:r>
          </a:p>
          <a:p>
            <a:pPr algn="just">
              <a:lnSpc>
                <a:spcPts val="7593"/>
              </a:lnSpc>
            </a:pPr>
            <a:endParaRPr lang="en-US" sz="5424">
              <a:solidFill>
                <a:srgbClr val="000000"/>
              </a:solidFill>
              <a:latin typeface="Open Sans 2"/>
            </a:endParaRPr>
          </a:p>
          <a:p>
            <a:pPr marL="1171071" lvl="1" indent="-585535" algn="just">
              <a:lnSpc>
                <a:spcPts val="7593"/>
              </a:lnSpc>
              <a:buFont typeface="Arial"/>
              <a:buChar char="•"/>
            </a:pPr>
            <a:r>
              <a:rPr lang="en-US" sz="5424">
                <a:solidFill>
                  <a:srgbClr val="000000"/>
                </a:solidFill>
                <a:latin typeface="Open Sans 2"/>
              </a:rPr>
              <a:t>How can we see the glaciers are melting?</a:t>
            </a:r>
          </a:p>
          <a:p>
            <a:pPr marL="1171071" lvl="1" indent="-585535" algn="just">
              <a:lnSpc>
                <a:spcPts val="7593"/>
              </a:lnSpc>
              <a:buFont typeface="Arial"/>
              <a:buChar char="•"/>
            </a:pPr>
            <a:r>
              <a:rPr lang="en-US" sz="5424">
                <a:solidFill>
                  <a:srgbClr val="000000"/>
                </a:solidFill>
                <a:latin typeface="Open Sans 2"/>
              </a:rPr>
              <a:t>What happens when the glaciers fall in the sea and melt?</a:t>
            </a:r>
          </a:p>
          <a:p>
            <a:pPr marL="1171071" lvl="1" indent="-585535" algn="just">
              <a:lnSpc>
                <a:spcPts val="7593"/>
              </a:lnSpc>
              <a:buFont typeface="Arial"/>
              <a:buChar char="•"/>
            </a:pPr>
            <a:r>
              <a:rPr lang="en-US" sz="5424">
                <a:solidFill>
                  <a:srgbClr val="000000"/>
                </a:solidFill>
                <a:latin typeface="Open Sans 2"/>
              </a:rPr>
              <a:t>What are the consequences in other parts of the world?</a:t>
            </a:r>
          </a:p>
          <a:p>
            <a:pPr marL="1171071" lvl="1" indent="-585535" algn="just">
              <a:lnSpc>
                <a:spcPts val="7593"/>
              </a:lnSpc>
              <a:buFont typeface="Arial"/>
              <a:buChar char="•"/>
            </a:pPr>
            <a:r>
              <a:rPr lang="en-US" sz="5424">
                <a:solidFill>
                  <a:srgbClr val="000000"/>
                </a:solidFill>
                <a:latin typeface="Open Sans 2"/>
              </a:rPr>
              <a:t>Why are glaciers worth protecting?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85779" y="65256"/>
            <a:ext cx="18002704" cy="10039986"/>
            <a:chOff x="0" y="0"/>
            <a:chExt cx="4741453" cy="2644276"/>
          </a:xfrm>
        </p:grpSpPr>
        <p:sp>
          <p:nvSpPr>
            <p:cNvPr id="3" name="Freeform 3"/>
            <p:cNvSpPr/>
            <p:nvPr/>
          </p:nvSpPr>
          <p:spPr>
            <a:xfrm>
              <a:off x="0" y="0"/>
              <a:ext cx="4741453" cy="2644276"/>
            </a:xfrm>
            <a:custGeom>
              <a:avLst/>
              <a:gdLst/>
              <a:ahLst/>
              <a:cxnLst/>
              <a:rect l="l" t="t" r="r" b="b"/>
              <a:pathLst>
                <a:path w="4741453" h="2644276">
                  <a:moveTo>
                    <a:pt x="0" y="0"/>
                  </a:moveTo>
                  <a:lnTo>
                    <a:pt x="4741453" y="0"/>
                  </a:lnTo>
                  <a:lnTo>
                    <a:pt x="4741453" y="2644276"/>
                  </a:lnTo>
                  <a:lnTo>
                    <a:pt x="0" y="2644276"/>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710195" y="606850"/>
            <a:ext cx="16897821" cy="9069910"/>
          </a:xfrm>
          <a:custGeom>
            <a:avLst/>
            <a:gdLst/>
            <a:ahLst/>
            <a:cxnLst/>
            <a:rect l="l" t="t" r="r" b="b"/>
            <a:pathLst>
              <a:path w="16897821" h="9069910">
                <a:moveTo>
                  <a:pt x="0" y="0"/>
                </a:moveTo>
                <a:lnTo>
                  <a:pt x="16897821" y="0"/>
                </a:lnTo>
                <a:lnTo>
                  <a:pt x="16897821" y="9069910"/>
                </a:lnTo>
                <a:lnTo>
                  <a:pt x="0" y="9069910"/>
                </a:lnTo>
                <a:lnTo>
                  <a:pt x="0" y="0"/>
                </a:lnTo>
                <a:close/>
              </a:path>
            </a:pathLst>
          </a:custGeom>
          <a:blipFill>
            <a:blip r:embed="rId2"/>
            <a:stretch>
              <a:fillRect t="-21638" b="-16927"/>
            </a:stretch>
          </a:blipFill>
        </p:spPr>
      </p:sp>
      <p:sp>
        <p:nvSpPr>
          <p:cNvPr id="6" name="TextBox 6"/>
          <p:cNvSpPr txBox="1"/>
          <p:nvPr/>
        </p:nvSpPr>
        <p:spPr>
          <a:xfrm>
            <a:off x="7447337" y="1435421"/>
            <a:ext cx="2255143" cy="1001395"/>
          </a:xfrm>
          <a:prstGeom prst="rect">
            <a:avLst/>
          </a:prstGeom>
        </p:spPr>
        <p:txBody>
          <a:bodyPr lIns="0" tIns="0" rIns="0" bIns="0" rtlCol="0" anchor="t">
            <a:spAutoFit/>
          </a:bodyPr>
          <a:lstStyle/>
          <a:p>
            <a:pPr algn="ctr">
              <a:lnSpc>
                <a:spcPts val="7279"/>
              </a:lnSpc>
            </a:pPr>
            <a:r>
              <a:rPr lang="en-US" sz="5199">
                <a:solidFill>
                  <a:srgbClr val="000000"/>
                </a:solidFill>
                <a:latin typeface="อีฟดอวอิ้ง Bold"/>
              </a:rPr>
              <a:t>Plenary</a:t>
            </a:r>
          </a:p>
        </p:txBody>
      </p:sp>
      <p:sp>
        <p:nvSpPr>
          <p:cNvPr id="7" name="TextBox 7"/>
          <p:cNvSpPr txBox="1"/>
          <p:nvPr/>
        </p:nvSpPr>
        <p:spPr>
          <a:xfrm>
            <a:off x="3906731" y="5240397"/>
            <a:ext cx="10504749" cy="2849245"/>
          </a:xfrm>
          <a:prstGeom prst="rect">
            <a:avLst/>
          </a:prstGeom>
        </p:spPr>
        <p:txBody>
          <a:bodyPr lIns="0" tIns="0" rIns="0" bIns="0" rtlCol="0" anchor="t">
            <a:spAutoFit/>
          </a:bodyPr>
          <a:lstStyle/>
          <a:p>
            <a:pPr algn="ctr">
              <a:lnSpc>
                <a:spcPts val="7279"/>
              </a:lnSpc>
            </a:pPr>
            <a:r>
              <a:rPr lang="en-US" sz="5199">
                <a:solidFill>
                  <a:srgbClr val="000000"/>
                </a:solidFill>
                <a:latin typeface="อีฟดอวอิ้ง Bold"/>
              </a:rPr>
              <a:t>Think about your discussions, explain why are glaciers worth protecting?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85779" y="65256"/>
            <a:ext cx="18002704" cy="10039986"/>
            <a:chOff x="0" y="0"/>
            <a:chExt cx="4741453" cy="2644276"/>
          </a:xfrm>
        </p:grpSpPr>
        <p:sp>
          <p:nvSpPr>
            <p:cNvPr id="3" name="Freeform 3"/>
            <p:cNvSpPr/>
            <p:nvPr/>
          </p:nvSpPr>
          <p:spPr>
            <a:xfrm>
              <a:off x="0" y="0"/>
              <a:ext cx="4741453" cy="2644276"/>
            </a:xfrm>
            <a:custGeom>
              <a:avLst/>
              <a:gdLst/>
              <a:ahLst/>
              <a:cxnLst/>
              <a:rect l="l" t="t" r="r" b="b"/>
              <a:pathLst>
                <a:path w="4741453" h="2644276">
                  <a:moveTo>
                    <a:pt x="0" y="0"/>
                  </a:moveTo>
                  <a:lnTo>
                    <a:pt x="4741453" y="0"/>
                  </a:lnTo>
                  <a:lnTo>
                    <a:pt x="4741453" y="2644276"/>
                  </a:lnTo>
                  <a:lnTo>
                    <a:pt x="0" y="2644276"/>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85779" y="65256"/>
            <a:ext cx="18002704" cy="10039986"/>
            <a:chOff x="0" y="0"/>
            <a:chExt cx="4741453" cy="2644276"/>
          </a:xfrm>
        </p:grpSpPr>
        <p:sp>
          <p:nvSpPr>
            <p:cNvPr id="3" name="Freeform 3"/>
            <p:cNvSpPr/>
            <p:nvPr/>
          </p:nvSpPr>
          <p:spPr>
            <a:xfrm>
              <a:off x="0" y="0"/>
              <a:ext cx="4741453" cy="2644276"/>
            </a:xfrm>
            <a:custGeom>
              <a:avLst/>
              <a:gdLst/>
              <a:ahLst/>
              <a:cxnLst/>
              <a:rect l="l" t="t" r="r" b="b"/>
              <a:pathLst>
                <a:path w="4741453" h="2644276">
                  <a:moveTo>
                    <a:pt x="0" y="0"/>
                  </a:moveTo>
                  <a:lnTo>
                    <a:pt x="4741453" y="0"/>
                  </a:lnTo>
                  <a:lnTo>
                    <a:pt x="4741453" y="2644276"/>
                  </a:lnTo>
                  <a:lnTo>
                    <a:pt x="0" y="2644276"/>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aphicFrame>
        <p:nvGraphicFramePr>
          <p:cNvPr id="5" name="Table 5"/>
          <p:cNvGraphicFramePr>
            <a:graphicFrameLocks noGrp="1"/>
          </p:cNvGraphicFramePr>
          <p:nvPr/>
        </p:nvGraphicFramePr>
        <p:xfrm>
          <a:off x="521822" y="1028700"/>
          <a:ext cx="17130619" cy="5511269"/>
        </p:xfrm>
        <a:graphic>
          <a:graphicData uri="http://schemas.openxmlformats.org/drawingml/2006/table">
            <a:tbl>
              <a:tblPr/>
              <a:tblGrid>
                <a:gridCol w="5306942">
                  <a:extLst>
                    <a:ext uri="{9D8B030D-6E8A-4147-A177-3AD203B41FA5}">
                      <a16:colId xmlns:a16="http://schemas.microsoft.com/office/drawing/2014/main" val="20000"/>
                    </a:ext>
                  </a:extLst>
                </a:gridCol>
                <a:gridCol w="1821679">
                  <a:extLst>
                    <a:ext uri="{9D8B030D-6E8A-4147-A177-3AD203B41FA5}">
                      <a16:colId xmlns:a16="http://schemas.microsoft.com/office/drawing/2014/main" val="20001"/>
                    </a:ext>
                  </a:extLst>
                </a:gridCol>
                <a:gridCol w="10001998">
                  <a:extLst>
                    <a:ext uri="{9D8B030D-6E8A-4147-A177-3AD203B41FA5}">
                      <a16:colId xmlns:a16="http://schemas.microsoft.com/office/drawing/2014/main" val="20002"/>
                    </a:ext>
                  </a:extLst>
                </a:gridCol>
              </a:tblGrid>
              <a:tr h="5511269">
                <a:tc>
                  <a:txBody>
                    <a:bodyPr/>
                    <a:lstStyle/>
                    <a:p>
                      <a:pPr algn="l">
                        <a:lnSpc>
                          <a:spcPts val="5939"/>
                        </a:lnSpc>
                        <a:defRPr/>
                      </a:pPr>
                      <a:r>
                        <a:rPr lang="en-US" sz="3599">
                          <a:solidFill>
                            <a:srgbClr val="000000"/>
                          </a:solidFill>
                          <a:latin typeface="Open Sans 1 Bold"/>
                        </a:rPr>
                        <a:t>Learning Objective</a:t>
                      </a:r>
                      <a:endParaRPr lang="en-US" sz="1100"/>
                    </a:p>
                    <a:p>
                      <a:pPr marL="777227" lvl="1" indent="-388614">
                        <a:lnSpc>
                          <a:spcPts val="5939"/>
                        </a:lnSpc>
                        <a:buFont typeface="Arial"/>
                        <a:buChar char="•"/>
                      </a:pPr>
                      <a:r>
                        <a:rPr lang="en-US" sz="3599">
                          <a:solidFill>
                            <a:srgbClr val="000000"/>
                          </a:solidFill>
                          <a:latin typeface="Open Sans 1"/>
                        </a:rPr>
                        <a:t>To be able to explain why glaciers are melting</a:t>
                      </a:r>
                    </a:p>
                    <a:p>
                      <a:pPr>
                        <a:lnSpc>
                          <a:spcPts val="5939"/>
                        </a:lnSpc>
                      </a:pPr>
                      <a:endParaRPr lang="en-US" sz="3599">
                        <a:solidFill>
                          <a:srgbClr val="000000"/>
                        </a:solidFill>
                        <a:latin typeface="Open Sans 1"/>
                      </a:endParaRP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5939"/>
                        </a:lnSpc>
                        <a:defRPr/>
                      </a:pP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5939"/>
                        </a:lnSpc>
                        <a:defRPr/>
                      </a:pPr>
                      <a:r>
                        <a:rPr lang="en-US" sz="3599">
                          <a:solidFill>
                            <a:srgbClr val="000000"/>
                          </a:solidFill>
                          <a:latin typeface="Open Sans 1 Bold"/>
                        </a:rPr>
                        <a:t>Skills Objective </a:t>
                      </a:r>
                      <a:endParaRPr lang="en-US" sz="1100"/>
                    </a:p>
                    <a:p>
                      <a:pPr marL="777227" lvl="1" indent="-388614">
                        <a:lnSpc>
                          <a:spcPts val="5939"/>
                        </a:lnSpc>
                        <a:buFont typeface="Arial"/>
                        <a:buChar char="•"/>
                      </a:pPr>
                      <a:r>
                        <a:rPr lang="en-US" sz="3599">
                          <a:solidFill>
                            <a:srgbClr val="000000"/>
                          </a:solidFill>
                          <a:latin typeface="Open Sans 1"/>
                        </a:rPr>
                        <a:t>Young people are able to accept responsibility as an individual and as a member of my team</a:t>
                      </a:r>
                    </a:p>
                    <a:p>
                      <a:pPr marL="777227" lvl="1" indent="-388614">
                        <a:lnSpc>
                          <a:spcPts val="5939"/>
                        </a:lnSpc>
                        <a:buFont typeface="Arial"/>
                        <a:buChar char="•"/>
                      </a:pPr>
                      <a:r>
                        <a:rPr lang="en-US" sz="3599">
                          <a:solidFill>
                            <a:srgbClr val="000000"/>
                          </a:solidFill>
                          <a:latin typeface="Open Sans 1"/>
                        </a:rPr>
                        <a:t>Young people can prepare for discussions, debates, and presentations</a:t>
                      </a: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le 6"/>
          <p:cNvGraphicFramePr>
            <a:graphicFrameLocks noGrp="1"/>
          </p:cNvGraphicFramePr>
          <p:nvPr/>
        </p:nvGraphicFramePr>
        <p:xfrm>
          <a:off x="521822" y="7016044"/>
          <a:ext cx="17130619" cy="2676525"/>
        </p:xfrm>
        <a:graphic>
          <a:graphicData uri="http://schemas.openxmlformats.org/drawingml/2006/table">
            <a:tbl>
              <a:tblPr/>
              <a:tblGrid>
                <a:gridCol w="4091112">
                  <a:extLst>
                    <a:ext uri="{9D8B030D-6E8A-4147-A177-3AD203B41FA5}">
                      <a16:colId xmlns:a16="http://schemas.microsoft.com/office/drawing/2014/main" val="20000"/>
                    </a:ext>
                  </a:extLst>
                </a:gridCol>
                <a:gridCol w="13039507">
                  <a:extLst>
                    <a:ext uri="{9D8B030D-6E8A-4147-A177-3AD203B41FA5}">
                      <a16:colId xmlns:a16="http://schemas.microsoft.com/office/drawing/2014/main" val="20001"/>
                    </a:ext>
                  </a:extLst>
                </a:gridCol>
              </a:tblGrid>
              <a:tr h="2676525">
                <a:tc>
                  <a:txBody>
                    <a:bodyPr/>
                    <a:lstStyle/>
                    <a:p>
                      <a:pPr algn="l">
                        <a:lnSpc>
                          <a:spcPts val="4619"/>
                        </a:lnSpc>
                        <a:defRPr/>
                      </a:pPr>
                      <a:r>
                        <a:rPr lang="en-US" sz="3299">
                          <a:solidFill>
                            <a:srgbClr val="000000"/>
                          </a:solidFill>
                          <a:latin typeface="Open Sans 1 Bold"/>
                        </a:rPr>
                        <a:t>#WeWill Step:</a:t>
                      </a:r>
                      <a:r>
                        <a:rPr lang="en-US" sz="3299">
                          <a:solidFill>
                            <a:srgbClr val="000000"/>
                          </a:solidFill>
                          <a:latin typeface="Open Sans 1 Light"/>
                        </a:rPr>
                        <a:t> </a:t>
                      </a: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4619"/>
                        </a:lnSpc>
                        <a:defRPr/>
                      </a:pPr>
                      <a:r>
                        <a:rPr lang="en-US" sz="3299">
                          <a:solidFill>
                            <a:srgbClr val="000000"/>
                          </a:solidFill>
                          <a:latin typeface="Open Sans 1 Bold"/>
                        </a:rPr>
                        <a:t>National Curriculum: </a:t>
                      </a:r>
                      <a:r>
                        <a:rPr lang="en-US" sz="3299">
                          <a:solidFill>
                            <a:srgbClr val="000000"/>
                          </a:solidFill>
                          <a:latin typeface="Open Sans 1 Light"/>
                        </a:rPr>
                        <a:t>Geography </a:t>
                      </a:r>
                      <a:endParaRPr lang="en-US" sz="1100"/>
                    </a:p>
                    <a:p>
                      <a:pPr algn="just">
                        <a:lnSpc>
                          <a:spcPts val="4619"/>
                        </a:lnSpc>
                      </a:pPr>
                      <a:endParaRPr lang="en-US" sz="1100"/>
                    </a:p>
                    <a:p>
                      <a:pPr algn="just">
                        <a:lnSpc>
                          <a:spcPts val="4619"/>
                        </a:lnSpc>
                      </a:pPr>
                      <a:r>
                        <a:rPr lang="en-US" sz="3299">
                          <a:solidFill>
                            <a:srgbClr val="000000"/>
                          </a:solidFill>
                          <a:latin typeface="Open Sans 1"/>
                        </a:rPr>
                        <a:t>D</a:t>
                      </a:r>
                      <a:r>
                        <a:rPr lang="en-US" sz="3299">
                          <a:solidFill>
                            <a:srgbClr val="000000"/>
                          </a:solidFill>
                          <a:latin typeface="Open Sans 1 Light"/>
                        </a:rPr>
                        <a:t>escribe and understand key aspects of physical geography, including climate zones, biomes, and the water cycle.</a:t>
                      </a: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 name="Freeform 7"/>
          <p:cNvSpPr/>
          <p:nvPr/>
        </p:nvSpPr>
        <p:spPr>
          <a:xfrm>
            <a:off x="5998807" y="2012820"/>
            <a:ext cx="1349013" cy="1417063"/>
          </a:xfrm>
          <a:custGeom>
            <a:avLst/>
            <a:gdLst/>
            <a:ahLst/>
            <a:cxnLst/>
            <a:rect l="l" t="t" r="r" b="b"/>
            <a:pathLst>
              <a:path w="1349013" h="1417063">
                <a:moveTo>
                  <a:pt x="0" y="0"/>
                </a:moveTo>
                <a:lnTo>
                  <a:pt x="1349013" y="0"/>
                </a:lnTo>
                <a:lnTo>
                  <a:pt x="1349013" y="1417063"/>
                </a:lnTo>
                <a:lnTo>
                  <a:pt x="0" y="1417063"/>
                </a:lnTo>
                <a:lnTo>
                  <a:pt x="0" y="0"/>
                </a:lnTo>
                <a:close/>
              </a:path>
            </a:pathLst>
          </a:custGeom>
          <a:blipFill>
            <a:blip r:embed="rId2"/>
            <a:stretch>
              <a:fillRect l="-8734" t="-28063" r="-4913" b="-24945"/>
            </a:stretch>
          </a:blipFill>
        </p:spPr>
      </p:sp>
      <p:sp>
        <p:nvSpPr>
          <p:cNvPr id="8" name="Freeform 8"/>
          <p:cNvSpPr/>
          <p:nvPr/>
        </p:nvSpPr>
        <p:spPr>
          <a:xfrm>
            <a:off x="5998807" y="4370163"/>
            <a:ext cx="1408258" cy="1546674"/>
          </a:xfrm>
          <a:custGeom>
            <a:avLst/>
            <a:gdLst/>
            <a:ahLst/>
            <a:cxnLst/>
            <a:rect l="l" t="t" r="r" b="b"/>
            <a:pathLst>
              <a:path w="1408258" h="1546674">
                <a:moveTo>
                  <a:pt x="0" y="0"/>
                </a:moveTo>
                <a:lnTo>
                  <a:pt x="1408258" y="0"/>
                </a:lnTo>
                <a:lnTo>
                  <a:pt x="1408258" y="1546674"/>
                </a:lnTo>
                <a:lnTo>
                  <a:pt x="0" y="1546674"/>
                </a:lnTo>
                <a:lnTo>
                  <a:pt x="0" y="0"/>
                </a:lnTo>
                <a:close/>
              </a:path>
            </a:pathLst>
          </a:custGeom>
          <a:blipFill>
            <a:blip r:embed="rId3"/>
            <a:stretch>
              <a:fillRect l="-9540" t="-27966" r="-7296" b="-22484"/>
            </a:stretch>
          </a:blipFill>
        </p:spPr>
      </p:sp>
      <p:sp>
        <p:nvSpPr>
          <p:cNvPr id="9" name="Freeform 9"/>
          <p:cNvSpPr/>
          <p:nvPr/>
        </p:nvSpPr>
        <p:spPr>
          <a:xfrm>
            <a:off x="1028700" y="7815890"/>
            <a:ext cx="1344006" cy="1442410"/>
          </a:xfrm>
          <a:custGeom>
            <a:avLst/>
            <a:gdLst/>
            <a:ahLst/>
            <a:cxnLst/>
            <a:rect l="l" t="t" r="r" b="b"/>
            <a:pathLst>
              <a:path w="1344006" h="1442410">
                <a:moveTo>
                  <a:pt x="0" y="0"/>
                </a:moveTo>
                <a:lnTo>
                  <a:pt x="1344006" y="0"/>
                </a:lnTo>
                <a:lnTo>
                  <a:pt x="1344006" y="1442410"/>
                </a:lnTo>
                <a:lnTo>
                  <a:pt x="0" y="1442410"/>
                </a:lnTo>
                <a:lnTo>
                  <a:pt x="0" y="0"/>
                </a:lnTo>
                <a:close/>
              </a:path>
            </a:pathLst>
          </a:custGeom>
          <a:blipFill>
            <a:blip r:embed="rId4"/>
            <a:stretch>
              <a:fillRect l="-13159" t="-37342" r="-11365" b="-26752"/>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85779" y="65256"/>
            <a:ext cx="18002704" cy="10039986"/>
            <a:chOff x="0" y="0"/>
            <a:chExt cx="4741453" cy="2644276"/>
          </a:xfrm>
        </p:grpSpPr>
        <p:sp>
          <p:nvSpPr>
            <p:cNvPr id="3" name="Freeform 3"/>
            <p:cNvSpPr/>
            <p:nvPr/>
          </p:nvSpPr>
          <p:spPr>
            <a:xfrm>
              <a:off x="0" y="0"/>
              <a:ext cx="4741453" cy="2644276"/>
            </a:xfrm>
            <a:custGeom>
              <a:avLst/>
              <a:gdLst/>
              <a:ahLst/>
              <a:cxnLst/>
              <a:rect l="l" t="t" r="r" b="b"/>
              <a:pathLst>
                <a:path w="4741453" h="2644276">
                  <a:moveTo>
                    <a:pt x="0" y="0"/>
                  </a:moveTo>
                  <a:lnTo>
                    <a:pt x="4741453" y="0"/>
                  </a:lnTo>
                  <a:lnTo>
                    <a:pt x="4741453" y="2644276"/>
                  </a:lnTo>
                  <a:lnTo>
                    <a:pt x="0" y="2644276"/>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89250" y="5143500"/>
            <a:ext cx="17309500" cy="4653552"/>
            <a:chOff x="0" y="0"/>
            <a:chExt cx="6314552" cy="1697628"/>
          </a:xfrm>
        </p:grpSpPr>
        <p:sp>
          <p:nvSpPr>
            <p:cNvPr id="6" name="Freeform 6"/>
            <p:cNvSpPr/>
            <p:nvPr/>
          </p:nvSpPr>
          <p:spPr>
            <a:xfrm>
              <a:off x="31750" y="31750"/>
              <a:ext cx="6251053" cy="1634128"/>
            </a:xfrm>
            <a:custGeom>
              <a:avLst/>
              <a:gdLst/>
              <a:ahLst/>
              <a:cxnLst/>
              <a:rect l="l" t="t" r="r" b="b"/>
              <a:pathLst>
                <a:path w="6251053" h="1634128">
                  <a:moveTo>
                    <a:pt x="6158342" y="1634128"/>
                  </a:moveTo>
                  <a:lnTo>
                    <a:pt x="92710" y="1634128"/>
                  </a:lnTo>
                  <a:cubicBezTo>
                    <a:pt x="41910" y="1634128"/>
                    <a:pt x="0" y="1592218"/>
                    <a:pt x="0" y="1541418"/>
                  </a:cubicBezTo>
                  <a:lnTo>
                    <a:pt x="0" y="92710"/>
                  </a:lnTo>
                  <a:cubicBezTo>
                    <a:pt x="0" y="41910"/>
                    <a:pt x="41910" y="0"/>
                    <a:pt x="92710" y="0"/>
                  </a:cubicBezTo>
                  <a:lnTo>
                    <a:pt x="6157073" y="0"/>
                  </a:lnTo>
                  <a:cubicBezTo>
                    <a:pt x="6207873" y="0"/>
                    <a:pt x="6249782" y="41910"/>
                    <a:pt x="6249782" y="92710"/>
                  </a:cubicBezTo>
                  <a:lnTo>
                    <a:pt x="6249782" y="1540148"/>
                  </a:lnTo>
                  <a:cubicBezTo>
                    <a:pt x="6251053" y="1592218"/>
                    <a:pt x="6209142" y="1634128"/>
                    <a:pt x="6158342" y="1634128"/>
                  </a:cubicBezTo>
                  <a:close/>
                </a:path>
              </a:pathLst>
            </a:custGeom>
            <a:solidFill>
              <a:srgbClr val="FDC42C"/>
            </a:solidFill>
          </p:spPr>
        </p:sp>
        <p:sp>
          <p:nvSpPr>
            <p:cNvPr id="7" name="Freeform 7"/>
            <p:cNvSpPr/>
            <p:nvPr/>
          </p:nvSpPr>
          <p:spPr>
            <a:xfrm>
              <a:off x="0" y="0"/>
              <a:ext cx="6314553" cy="1697629"/>
            </a:xfrm>
            <a:custGeom>
              <a:avLst/>
              <a:gdLst/>
              <a:ahLst/>
              <a:cxnLst/>
              <a:rect l="l" t="t" r="r" b="b"/>
              <a:pathLst>
                <a:path w="6314553" h="1697629">
                  <a:moveTo>
                    <a:pt x="6190092" y="59690"/>
                  </a:moveTo>
                  <a:cubicBezTo>
                    <a:pt x="6225653" y="59690"/>
                    <a:pt x="6254862" y="88900"/>
                    <a:pt x="6254862" y="124460"/>
                  </a:cubicBezTo>
                  <a:lnTo>
                    <a:pt x="6254862" y="1573169"/>
                  </a:lnTo>
                  <a:cubicBezTo>
                    <a:pt x="6254862" y="1608729"/>
                    <a:pt x="6225653" y="1637938"/>
                    <a:pt x="6190092" y="1637938"/>
                  </a:cubicBezTo>
                  <a:lnTo>
                    <a:pt x="124460" y="1637938"/>
                  </a:lnTo>
                  <a:cubicBezTo>
                    <a:pt x="88900" y="1637938"/>
                    <a:pt x="59690" y="1608729"/>
                    <a:pt x="59690" y="1573169"/>
                  </a:cubicBezTo>
                  <a:lnTo>
                    <a:pt x="59690" y="124460"/>
                  </a:lnTo>
                  <a:cubicBezTo>
                    <a:pt x="59690" y="88900"/>
                    <a:pt x="88900" y="59690"/>
                    <a:pt x="124460" y="59690"/>
                  </a:cubicBezTo>
                  <a:lnTo>
                    <a:pt x="6190093" y="59690"/>
                  </a:lnTo>
                  <a:moveTo>
                    <a:pt x="6190093" y="0"/>
                  </a:moveTo>
                  <a:lnTo>
                    <a:pt x="124460" y="0"/>
                  </a:lnTo>
                  <a:cubicBezTo>
                    <a:pt x="55880" y="0"/>
                    <a:pt x="0" y="55880"/>
                    <a:pt x="0" y="124460"/>
                  </a:cubicBezTo>
                  <a:lnTo>
                    <a:pt x="0" y="1573169"/>
                  </a:lnTo>
                  <a:cubicBezTo>
                    <a:pt x="0" y="1641748"/>
                    <a:pt x="55880" y="1697629"/>
                    <a:pt x="124460" y="1697629"/>
                  </a:cubicBezTo>
                  <a:lnTo>
                    <a:pt x="6190093" y="1697629"/>
                  </a:lnTo>
                  <a:cubicBezTo>
                    <a:pt x="6258673" y="1697629"/>
                    <a:pt x="6314553" y="1641748"/>
                    <a:pt x="6314553" y="1573169"/>
                  </a:cubicBezTo>
                  <a:lnTo>
                    <a:pt x="6314553" y="124460"/>
                  </a:lnTo>
                  <a:cubicBezTo>
                    <a:pt x="6314553" y="55880"/>
                    <a:pt x="6258673" y="0"/>
                    <a:pt x="6190093" y="0"/>
                  </a:cubicBezTo>
                  <a:close/>
                </a:path>
              </a:pathLst>
            </a:custGeom>
            <a:solidFill>
              <a:srgbClr val="FDC42C"/>
            </a:solidFill>
          </p:spPr>
        </p:sp>
      </p:grpSp>
      <p:sp>
        <p:nvSpPr>
          <p:cNvPr id="8" name="Freeform 8"/>
          <p:cNvSpPr/>
          <p:nvPr/>
        </p:nvSpPr>
        <p:spPr>
          <a:xfrm rot="904649">
            <a:off x="14731533" y="5003232"/>
            <a:ext cx="3421871" cy="2057400"/>
          </a:xfrm>
          <a:custGeom>
            <a:avLst/>
            <a:gdLst/>
            <a:ahLst/>
            <a:cxnLst/>
            <a:rect l="l" t="t" r="r" b="b"/>
            <a:pathLst>
              <a:path w="3421871" h="2057400">
                <a:moveTo>
                  <a:pt x="0" y="0"/>
                </a:moveTo>
                <a:lnTo>
                  <a:pt x="3421871" y="0"/>
                </a:lnTo>
                <a:lnTo>
                  <a:pt x="3421871"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591447" y="528002"/>
            <a:ext cx="3156446" cy="896620"/>
          </a:xfrm>
          <a:prstGeom prst="rect">
            <a:avLst/>
          </a:prstGeom>
        </p:spPr>
        <p:txBody>
          <a:bodyPr lIns="0" tIns="0" rIns="0" bIns="0" rtlCol="0" anchor="t">
            <a:spAutoFit/>
          </a:bodyPr>
          <a:lstStyle/>
          <a:p>
            <a:pPr algn="ctr">
              <a:lnSpc>
                <a:spcPts val="7279"/>
              </a:lnSpc>
            </a:pPr>
            <a:r>
              <a:rPr lang="en-US" sz="5199">
                <a:solidFill>
                  <a:srgbClr val="000000"/>
                </a:solidFill>
                <a:latin typeface="Bobby Jones Soft"/>
              </a:rPr>
              <a:t>Key words:</a:t>
            </a:r>
          </a:p>
        </p:txBody>
      </p:sp>
      <p:sp>
        <p:nvSpPr>
          <p:cNvPr id="10" name="TextBox 10"/>
          <p:cNvSpPr txBox="1"/>
          <p:nvPr/>
        </p:nvSpPr>
        <p:spPr>
          <a:xfrm>
            <a:off x="622156" y="2155199"/>
            <a:ext cx="15820313" cy="1925320"/>
          </a:xfrm>
          <a:prstGeom prst="rect">
            <a:avLst/>
          </a:prstGeom>
        </p:spPr>
        <p:txBody>
          <a:bodyPr lIns="0" tIns="0" rIns="0" bIns="0" rtlCol="0" anchor="t">
            <a:spAutoFit/>
          </a:bodyPr>
          <a:lstStyle/>
          <a:p>
            <a:pPr>
              <a:lnSpc>
                <a:spcPts val="7279"/>
              </a:lnSpc>
            </a:pPr>
            <a:r>
              <a:rPr lang="en-US" sz="5199">
                <a:solidFill>
                  <a:srgbClr val="000000"/>
                </a:solidFill>
                <a:latin typeface="อีฟดอวอิ้ง"/>
              </a:rPr>
              <a:t>*glaciers: A huge mass of ice slowly flowing over a landmass, formed from compacted snow</a:t>
            </a:r>
          </a:p>
        </p:txBody>
      </p:sp>
      <p:sp>
        <p:nvSpPr>
          <p:cNvPr id="11" name="TextBox 11"/>
          <p:cNvSpPr txBox="1"/>
          <p:nvPr/>
        </p:nvSpPr>
        <p:spPr>
          <a:xfrm>
            <a:off x="489250" y="7732367"/>
            <a:ext cx="7218084" cy="1001395"/>
          </a:xfrm>
          <a:prstGeom prst="rect">
            <a:avLst/>
          </a:prstGeom>
        </p:spPr>
        <p:txBody>
          <a:bodyPr lIns="0" tIns="0" rIns="0" bIns="0" rtlCol="0" anchor="t">
            <a:spAutoFit/>
          </a:bodyPr>
          <a:lstStyle/>
          <a:p>
            <a:pPr algn="ctr">
              <a:lnSpc>
                <a:spcPts val="7279"/>
              </a:lnSpc>
            </a:pPr>
            <a:r>
              <a:rPr lang="en-US" sz="5199">
                <a:solidFill>
                  <a:srgbClr val="000000"/>
                </a:solidFill>
                <a:latin typeface="อีฟดอวอิ้ง"/>
              </a:rPr>
              <a:t>*greenhouse effect</a:t>
            </a:r>
          </a:p>
        </p:txBody>
      </p:sp>
      <p:sp>
        <p:nvSpPr>
          <p:cNvPr id="12" name="TextBox 12"/>
          <p:cNvSpPr txBox="1"/>
          <p:nvPr/>
        </p:nvSpPr>
        <p:spPr>
          <a:xfrm>
            <a:off x="9754428" y="7732367"/>
            <a:ext cx="7218084" cy="1001395"/>
          </a:xfrm>
          <a:prstGeom prst="rect">
            <a:avLst/>
          </a:prstGeom>
        </p:spPr>
        <p:txBody>
          <a:bodyPr lIns="0" tIns="0" rIns="0" bIns="0" rtlCol="0" anchor="t">
            <a:spAutoFit/>
          </a:bodyPr>
          <a:lstStyle/>
          <a:p>
            <a:pPr algn="ctr">
              <a:lnSpc>
                <a:spcPts val="7279"/>
              </a:lnSpc>
            </a:pPr>
            <a:r>
              <a:rPr lang="en-US" sz="5199">
                <a:solidFill>
                  <a:srgbClr val="000000"/>
                </a:solidFill>
                <a:latin typeface="อีฟดอวอิ้ง"/>
              </a:rPr>
              <a:t>*global warming</a:t>
            </a:r>
          </a:p>
        </p:txBody>
      </p:sp>
      <p:sp>
        <p:nvSpPr>
          <p:cNvPr id="13" name="TextBox 13"/>
          <p:cNvSpPr txBox="1"/>
          <p:nvPr/>
        </p:nvSpPr>
        <p:spPr>
          <a:xfrm>
            <a:off x="1028700" y="5232724"/>
            <a:ext cx="16230600" cy="1925320"/>
          </a:xfrm>
          <a:prstGeom prst="rect">
            <a:avLst/>
          </a:prstGeom>
        </p:spPr>
        <p:txBody>
          <a:bodyPr lIns="0" tIns="0" rIns="0" bIns="0" rtlCol="0" anchor="t">
            <a:spAutoFit/>
          </a:bodyPr>
          <a:lstStyle/>
          <a:p>
            <a:pPr>
              <a:lnSpc>
                <a:spcPts val="7279"/>
              </a:lnSpc>
            </a:pPr>
            <a:r>
              <a:rPr lang="en-US" sz="5199">
                <a:solidFill>
                  <a:srgbClr val="000000"/>
                </a:solidFill>
                <a:latin typeface="อีฟดอวอิ้ง"/>
              </a:rPr>
              <a:t>After the session, can you find the define the following words?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85779" y="65256"/>
            <a:ext cx="18002704" cy="10039986"/>
            <a:chOff x="0" y="0"/>
            <a:chExt cx="4741453" cy="2644276"/>
          </a:xfrm>
        </p:grpSpPr>
        <p:sp>
          <p:nvSpPr>
            <p:cNvPr id="3" name="Freeform 3"/>
            <p:cNvSpPr/>
            <p:nvPr/>
          </p:nvSpPr>
          <p:spPr>
            <a:xfrm>
              <a:off x="0" y="0"/>
              <a:ext cx="4741453" cy="2644276"/>
            </a:xfrm>
            <a:custGeom>
              <a:avLst/>
              <a:gdLst/>
              <a:ahLst/>
              <a:cxnLst/>
              <a:rect l="l" t="t" r="r" b="b"/>
              <a:pathLst>
                <a:path w="4741453" h="2644276">
                  <a:moveTo>
                    <a:pt x="0" y="0"/>
                  </a:moveTo>
                  <a:lnTo>
                    <a:pt x="4741453" y="0"/>
                  </a:lnTo>
                  <a:lnTo>
                    <a:pt x="4741453" y="2644276"/>
                  </a:lnTo>
                  <a:lnTo>
                    <a:pt x="0" y="2644276"/>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9812112" y="7706607"/>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2716822" y="7706607"/>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5836312" y="7706607"/>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9597331" y="632777"/>
            <a:ext cx="8296381" cy="6562284"/>
          </a:xfrm>
          <a:custGeom>
            <a:avLst/>
            <a:gdLst/>
            <a:ahLst/>
            <a:cxnLst/>
            <a:rect l="l" t="t" r="r" b="b"/>
            <a:pathLst>
              <a:path w="8296381" h="6562284">
                <a:moveTo>
                  <a:pt x="0" y="0"/>
                </a:moveTo>
                <a:lnTo>
                  <a:pt x="8296381" y="0"/>
                </a:lnTo>
                <a:lnTo>
                  <a:pt x="8296381" y="6562284"/>
                </a:lnTo>
                <a:lnTo>
                  <a:pt x="0" y="6562284"/>
                </a:lnTo>
                <a:lnTo>
                  <a:pt x="0" y="0"/>
                </a:lnTo>
                <a:close/>
              </a:path>
            </a:pathLst>
          </a:custGeom>
          <a:blipFill>
            <a:blip r:embed="rId8"/>
            <a:stretch>
              <a:fillRect l="-5464"/>
            </a:stretch>
          </a:blipFill>
        </p:spPr>
      </p:sp>
      <p:sp>
        <p:nvSpPr>
          <p:cNvPr id="9" name="TextBox 9"/>
          <p:cNvSpPr txBox="1"/>
          <p:nvPr/>
        </p:nvSpPr>
        <p:spPr>
          <a:xfrm>
            <a:off x="490713" y="66040"/>
            <a:ext cx="8344587" cy="1820545"/>
          </a:xfrm>
          <a:prstGeom prst="rect">
            <a:avLst/>
          </a:prstGeom>
        </p:spPr>
        <p:txBody>
          <a:bodyPr lIns="0" tIns="0" rIns="0" bIns="0" rtlCol="0" anchor="t">
            <a:spAutoFit/>
          </a:bodyPr>
          <a:lstStyle/>
          <a:p>
            <a:pPr algn="ctr">
              <a:lnSpc>
                <a:spcPts val="7279"/>
              </a:lnSpc>
            </a:pPr>
            <a:r>
              <a:rPr lang="en-US" sz="5199">
                <a:solidFill>
                  <a:srgbClr val="000000"/>
                </a:solidFill>
                <a:latin typeface="Bobby Jones Soft"/>
              </a:rPr>
              <a:t>Recap: Locate Antarctica on the Earth</a:t>
            </a:r>
          </a:p>
        </p:txBody>
      </p:sp>
      <p:grpSp>
        <p:nvGrpSpPr>
          <p:cNvPr id="10" name="Group 10"/>
          <p:cNvGrpSpPr/>
          <p:nvPr/>
        </p:nvGrpSpPr>
        <p:grpSpPr>
          <a:xfrm>
            <a:off x="490713" y="1937135"/>
            <a:ext cx="8654750" cy="7826872"/>
            <a:chOff x="0" y="0"/>
            <a:chExt cx="3157276" cy="2855264"/>
          </a:xfrm>
        </p:grpSpPr>
        <p:sp>
          <p:nvSpPr>
            <p:cNvPr id="11" name="Freeform 11"/>
            <p:cNvSpPr/>
            <p:nvPr/>
          </p:nvSpPr>
          <p:spPr>
            <a:xfrm>
              <a:off x="31750" y="31750"/>
              <a:ext cx="3093776" cy="2791764"/>
            </a:xfrm>
            <a:custGeom>
              <a:avLst/>
              <a:gdLst/>
              <a:ahLst/>
              <a:cxnLst/>
              <a:rect l="l" t="t" r="r" b="b"/>
              <a:pathLst>
                <a:path w="3093776" h="2791764">
                  <a:moveTo>
                    <a:pt x="3001066" y="2791764"/>
                  </a:moveTo>
                  <a:lnTo>
                    <a:pt x="92710" y="2791764"/>
                  </a:lnTo>
                  <a:cubicBezTo>
                    <a:pt x="41910" y="2791764"/>
                    <a:pt x="0" y="2749854"/>
                    <a:pt x="0" y="2699054"/>
                  </a:cubicBezTo>
                  <a:lnTo>
                    <a:pt x="0" y="92710"/>
                  </a:lnTo>
                  <a:cubicBezTo>
                    <a:pt x="0" y="41910"/>
                    <a:pt x="41910" y="0"/>
                    <a:pt x="92710" y="0"/>
                  </a:cubicBezTo>
                  <a:lnTo>
                    <a:pt x="2999796" y="0"/>
                  </a:lnTo>
                  <a:cubicBezTo>
                    <a:pt x="3050596" y="0"/>
                    <a:pt x="3092506" y="41910"/>
                    <a:pt x="3092506" y="92710"/>
                  </a:cubicBezTo>
                  <a:lnTo>
                    <a:pt x="3092506" y="2697784"/>
                  </a:lnTo>
                  <a:cubicBezTo>
                    <a:pt x="3093776" y="2749854"/>
                    <a:pt x="3051866" y="2791764"/>
                    <a:pt x="3001066" y="2791764"/>
                  </a:cubicBezTo>
                  <a:close/>
                </a:path>
              </a:pathLst>
            </a:custGeom>
            <a:solidFill>
              <a:srgbClr val="FDC42C"/>
            </a:solidFill>
          </p:spPr>
        </p:sp>
        <p:sp>
          <p:nvSpPr>
            <p:cNvPr id="12" name="Freeform 12"/>
            <p:cNvSpPr/>
            <p:nvPr/>
          </p:nvSpPr>
          <p:spPr>
            <a:xfrm>
              <a:off x="0" y="0"/>
              <a:ext cx="3157276" cy="2855264"/>
            </a:xfrm>
            <a:custGeom>
              <a:avLst/>
              <a:gdLst/>
              <a:ahLst/>
              <a:cxnLst/>
              <a:rect l="l" t="t" r="r" b="b"/>
              <a:pathLst>
                <a:path w="3157276" h="2855264">
                  <a:moveTo>
                    <a:pt x="3032816" y="59690"/>
                  </a:moveTo>
                  <a:cubicBezTo>
                    <a:pt x="3068376" y="59690"/>
                    <a:pt x="3097586" y="88900"/>
                    <a:pt x="3097586" y="124460"/>
                  </a:cubicBezTo>
                  <a:lnTo>
                    <a:pt x="3097586" y="2730804"/>
                  </a:lnTo>
                  <a:cubicBezTo>
                    <a:pt x="3097586" y="2766364"/>
                    <a:pt x="3068376" y="2795574"/>
                    <a:pt x="3032816" y="2795574"/>
                  </a:cubicBezTo>
                  <a:lnTo>
                    <a:pt x="124460" y="2795574"/>
                  </a:lnTo>
                  <a:cubicBezTo>
                    <a:pt x="88900" y="2795574"/>
                    <a:pt x="59690" y="2766364"/>
                    <a:pt x="59690" y="2730804"/>
                  </a:cubicBezTo>
                  <a:lnTo>
                    <a:pt x="59690" y="124460"/>
                  </a:lnTo>
                  <a:cubicBezTo>
                    <a:pt x="59690" y="88900"/>
                    <a:pt x="88900" y="59690"/>
                    <a:pt x="124460" y="59690"/>
                  </a:cubicBezTo>
                  <a:lnTo>
                    <a:pt x="3032816" y="59690"/>
                  </a:lnTo>
                  <a:moveTo>
                    <a:pt x="3032816" y="0"/>
                  </a:moveTo>
                  <a:lnTo>
                    <a:pt x="124460" y="0"/>
                  </a:lnTo>
                  <a:cubicBezTo>
                    <a:pt x="55880" y="0"/>
                    <a:pt x="0" y="55880"/>
                    <a:pt x="0" y="124460"/>
                  </a:cubicBezTo>
                  <a:lnTo>
                    <a:pt x="0" y="2730804"/>
                  </a:lnTo>
                  <a:cubicBezTo>
                    <a:pt x="0" y="2799384"/>
                    <a:pt x="55880" y="2855264"/>
                    <a:pt x="124460" y="2855264"/>
                  </a:cubicBezTo>
                  <a:lnTo>
                    <a:pt x="3032816" y="2855264"/>
                  </a:lnTo>
                  <a:cubicBezTo>
                    <a:pt x="3101396" y="2855264"/>
                    <a:pt x="3157276" y="2799384"/>
                    <a:pt x="3157276" y="2730804"/>
                  </a:cubicBezTo>
                  <a:lnTo>
                    <a:pt x="3157276" y="124460"/>
                  </a:lnTo>
                  <a:cubicBezTo>
                    <a:pt x="3157276" y="55880"/>
                    <a:pt x="3101396" y="0"/>
                    <a:pt x="3032816" y="0"/>
                  </a:cubicBezTo>
                  <a:close/>
                </a:path>
              </a:pathLst>
            </a:custGeom>
            <a:solidFill>
              <a:srgbClr val="FD4128"/>
            </a:solidFill>
          </p:spPr>
        </p:sp>
      </p:grpSp>
      <p:sp>
        <p:nvSpPr>
          <p:cNvPr id="13" name="Freeform 13"/>
          <p:cNvSpPr/>
          <p:nvPr/>
        </p:nvSpPr>
        <p:spPr>
          <a:xfrm rot="864818">
            <a:off x="8040946" y="8290027"/>
            <a:ext cx="1588708" cy="1828011"/>
          </a:xfrm>
          <a:custGeom>
            <a:avLst/>
            <a:gdLst/>
            <a:ahLst/>
            <a:cxnLst/>
            <a:rect l="l" t="t" r="r" b="b"/>
            <a:pathLst>
              <a:path w="1588708" h="1828011">
                <a:moveTo>
                  <a:pt x="0" y="0"/>
                </a:moveTo>
                <a:lnTo>
                  <a:pt x="1588708" y="0"/>
                </a:lnTo>
                <a:lnTo>
                  <a:pt x="1588708" y="1828011"/>
                </a:lnTo>
                <a:lnTo>
                  <a:pt x="0" y="18280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TextBox 14"/>
          <p:cNvSpPr txBox="1"/>
          <p:nvPr/>
        </p:nvSpPr>
        <p:spPr>
          <a:xfrm>
            <a:off x="828128" y="2068511"/>
            <a:ext cx="7979920" cy="7411720"/>
          </a:xfrm>
          <a:prstGeom prst="rect">
            <a:avLst/>
          </a:prstGeom>
        </p:spPr>
        <p:txBody>
          <a:bodyPr lIns="0" tIns="0" rIns="0" bIns="0" rtlCol="0" anchor="t">
            <a:spAutoFit/>
          </a:bodyPr>
          <a:lstStyle/>
          <a:p>
            <a:pPr algn="ctr">
              <a:lnSpc>
                <a:spcPts val="7279"/>
              </a:lnSpc>
            </a:pPr>
            <a:r>
              <a:rPr lang="en-US" sz="5199">
                <a:solidFill>
                  <a:srgbClr val="233E94"/>
                </a:solidFill>
                <a:latin typeface="Bryndan Write"/>
              </a:rPr>
              <a:t>Use an atlas or a globe to locate Antarctica. Apply your prior learning, can you describe its location? Are there other parts of the world covered of snow and ice? What are their names. </a:t>
            </a:r>
          </a:p>
        </p:txBody>
      </p:sp>
      <p:pic>
        <p:nvPicPr>
          <p:cNvPr id="15" name="Picture 15"/>
          <p:cNvPicPr>
            <a:picLocks noChangeAspect="1"/>
          </p:cNvPicPr>
          <p:nvPr/>
        </p:nvPicPr>
        <p:blipFill>
          <a:blip r:embed="rId11"/>
          <a:srcRect/>
          <a:stretch>
            <a:fillRect/>
          </a:stretch>
        </p:blipFill>
        <p:spPr>
          <a:xfrm>
            <a:off x="159755" y="8524206"/>
            <a:ext cx="1677929" cy="14681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85779" y="65256"/>
            <a:ext cx="18002704" cy="10039986"/>
            <a:chOff x="0" y="0"/>
            <a:chExt cx="4741453" cy="2644276"/>
          </a:xfrm>
        </p:grpSpPr>
        <p:sp>
          <p:nvSpPr>
            <p:cNvPr id="3" name="Freeform 3"/>
            <p:cNvSpPr/>
            <p:nvPr/>
          </p:nvSpPr>
          <p:spPr>
            <a:xfrm>
              <a:off x="0" y="0"/>
              <a:ext cx="4741453" cy="2644276"/>
            </a:xfrm>
            <a:custGeom>
              <a:avLst/>
              <a:gdLst/>
              <a:ahLst/>
              <a:cxnLst/>
              <a:rect l="l" t="t" r="r" b="b"/>
              <a:pathLst>
                <a:path w="4741453" h="2644276">
                  <a:moveTo>
                    <a:pt x="0" y="0"/>
                  </a:moveTo>
                  <a:lnTo>
                    <a:pt x="4741453" y="0"/>
                  </a:lnTo>
                  <a:lnTo>
                    <a:pt x="4741453" y="2644276"/>
                  </a:lnTo>
                  <a:lnTo>
                    <a:pt x="0" y="2644276"/>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80020" y="331213"/>
            <a:ext cx="17693088" cy="9675069"/>
            <a:chOff x="0" y="0"/>
            <a:chExt cx="6454486" cy="3529492"/>
          </a:xfrm>
        </p:grpSpPr>
        <p:sp>
          <p:nvSpPr>
            <p:cNvPr id="6" name="Freeform 6"/>
            <p:cNvSpPr/>
            <p:nvPr/>
          </p:nvSpPr>
          <p:spPr>
            <a:xfrm>
              <a:off x="31750" y="31750"/>
              <a:ext cx="6390986" cy="3465992"/>
            </a:xfrm>
            <a:custGeom>
              <a:avLst/>
              <a:gdLst/>
              <a:ahLst/>
              <a:cxnLst/>
              <a:rect l="l" t="t" r="r" b="b"/>
              <a:pathLst>
                <a:path w="6390986" h="3465992">
                  <a:moveTo>
                    <a:pt x="6298276" y="3465992"/>
                  </a:moveTo>
                  <a:lnTo>
                    <a:pt x="92710" y="3465992"/>
                  </a:lnTo>
                  <a:cubicBezTo>
                    <a:pt x="41910" y="3465992"/>
                    <a:pt x="0" y="3424081"/>
                    <a:pt x="0" y="3373281"/>
                  </a:cubicBezTo>
                  <a:lnTo>
                    <a:pt x="0" y="92710"/>
                  </a:lnTo>
                  <a:cubicBezTo>
                    <a:pt x="0" y="41910"/>
                    <a:pt x="41910" y="0"/>
                    <a:pt x="92710" y="0"/>
                  </a:cubicBezTo>
                  <a:lnTo>
                    <a:pt x="6297006" y="0"/>
                  </a:lnTo>
                  <a:cubicBezTo>
                    <a:pt x="6347806" y="0"/>
                    <a:pt x="6389717" y="41910"/>
                    <a:pt x="6389717" y="92710"/>
                  </a:cubicBezTo>
                  <a:lnTo>
                    <a:pt x="6389717" y="3372012"/>
                  </a:lnTo>
                  <a:cubicBezTo>
                    <a:pt x="6390986" y="3424081"/>
                    <a:pt x="6349076" y="3465992"/>
                    <a:pt x="6298276" y="3465992"/>
                  </a:cubicBezTo>
                  <a:close/>
                </a:path>
              </a:pathLst>
            </a:custGeom>
            <a:solidFill>
              <a:srgbClr val="FDC42C"/>
            </a:solidFill>
          </p:spPr>
        </p:sp>
        <p:sp>
          <p:nvSpPr>
            <p:cNvPr id="7" name="Freeform 7"/>
            <p:cNvSpPr/>
            <p:nvPr/>
          </p:nvSpPr>
          <p:spPr>
            <a:xfrm>
              <a:off x="0" y="0"/>
              <a:ext cx="6454487" cy="3529492"/>
            </a:xfrm>
            <a:custGeom>
              <a:avLst/>
              <a:gdLst/>
              <a:ahLst/>
              <a:cxnLst/>
              <a:rect l="l" t="t" r="r" b="b"/>
              <a:pathLst>
                <a:path w="6454487" h="3529492">
                  <a:moveTo>
                    <a:pt x="6330026" y="59690"/>
                  </a:moveTo>
                  <a:cubicBezTo>
                    <a:pt x="6365586" y="59690"/>
                    <a:pt x="6394796" y="88900"/>
                    <a:pt x="6394796" y="124460"/>
                  </a:cubicBezTo>
                  <a:lnTo>
                    <a:pt x="6394796" y="3405032"/>
                  </a:lnTo>
                  <a:cubicBezTo>
                    <a:pt x="6394796" y="3440592"/>
                    <a:pt x="6365586" y="3469801"/>
                    <a:pt x="6330026" y="3469801"/>
                  </a:cubicBezTo>
                  <a:lnTo>
                    <a:pt x="124460" y="3469801"/>
                  </a:lnTo>
                  <a:cubicBezTo>
                    <a:pt x="88900" y="3469801"/>
                    <a:pt x="59690" y="3440592"/>
                    <a:pt x="59690" y="3405032"/>
                  </a:cubicBezTo>
                  <a:lnTo>
                    <a:pt x="59690" y="124460"/>
                  </a:lnTo>
                  <a:cubicBezTo>
                    <a:pt x="59690" y="88900"/>
                    <a:pt x="88900" y="59690"/>
                    <a:pt x="124460" y="59690"/>
                  </a:cubicBezTo>
                  <a:lnTo>
                    <a:pt x="6330026" y="59690"/>
                  </a:lnTo>
                  <a:moveTo>
                    <a:pt x="6330026" y="0"/>
                  </a:moveTo>
                  <a:lnTo>
                    <a:pt x="124460" y="0"/>
                  </a:lnTo>
                  <a:cubicBezTo>
                    <a:pt x="55880" y="0"/>
                    <a:pt x="0" y="55880"/>
                    <a:pt x="0" y="124460"/>
                  </a:cubicBezTo>
                  <a:lnTo>
                    <a:pt x="0" y="3405032"/>
                  </a:lnTo>
                  <a:cubicBezTo>
                    <a:pt x="0" y="3473612"/>
                    <a:pt x="55880" y="3529492"/>
                    <a:pt x="124460" y="3529492"/>
                  </a:cubicBezTo>
                  <a:lnTo>
                    <a:pt x="6330026" y="3529492"/>
                  </a:lnTo>
                  <a:cubicBezTo>
                    <a:pt x="6398606" y="3529492"/>
                    <a:pt x="6454487" y="3473612"/>
                    <a:pt x="6454487" y="3405032"/>
                  </a:cubicBezTo>
                  <a:lnTo>
                    <a:pt x="6454487" y="124460"/>
                  </a:lnTo>
                  <a:cubicBezTo>
                    <a:pt x="6454487" y="55880"/>
                    <a:pt x="6398606" y="0"/>
                    <a:pt x="6330026" y="0"/>
                  </a:cubicBezTo>
                  <a:close/>
                </a:path>
              </a:pathLst>
            </a:custGeom>
            <a:solidFill>
              <a:srgbClr val="FD4128"/>
            </a:solidFill>
          </p:spPr>
        </p:sp>
      </p:grpSp>
      <p:sp>
        <p:nvSpPr>
          <p:cNvPr id="8" name="Freeform 8"/>
          <p:cNvSpPr/>
          <p:nvPr/>
        </p:nvSpPr>
        <p:spPr>
          <a:xfrm>
            <a:off x="11855501" y="5658019"/>
            <a:ext cx="5403799" cy="3600281"/>
          </a:xfrm>
          <a:custGeom>
            <a:avLst/>
            <a:gdLst/>
            <a:ahLst/>
            <a:cxnLst/>
            <a:rect l="l" t="t" r="r" b="b"/>
            <a:pathLst>
              <a:path w="5403799" h="3600281">
                <a:moveTo>
                  <a:pt x="0" y="0"/>
                </a:moveTo>
                <a:lnTo>
                  <a:pt x="5403799" y="0"/>
                </a:lnTo>
                <a:lnTo>
                  <a:pt x="5403799" y="3600281"/>
                </a:lnTo>
                <a:lnTo>
                  <a:pt x="0" y="3600281"/>
                </a:lnTo>
                <a:lnTo>
                  <a:pt x="0" y="0"/>
                </a:lnTo>
                <a:close/>
              </a:path>
            </a:pathLst>
          </a:custGeom>
          <a:blipFill>
            <a:blip r:embed="rId2"/>
            <a:stretch>
              <a:fillRect/>
            </a:stretch>
          </a:blipFill>
        </p:spPr>
      </p:sp>
      <p:sp>
        <p:nvSpPr>
          <p:cNvPr id="9" name="TextBox 9"/>
          <p:cNvSpPr txBox="1"/>
          <p:nvPr/>
        </p:nvSpPr>
        <p:spPr>
          <a:xfrm>
            <a:off x="762962" y="923925"/>
            <a:ext cx="2534444" cy="896620"/>
          </a:xfrm>
          <a:prstGeom prst="rect">
            <a:avLst/>
          </a:prstGeom>
        </p:spPr>
        <p:txBody>
          <a:bodyPr lIns="0" tIns="0" rIns="0" bIns="0" rtlCol="0" anchor="t">
            <a:spAutoFit/>
          </a:bodyPr>
          <a:lstStyle/>
          <a:p>
            <a:pPr algn="ctr">
              <a:lnSpc>
                <a:spcPts val="7279"/>
              </a:lnSpc>
            </a:pPr>
            <a:r>
              <a:rPr lang="en-US" sz="5199">
                <a:solidFill>
                  <a:srgbClr val="000000"/>
                </a:solidFill>
                <a:latin typeface="Bobby Jones Soft"/>
              </a:rPr>
              <a:t>Glaciers</a:t>
            </a:r>
          </a:p>
        </p:txBody>
      </p:sp>
      <p:sp>
        <p:nvSpPr>
          <p:cNvPr id="10" name="TextBox 10"/>
          <p:cNvSpPr txBox="1"/>
          <p:nvPr/>
        </p:nvSpPr>
        <p:spPr>
          <a:xfrm>
            <a:off x="762962" y="2062140"/>
            <a:ext cx="16496338" cy="3773170"/>
          </a:xfrm>
          <a:prstGeom prst="rect">
            <a:avLst/>
          </a:prstGeom>
        </p:spPr>
        <p:txBody>
          <a:bodyPr lIns="0" tIns="0" rIns="0" bIns="0" rtlCol="0" anchor="t">
            <a:spAutoFit/>
          </a:bodyPr>
          <a:lstStyle/>
          <a:p>
            <a:pPr>
              <a:lnSpc>
                <a:spcPts val="7279"/>
              </a:lnSpc>
            </a:pPr>
            <a:r>
              <a:rPr lang="en-US" sz="5199">
                <a:solidFill>
                  <a:srgbClr val="000000"/>
                </a:solidFill>
                <a:latin typeface="อีฟดอวอิ้ง"/>
              </a:rPr>
              <a:t>Glaciers are found on every continent, but most of the world's ice is located on polar regions, at two opposite poles, the North and South Pole, that is in Greenland and Antarctica. </a:t>
            </a:r>
          </a:p>
        </p:txBody>
      </p:sp>
      <p:sp>
        <p:nvSpPr>
          <p:cNvPr id="11" name="TextBox 11"/>
          <p:cNvSpPr txBox="1"/>
          <p:nvPr/>
        </p:nvSpPr>
        <p:spPr>
          <a:xfrm>
            <a:off x="762962" y="6073436"/>
            <a:ext cx="11092539" cy="3773170"/>
          </a:xfrm>
          <a:prstGeom prst="rect">
            <a:avLst/>
          </a:prstGeom>
        </p:spPr>
        <p:txBody>
          <a:bodyPr lIns="0" tIns="0" rIns="0" bIns="0" rtlCol="0" anchor="t">
            <a:spAutoFit/>
          </a:bodyPr>
          <a:lstStyle/>
          <a:p>
            <a:pPr>
              <a:lnSpc>
                <a:spcPts val="7279"/>
              </a:lnSpc>
            </a:pPr>
            <a:r>
              <a:rPr lang="en-US" sz="5199">
                <a:solidFill>
                  <a:srgbClr val="000000"/>
                </a:solidFill>
                <a:latin typeface="อีฟดอวอิ้ง"/>
              </a:rPr>
              <a:t>The National Snow and Ice data center found at https://nsidc.org/ can tell you all about ice and glaciers on earth.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85779" y="65256"/>
            <a:ext cx="18002704" cy="10039986"/>
            <a:chOff x="0" y="0"/>
            <a:chExt cx="4741453" cy="2644276"/>
          </a:xfrm>
        </p:grpSpPr>
        <p:sp>
          <p:nvSpPr>
            <p:cNvPr id="3" name="Freeform 3"/>
            <p:cNvSpPr/>
            <p:nvPr/>
          </p:nvSpPr>
          <p:spPr>
            <a:xfrm>
              <a:off x="0" y="0"/>
              <a:ext cx="4741453" cy="2644276"/>
            </a:xfrm>
            <a:custGeom>
              <a:avLst/>
              <a:gdLst/>
              <a:ahLst/>
              <a:cxnLst/>
              <a:rect l="l" t="t" r="r" b="b"/>
              <a:pathLst>
                <a:path w="4741453" h="2644276">
                  <a:moveTo>
                    <a:pt x="0" y="0"/>
                  </a:moveTo>
                  <a:lnTo>
                    <a:pt x="4741453" y="0"/>
                  </a:lnTo>
                  <a:lnTo>
                    <a:pt x="4741453" y="2644276"/>
                  </a:lnTo>
                  <a:lnTo>
                    <a:pt x="0" y="2644276"/>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80020" y="400956"/>
            <a:ext cx="17518730" cy="9396096"/>
            <a:chOff x="0" y="0"/>
            <a:chExt cx="6390880" cy="3427721"/>
          </a:xfrm>
        </p:grpSpPr>
        <p:sp>
          <p:nvSpPr>
            <p:cNvPr id="6" name="Freeform 6"/>
            <p:cNvSpPr/>
            <p:nvPr/>
          </p:nvSpPr>
          <p:spPr>
            <a:xfrm>
              <a:off x="31750" y="31750"/>
              <a:ext cx="6327380" cy="3364221"/>
            </a:xfrm>
            <a:custGeom>
              <a:avLst/>
              <a:gdLst/>
              <a:ahLst/>
              <a:cxnLst/>
              <a:rect l="l" t="t" r="r" b="b"/>
              <a:pathLst>
                <a:path w="6327380" h="3364221">
                  <a:moveTo>
                    <a:pt x="6234670" y="3364221"/>
                  </a:moveTo>
                  <a:lnTo>
                    <a:pt x="92710" y="3364221"/>
                  </a:lnTo>
                  <a:cubicBezTo>
                    <a:pt x="41910" y="3364221"/>
                    <a:pt x="0" y="3322311"/>
                    <a:pt x="0" y="3271511"/>
                  </a:cubicBezTo>
                  <a:lnTo>
                    <a:pt x="0" y="92710"/>
                  </a:lnTo>
                  <a:cubicBezTo>
                    <a:pt x="0" y="41910"/>
                    <a:pt x="41910" y="0"/>
                    <a:pt x="92710" y="0"/>
                  </a:cubicBezTo>
                  <a:lnTo>
                    <a:pt x="6233400" y="0"/>
                  </a:lnTo>
                  <a:cubicBezTo>
                    <a:pt x="6284200" y="0"/>
                    <a:pt x="6326110" y="41910"/>
                    <a:pt x="6326110" y="92710"/>
                  </a:cubicBezTo>
                  <a:lnTo>
                    <a:pt x="6326110" y="3270241"/>
                  </a:lnTo>
                  <a:cubicBezTo>
                    <a:pt x="6327380" y="3322311"/>
                    <a:pt x="6285470" y="3364221"/>
                    <a:pt x="6234670" y="3364221"/>
                  </a:cubicBezTo>
                  <a:close/>
                </a:path>
              </a:pathLst>
            </a:custGeom>
            <a:solidFill>
              <a:srgbClr val="FDC42C"/>
            </a:solidFill>
          </p:spPr>
        </p:sp>
        <p:sp>
          <p:nvSpPr>
            <p:cNvPr id="7" name="Freeform 7"/>
            <p:cNvSpPr/>
            <p:nvPr/>
          </p:nvSpPr>
          <p:spPr>
            <a:xfrm>
              <a:off x="0" y="0"/>
              <a:ext cx="6390880" cy="3427721"/>
            </a:xfrm>
            <a:custGeom>
              <a:avLst/>
              <a:gdLst/>
              <a:ahLst/>
              <a:cxnLst/>
              <a:rect l="l" t="t" r="r" b="b"/>
              <a:pathLst>
                <a:path w="6390880" h="3427721">
                  <a:moveTo>
                    <a:pt x="6266420" y="59690"/>
                  </a:moveTo>
                  <a:cubicBezTo>
                    <a:pt x="6301980" y="59690"/>
                    <a:pt x="6331190" y="88900"/>
                    <a:pt x="6331190" y="124460"/>
                  </a:cubicBezTo>
                  <a:lnTo>
                    <a:pt x="6331190" y="3303262"/>
                  </a:lnTo>
                  <a:cubicBezTo>
                    <a:pt x="6331190" y="3338821"/>
                    <a:pt x="6301980" y="3368031"/>
                    <a:pt x="6266420" y="3368031"/>
                  </a:cubicBezTo>
                  <a:lnTo>
                    <a:pt x="124460" y="3368031"/>
                  </a:lnTo>
                  <a:cubicBezTo>
                    <a:pt x="88900" y="3368031"/>
                    <a:pt x="59690" y="3338821"/>
                    <a:pt x="59690" y="3303262"/>
                  </a:cubicBezTo>
                  <a:lnTo>
                    <a:pt x="59690" y="124460"/>
                  </a:lnTo>
                  <a:cubicBezTo>
                    <a:pt x="59690" y="88900"/>
                    <a:pt x="88900" y="59690"/>
                    <a:pt x="124460" y="59690"/>
                  </a:cubicBezTo>
                  <a:lnTo>
                    <a:pt x="6266420" y="59690"/>
                  </a:lnTo>
                  <a:moveTo>
                    <a:pt x="6266420" y="0"/>
                  </a:moveTo>
                  <a:lnTo>
                    <a:pt x="124460" y="0"/>
                  </a:lnTo>
                  <a:cubicBezTo>
                    <a:pt x="55880" y="0"/>
                    <a:pt x="0" y="55880"/>
                    <a:pt x="0" y="124460"/>
                  </a:cubicBezTo>
                  <a:lnTo>
                    <a:pt x="0" y="3303262"/>
                  </a:lnTo>
                  <a:cubicBezTo>
                    <a:pt x="0" y="3371841"/>
                    <a:pt x="55880" y="3427721"/>
                    <a:pt x="124460" y="3427721"/>
                  </a:cubicBezTo>
                  <a:lnTo>
                    <a:pt x="6266420" y="3427721"/>
                  </a:lnTo>
                  <a:cubicBezTo>
                    <a:pt x="6335000" y="3427721"/>
                    <a:pt x="6390880" y="3371841"/>
                    <a:pt x="6390880" y="3303262"/>
                  </a:cubicBezTo>
                  <a:lnTo>
                    <a:pt x="6390880" y="124460"/>
                  </a:lnTo>
                  <a:cubicBezTo>
                    <a:pt x="6390880" y="55880"/>
                    <a:pt x="6335000" y="0"/>
                    <a:pt x="6266420" y="0"/>
                  </a:cubicBezTo>
                  <a:close/>
                </a:path>
              </a:pathLst>
            </a:custGeom>
            <a:solidFill>
              <a:srgbClr val="FD4128"/>
            </a:solidFill>
          </p:spPr>
        </p:sp>
      </p:grpSp>
      <p:sp>
        <p:nvSpPr>
          <p:cNvPr id="8" name="Freeform 8"/>
          <p:cNvSpPr/>
          <p:nvPr/>
        </p:nvSpPr>
        <p:spPr>
          <a:xfrm>
            <a:off x="581744" y="540448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856866" y="1964962"/>
            <a:ext cx="16402434" cy="3535506"/>
          </a:xfrm>
          <a:prstGeom prst="rect">
            <a:avLst/>
          </a:prstGeom>
        </p:spPr>
        <p:txBody>
          <a:bodyPr lIns="0" tIns="0" rIns="0" bIns="0" rtlCol="0" anchor="t">
            <a:spAutoFit/>
          </a:bodyPr>
          <a:lstStyle/>
          <a:p>
            <a:pPr>
              <a:lnSpc>
                <a:spcPts val="4629"/>
              </a:lnSpc>
            </a:pPr>
            <a:r>
              <a:rPr lang="en-US" sz="3306">
                <a:solidFill>
                  <a:srgbClr val="000000"/>
                </a:solidFill>
                <a:latin typeface="อีฟดอวอิ้ง"/>
              </a:rPr>
              <a:t>You may not know what makes the climate yet.</a:t>
            </a:r>
          </a:p>
          <a:p>
            <a:pPr>
              <a:lnSpc>
                <a:spcPts val="4629"/>
              </a:lnSpc>
            </a:pPr>
            <a:r>
              <a:rPr lang="en-US" sz="3306">
                <a:solidFill>
                  <a:srgbClr val="000000"/>
                </a:solidFill>
                <a:latin typeface="อีฟดอวอิ้ง"/>
              </a:rPr>
              <a:t>In a few words, the climate of the Earth is made through the atmosphere that surrounds its surface. You have to imagine a layer of gases around the planet. This layer is made of different gases that filter the sunlight ultraviolet radiations. It also insulates the planet at night by maintaining temperatures when a part of the Earth is not facing the sun.  </a:t>
            </a:r>
          </a:p>
        </p:txBody>
      </p:sp>
      <p:sp>
        <p:nvSpPr>
          <p:cNvPr id="10" name="TextBox 10"/>
          <p:cNvSpPr txBox="1"/>
          <p:nvPr/>
        </p:nvSpPr>
        <p:spPr>
          <a:xfrm>
            <a:off x="856866" y="923925"/>
            <a:ext cx="12271410" cy="896620"/>
          </a:xfrm>
          <a:prstGeom prst="rect">
            <a:avLst/>
          </a:prstGeom>
        </p:spPr>
        <p:txBody>
          <a:bodyPr lIns="0" tIns="0" rIns="0" bIns="0" rtlCol="0" anchor="t">
            <a:spAutoFit/>
          </a:bodyPr>
          <a:lstStyle/>
          <a:p>
            <a:pPr>
              <a:lnSpc>
                <a:spcPts val="7279"/>
              </a:lnSpc>
            </a:pPr>
            <a:r>
              <a:rPr lang="en-US" sz="5199">
                <a:solidFill>
                  <a:srgbClr val="15395D"/>
                </a:solidFill>
                <a:latin typeface="Bobby Jones Soft"/>
              </a:rPr>
              <a:t>Climate and ATMOSPHERE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85779" y="65256"/>
            <a:ext cx="18002704" cy="10039986"/>
            <a:chOff x="0" y="0"/>
            <a:chExt cx="4741453" cy="2644276"/>
          </a:xfrm>
        </p:grpSpPr>
        <p:sp>
          <p:nvSpPr>
            <p:cNvPr id="3" name="Freeform 3"/>
            <p:cNvSpPr/>
            <p:nvPr/>
          </p:nvSpPr>
          <p:spPr>
            <a:xfrm>
              <a:off x="0" y="0"/>
              <a:ext cx="4741453" cy="2644276"/>
            </a:xfrm>
            <a:custGeom>
              <a:avLst/>
              <a:gdLst/>
              <a:ahLst/>
              <a:cxnLst/>
              <a:rect l="l" t="t" r="r" b="b"/>
              <a:pathLst>
                <a:path w="4741453" h="2644276">
                  <a:moveTo>
                    <a:pt x="0" y="0"/>
                  </a:moveTo>
                  <a:lnTo>
                    <a:pt x="4741453" y="0"/>
                  </a:lnTo>
                  <a:lnTo>
                    <a:pt x="4741453" y="2644276"/>
                  </a:lnTo>
                  <a:lnTo>
                    <a:pt x="0" y="2644276"/>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80020" y="400956"/>
            <a:ext cx="17518730" cy="9396096"/>
            <a:chOff x="0" y="0"/>
            <a:chExt cx="6390880" cy="3427721"/>
          </a:xfrm>
        </p:grpSpPr>
        <p:sp>
          <p:nvSpPr>
            <p:cNvPr id="6" name="Freeform 6"/>
            <p:cNvSpPr/>
            <p:nvPr/>
          </p:nvSpPr>
          <p:spPr>
            <a:xfrm>
              <a:off x="31750" y="31750"/>
              <a:ext cx="6327380" cy="3364221"/>
            </a:xfrm>
            <a:custGeom>
              <a:avLst/>
              <a:gdLst/>
              <a:ahLst/>
              <a:cxnLst/>
              <a:rect l="l" t="t" r="r" b="b"/>
              <a:pathLst>
                <a:path w="6327380" h="3364221">
                  <a:moveTo>
                    <a:pt x="6234670" y="3364221"/>
                  </a:moveTo>
                  <a:lnTo>
                    <a:pt x="92710" y="3364221"/>
                  </a:lnTo>
                  <a:cubicBezTo>
                    <a:pt x="41910" y="3364221"/>
                    <a:pt x="0" y="3322311"/>
                    <a:pt x="0" y="3271511"/>
                  </a:cubicBezTo>
                  <a:lnTo>
                    <a:pt x="0" y="92710"/>
                  </a:lnTo>
                  <a:cubicBezTo>
                    <a:pt x="0" y="41910"/>
                    <a:pt x="41910" y="0"/>
                    <a:pt x="92710" y="0"/>
                  </a:cubicBezTo>
                  <a:lnTo>
                    <a:pt x="6233400" y="0"/>
                  </a:lnTo>
                  <a:cubicBezTo>
                    <a:pt x="6284200" y="0"/>
                    <a:pt x="6326110" y="41910"/>
                    <a:pt x="6326110" y="92710"/>
                  </a:cubicBezTo>
                  <a:lnTo>
                    <a:pt x="6326110" y="3270241"/>
                  </a:lnTo>
                  <a:cubicBezTo>
                    <a:pt x="6327380" y="3322311"/>
                    <a:pt x="6285470" y="3364221"/>
                    <a:pt x="6234670" y="3364221"/>
                  </a:cubicBezTo>
                  <a:close/>
                </a:path>
              </a:pathLst>
            </a:custGeom>
            <a:solidFill>
              <a:srgbClr val="FDC42C"/>
            </a:solidFill>
          </p:spPr>
        </p:sp>
        <p:sp>
          <p:nvSpPr>
            <p:cNvPr id="7" name="Freeform 7"/>
            <p:cNvSpPr/>
            <p:nvPr/>
          </p:nvSpPr>
          <p:spPr>
            <a:xfrm>
              <a:off x="0" y="0"/>
              <a:ext cx="6390880" cy="3427721"/>
            </a:xfrm>
            <a:custGeom>
              <a:avLst/>
              <a:gdLst/>
              <a:ahLst/>
              <a:cxnLst/>
              <a:rect l="l" t="t" r="r" b="b"/>
              <a:pathLst>
                <a:path w="6390880" h="3427721">
                  <a:moveTo>
                    <a:pt x="6266420" y="59690"/>
                  </a:moveTo>
                  <a:cubicBezTo>
                    <a:pt x="6301980" y="59690"/>
                    <a:pt x="6331190" y="88900"/>
                    <a:pt x="6331190" y="124460"/>
                  </a:cubicBezTo>
                  <a:lnTo>
                    <a:pt x="6331190" y="3303262"/>
                  </a:lnTo>
                  <a:cubicBezTo>
                    <a:pt x="6331190" y="3338821"/>
                    <a:pt x="6301980" y="3368031"/>
                    <a:pt x="6266420" y="3368031"/>
                  </a:cubicBezTo>
                  <a:lnTo>
                    <a:pt x="124460" y="3368031"/>
                  </a:lnTo>
                  <a:cubicBezTo>
                    <a:pt x="88900" y="3368031"/>
                    <a:pt x="59690" y="3338821"/>
                    <a:pt x="59690" y="3303262"/>
                  </a:cubicBezTo>
                  <a:lnTo>
                    <a:pt x="59690" y="124460"/>
                  </a:lnTo>
                  <a:cubicBezTo>
                    <a:pt x="59690" y="88900"/>
                    <a:pt x="88900" y="59690"/>
                    <a:pt x="124460" y="59690"/>
                  </a:cubicBezTo>
                  <a:lnTo>
                    <a:pt x="6266420" y="59690"/>
                  </a:lnTo>
                  <a:moveTo>
                    <a:pt x="6266420" y="0"/>
                  </a:moveTo>
                  <a:lnTo>
                    <a:pt x="124460" y="0"/>
                  </a:lnTo>
                  <a:cubicBezTo>
                    <a:pt x="55880" y="0"/>
                    <a:pt x="0" y="55880"/>
                    <a:pt x="0" y="124460"/>
                  </a:cubicBezTo>
                  <a:lnTo>
                    <a:pt x="0" y="3303262"/>
                  </a:lnTo>
                  <a:cubicBezTo>
                    <a:pt x="0" y="3371841"/>
                    <a:pt x="55880" y="3427721"/>
                    <a:pt x="124460" y="3427721"/>
                  </a:cubicBezTo>
                  <a:lnTo>
                    <a:pt x="6266420" y="3427721"/>
                  </a:lnTo>
                  <a:cubicBezTo>
                    <a:pt x="6335000" y="3427721"/>
                    <a:pt x="6390880" y="3371841"/>
                    <a:pt x="6390880" y="3303262"/>
                  </a:cubicBezTo>
                  <a:lnTo>
                    <a:pt x="6390880" y="124460"/>
                  </a:lnTo>
                  <a:cubicBezTo>
                    <a:pt x="6390880" y="55880"/>
                    <a:pt x="6335000" y="0"/>
                    <a:pt x="6266420" y="0"/>
                  </a:cubicBezTo>
                  <a:close/>
                </a:path>
              </a:pathLst>
            </a:custGeom>
            <a:solidFill>
              <a:srgbClr val="FD4128"/>
            </a:solidFill>
          </p:spPr>
        </p:sp>
      </p:grpSp>
      <p:sp>
        <p:nvSpPr>
          <p:cNvPr id="8" name="Freeform 8"/>
          <p:cNvSpPr/>
          <p:nvPr/>
        </p:nvSpPr>
        <p:spPr>
          <a:xfrm>
            <a:off x="12917391" y="4714311"/>
            <a:ext cx="4323211" cy="4247555"/>
          </a:xfrm>
          <a:custGeom>
            <a:avLst/>
            <a:gdLst/>
            <a:ahLst/>
            <a:cxnLst/>
            <a:rect l="l" t="t" r="r" b="b"/>
            <a:pathLst>
              <a:path w="4323211" h="4247555">
                <a:moveTo>
                  <a:pt x="0" y="0"/>
                </a:moveTo>
                <a:lnTo>
                  <a:pt x="4323211" y="0"/>
                </a:lnTo>
                <a:lnTo>
                  <a:pt x="4323211" y="4247555"/>
                </a:lnTo>
                <a:lnTo>
                  <a:pt x="0" y="42475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856866" y="923925"/>
            <a:ext cx="12271410" cy="896620"/>
          </a:xfrm>
          <a:prstGeom prst="rect">
            <a:avLst/>
          </a:prstGeom>
        </p:spPr>
        <p:txBody>
          <a:bodyPr lIns="0" tIns="0" rIns="0" bIns="0" rtlCol="0" anchor="t">
            <a:spAutoFit/>
          </a:bodyPr>
          <a:lstStyle/>
          <a:p>
            <a:pPr>
              <a:lnSpc>
                <a:spcPts val="7279"/>
              </a:lnSpc>
            </a:pPr>
            <a:r>
              <a:rPr lang="en-US" sz="5199">
                <a:solidFill>
                  <a:srgbClr val="15395D"/>
                </a:solidFill>
                <a:latin typeface="Bobby Jones Soft"/>
              </a:rPr>
              <a:t>THe </a:t>
            </a:r>
            <a:r>
              <a:rPr lang="en-US" sz="5199">
                <a:solidFill>
                  <a:srgbClr val="009245"/>
                </a:solidFill>
                <a:latin typeface="Bobby Jones Soft"/>
              </a:rPr>
              <a:t>'Greenhouse effect' </a:t>
            </a:r>
          </a:p>
        </p:txBody>
      </p:sp>
      <p:sp>
        <p:nvSpPr>
          <p:cNvPr id="10" name="TextBox 10"/>
          <p:cNvSpPr txBox="1"/>
          <p:nvPr/>
        </p:nvSpPr>
        <p:spPr>
          <a:xfrm>
            <a:off x="838168" y="2102439"/>
            <a:ext cx="16402434" cy="2373631"/>
          </a:xfrm>
          <a:prstGeom prst="rect">
            <a:avLst/>
          </a:prstGeom>
        </p:spPr>
        <p:txBody>
          <a:bodyPr lIns="0" tIns="0" rIns="0" bIns="0" rtlCol="0" anchor="t">
            <a:spAutoFit/>
          </a:bodyPr>
          <a:lstStyle/>
          <a:p>
            <a:pPr>
              <a:lnSpc>
                <a:spcPts val="4619"/>
              </a:lnSpc>
            </a:pPr>
            <a:r>
              <a:rPr lang="en-US" sz="3299">
                <a:solidFill>
                  <a:srgbClr val="15395D"/>
                </a:solidFill>
                <a:latin typeface="อีฟดอวอิ้ง Bold"/>
              </a:rPr>
              <a:t>The greenhouse effect is named </a:t>
            </a:r>
            <a:r>
              <a:rPr lang="en-US" sz="3299">
                <a:solidFill>
                  <a:srgbClr val="15395D"/>
                </a:solidFill>
                <a:latin typeface="อีฟดอวอิ้ง"/>
              </a:rPr>
              <a:t>after the role of glass in maintaining temperature in a greenhouse. It is a natural process thanks to which the temperature brought by the warmth of the sunlight remains at an average around the Earth’s surface; maintaining this way a temperature that is compatible with the presence of water and life.</a:t>
            </a:r>
          </a:p>
        </p:txBody>
      </p:sp>
      <p:sp>
        <p:nvSpPr>
          <p:cNvPr id="11" name="TextBox 11"/>
          <p:cNvSpPr txBox="1"/>
          <p:nvPr/>
        </p:nvSpPr>
        <p:spPr>
          <a:xfrm>
            <a:off x="838168" y="5010150"/>
            <a:ext cx="11621615" cy="3000770"/>
          </a:xfrm>
          <a:prstGeom prst="rect">
            <a:avLst/>
          </a:prstGeom>
        </p:spPr>
        <p:txBody>
          <a:bodyPr lIns="0" tIns="0" rIns="0" bIns="0" rtlCol="0" anchor="t">
            <a:spAutoFit/>
          </a:bodyPr>
          <a:lstStyle/>
          <a:p>
            <a:pPr>
              <a:lnSpc>
                <a:spcPts val="4703"/>
              </a:lnSpc>
            </a:pPr>
            <a:r>
              <a:rPr lang="en-US" sz="3359">
                <a:solidFill>
                  <a:srgbClr val="15395D"/>
                </a:solidFill>
                <a:latin typeface="อีฟดอวอิ้ง"/>
              </a:rPr>
              <a:t>This occurs when sun radiations enter the atmosphere, reach and warm up the Earth’s surface and are reflected into the sky. The diagram on the right show you how this works. Some of this heat will return into space while some remains trapped in the atmosphere.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85779" y="65256"/>
            <a:ext cx="18002704" cy="10039986"/>
            <a:chOff x="0" y="0"/>
            <a:chExt cx="4741453" cy="2644276"/>
          </a:xfrm>
        </p:grpSpPr>
        <p:sp>
          <p:nvSpPr>
            <p:cNvPr id="3" name="Freeform 3"/>
            <p:cNvSpPr/>
            <p:nvPr/>
          </p:nvSpPr>
          <p:spPr>
            <a:xfrm>
              <a:off x="0" y="0"/>
              <a:ext cx="4741453" cy="2644276"/>
            </a:xfrm>
            <a:custGeom>
              <a:avLst/>
              <a:gdLst/>
              <a:ahLst/>
              <a:cxnLst/>
              <a:rect l="l" t="t" r="r" b="b"/>
              <a:pathLst>
                <a:path w="4741453" h="2644276">
                  <a:moveTo>
                    <a:pt x="0" y="0"/>
                  </a:moveTo>
                  <a:lnTo>
                    <a:pt x="4741453" y="0"/>
                  </a:lnTo>
                  <a:lnTo>
                    <a:pt x="4741453" y="2644276"/>
                  </a:lnTo>
                  <a:lnTo>
                    <a:pt x="0" y="2644276"/>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80020" y="400956"/>
            <a:ext cx="17518730" cy="9396096"/>
            <a:chOff x="0" y="0"/>
            <a:chExt cx="6390880" cy="3427721"/>
          </a:xfrm>
        </p:grpSpPr>
        <p:sp>
          <p:nvSpPr>
            <p:cNvPr id="6" name="Freeform 6"/>
            <p:cNvSpPr/>
            <p:nvPr/>
          </p:nvSpPr>
          <p:spPr>
            <a:xfrm>
              <a:off x="31750" y="31750"/>
              <a:ext cx="6327380" cy="3364221"/>
            </a:xfrm>
            <a:custGeom>
              <a:avLst/>
              <a:gdLst/>
              <a:ahLst/>
              <a:cxnLst/>
              <a:rect l="l" t="t" r="r" b="b"/>
              <a:pathLst>
                <a:path w="6327380" h="3364221">
                  <a:moveTo>
                    <a:pt x="6234670" y="3364221"/>
                  </a:moveTo>
                  <a:lnTo>
                    <a:pt x="92710" y="3364221"/>
                  </a:lnTo>
                  <a:cubicBezTo>
                    <a:pt x="41910" y="3364221"/>
                    <a:pt x="0" y="3322311"/>
                    <a:pt x="0" y="3271511"/>
                  </a:cubicBezTo>
                  <a:lnTo>
                    <a:pt x="0" y="92710"/>
                  </a:lnTo>
                  <a:cubicBezTo>
                    <a:pt x="0" y="41910"/>
                    <a:pt x="41910" y="0"/>
                    <a:pt x="92710" y="0"/>
                  </a:cubicBezTo>
                  <a:lnTo>
                    <a:pt x="6233400" y="0"/>
                  </a:lnTo>
                  <a:cubicBezTo>
                    <a:pt x="6284200" y="0"/>
                    <a:pt x="6326110" y="41910"/>
                    <a:pt x="6326110" y="92710"/>
                  </a:cubicBezTo>
                  <a:lnTo>
                    <a:pt x="6326110" y="3270241"/>
                  </a:lnTo>
                  <a:cubicBezTo>
                    <a:pt x="6327380" y="3322311"/>
                    <a:pt x="6285470" y="3364221"/>
                    <a:pt x="6234670" y="3364221"/>
                  </a:cubicBezTo>
                  <a:close/>
                </a:path>
              </a:pathLst>
            </a:custGeom>
            <a:solidFill>
              <a:srgbClr val="FDC42C"/>
            </a:solidFill>
          </p:spPr>
        </p:sp>
        <p:sp>
          <p:nvSpPr>
            <p:cNvPr id="7" name="Freeform 7"/>
            <p:cNvSpPr/>
            <p:nvPr/>
          </p:nvSpPr>
          <p:spPr>
            <a:xfrm>
              <a:off x="0" y="0"/>
              <a:ext cx="6390880" cy="3427721"/>
            </a:xfrm>
            <a:custGeom>
              <a:avLst/>
              <a:gdLst/>
              <a:ahLst/>
              <a:cxnLst/>
              <a:rect l="l" t="t" r="r" b="b"/>
              <a:pathLst>
                <a:path w="6390880" h="3427721">
                  <a:moveTo>
                    <a:pt x="6266420" y="59690"/>
                  </a:moveTo>
                  <a:cubicBezTo>
                    <a:pt x="6301980" y="59690"/>
                    <a:pt x="6331190" y="88900"/>
                    <a:pt x="6331190" y="124460"/>
                  </a:cubicBezTo>
                  <a:lnTo>
                    <a:pt x="6331190" y="3303262"/>
                  </a:lnTo>
                  <a:cubicBezTo>
                    <a:pt x="6331190" y="3338821"/>
                    <a:pt x="6301980" y="3368031"/>
                    <a:pt x="6266420" y="3368031"/>
                  </a:cubicBezTo>
                  <a:lnTo>
                    <a:pt x="124460" y="3368031"/>
                  </a:lnTo>
                  <a:cubicBezTo>
                    <a:pt x="88900" y="3368031"/>
                    <a:pt x="59690" y="3338821"/>
                    <a:pt x="59690" y="3303262"/>
                  </a:cubicBezTo>
                  <a:lnTo>
                    <a:pt x="59690" y="124460"/>
                  </a:lnTo>
                  <a:cubicBezTo>
                    <a:pt x="59690" y="88900"/>
                    <a:pt x="88900" y="59690"/>
                    <a:pt x="124460" y="59690"/>
                  </a:cubicBezTo>
                  <a:lnTo>
                    <a:pt x="6266420" y="59690"/>
                  </a:lnTo>
                  <a:moveTo>
                    <a:pt x="6266420" y="0"/>
                  </a:moveTo>
                  <a:lnTo>
                    <a:pt x="124460" y="0"/>
                  </a:lnTo>
                  <a:cubicBezTo>
                    <a:pt x="55880" y="0"/>
                    <a:pt x="0" y="55880"/>
                    <a:pt x="0" y="124460"/>
                  </a:cubicBezTo>
                  <a:lnTo>
                    <a:pt x="0" y="3303262"/>
                  </a:lnTo>
                  <a:cubicBezTo>
                    <a:pt x="0" y="3371841"/>
                    <a:pt x="55880" y="3427721"/>
                    <a:pt x="124460" y="3427721"/>
                  </a:cubicBezTo>
                  <a:lnTo>
                    <a:pt x="6266420" y="3427721"/>
                  </a:lnTo>
                  <a:cubicBezTo>
                    <a:pt x="6335000" y="3427721"/>
                    <a:pt x="6390880" y="3371841"/>
                    <a:pt x="6390880" y="3303262"/>
                  </a:cubicBezTo>
                  <a:lnTo>
                    <a:pt x="6390880" y="124460"/>
                  </a:lnTo>
                  <a:cubicBezTo>
                    <a:pt x="6390880" y="55880"/>
                    <a:pt x="6335000" y="0"/>
                    <a:pt x="6266420" y="0"/>
                  </a:cubicBezTo>
                  <a:close/>
                </a:path>
              </a:pathLst>
            </a:custGeom>
            <a:solidFill>
              <a:srgbClr val="FD4128"/>
            </a:solidFill>
          </p:spPr>
        </p:sp>
      </p:grpSp>
      <p:sp>
        <p:nvSpPr>
          <p:cNvPr id="8" name="Freeform 8"/>
          <p:cNvSpPr/>
          <p:nvPr/>
        </p:nvSpPr>
        <p:spPr>
          <a:xfrm>
            <a:off x="5254418" y="2057400"/>
            <a:ext cx="7569934" cy="7200900"/>
          </a:xfrm>
          <a:custGeom>
            <a:avLst/>
            <a:gdLst/>
            <a:ahLst/>
            <a:cxnLst/>
            <a:rect l="l" t="t" r="r" b="b"/>
            <a:pathLst>
              <a:path w="7569934" h="7200900">
                <a:moveTo>
                  <a:pt x="0" y="0"/>
                </a:moveTo>
                <a:lnTo>
                  <a:pt x="7569934" y="0"/>
                </a:lnTo>
                <a:lnTo>
                  <a:pt x="7569934"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3468567">
            <a:off x="10294099" y="5599491"/>
            <a:ext cx="2873347" cy="1493912"/>
          </a:xfrm>
          <a:custGeom>
            <a:avLst/>
            <a:gdLst/>
            <a:ahLst/>
            <a:cxnLst/>
            <a:rect l="l" t="t" r="r" b="b"/>
            <a:pathLst>
              <a:path w="2873347" h="1493912">
                <a:moveTo>
                  <a:pt x="0" y="0"/>
                </a:moveTo>
                <a:lnTo>
                  <a:pt x="2873347" y="0"/>
                </a:lnTo>
                <a:lnTo>
                  <a:pt x="2873347" y="1493912"/>
                </a:lnTo>
                <a:lnTo>
                  <a:pt x="0" y="1493912"/>
                </a:lnTo>
                <a:lnTo>
                  <a:pt x="0" y="0"/>
                </a:lnTo>
                <a:close/>
              </a:path>
            </a:pathLst>
          </a:custGeom>
          <a:blipFill>
            <a:blip r:embed="rId4"/>
            <a:stretch>
              <a:fillRect/>
            </a:stretch>
          </a:blipFill>
        </p:spPr>
      </p:sp>
      <p:sp>
        <p:nvSpPr>
          <p:cNvPr id="10" name="TextBox 10"/>
          <p:cNvSpPr txBox="1"/>
          <p:nvPr/>
        </p:nvSpPr>
        <p:spPr>
          <a:xfrm>
            <a:off x="856866" y="528002"/>
            <a:ext cx="12271410" cy="896620"/>
          </a:xfrm>
          <a:prstGeom prst="rect">
            <a:avLst/>
          </a:prstGeom>
        </p:spPr>
        <p:txBody>
          <a:bodyPr lIns="0" tIns="0" rIns="0" bIns="0" rtlCol="0" anchor="t">
            <a:spAutoFit/>
          </a:bodyPr>
          <a:lstStyle/>
          <a:p>
            <a:pPr>
              <a:lnSpc>
                <a:spcPts val="7279"/>
              </a:lnSpc>
            </a:pPr>
            <a:r>
              <a:rPr lang="en-US" sz="5199">
                <a:solidFill>
                  <a:srgbClr val="15395D"/>
                </a:solidFill>
                <a:latin typeface="Bobby Jones Soft"/>
              </a:rPr>
              <a:t>THe 'Greenhouse effect' in Action</a:t>
            </a:r>
          </a:p>
        </p:txBody>
      </p:sp>
      <p:sp>
        <p:nvSpPr>
          <p:cNvPr id="11" name="Freeform 11"/>
          <p:cNvSpPr/>
          <p:nvPr/>
        </p:nvSpPr>
        <p:spPr>
          <a:xfrm rot="-4482381">
            <a:off x="4598686" y="5599491"/>
            <a:ext cx="2648245" cy="1493912"/>
          </a:xfrm>
          <a:custGeom>
            <a:avLst/>
            <a:gdLst/>
            <a:ahLst/>
            <a:cxnLst/>
            <a:rect l="l" t="t" r="r" b="b"/>
            <a:pathLst>
              <a:path w="2648245" h="1493912">
                <a:moveTo>
                  <a:pt x="0" y="0"/>
                </a:moveTo>
                <a:lnTo>
                  <a:pt x="2648245" y="0"/>
                </a:lnTo>
                <a:lnTo>
                  <a:pt x="2648245" y="1493912"/>
                </a:lnTo>
                <a:lnTo>
                  <a:pt x="0" y="1493912"/>
                </a:lnTo>
                <a:lnTo>
                  <a:pt x="0" y="0"/>
                </a:lnTo>
                <a:close/>
              </a:path>
            </a:pathLst>
          </a:custGeom>
          <a:blipFill>
            <a:blip r:embed="rId4"/>
            <a:stretch>
              <a:fillRect l="-8500"/>
            </a:stretch>
          </a:blipFill>
        </p:spPr>
      </p:sp>
      <p:sp>
        <p:nvSpPr>
          <p:cNvPr id="12" name="TextBox 12"/>
          <p:cNvSpPr txBox="1"/>
          <p:nvPr/>
        </p:nvSpPr>
        <p:spPr>
          <a:xfrm>
            <a:off x="12174536" y="501033"/>
            <a:ext cx="5363737" cy="4597971"/>
          </a:xfrm>
          <a:prstGeom prst="rect">
            <a:avLst/>
          </a:prstGeom>
        </p:spPr>
        <p:txBody>
          <a:bodyPr lIns="0" tIns="0" rIns="0" bIns="0" rtlCol="0" anchor="t">
            <a:spAutoFit/>
          </a:bodyPr>
          <a:lstStyle/>
          <a:p>
            <a:pPr algn="ctr">
              <a:lnSpc>
                <a:spcPts val="5954"/>
              </a:lnSpc>
            </a:pPr>
            <a:r>
              <a:rPr lang="en-US" sz="4253">
                <a:solidFill>
                  <a:srgbClr val="15395D"/>
                </a:solidFill>
                <a:latin typeface="อีฟดอวอิ้ง"/>
              </a:rPr>
              <a:t>Some of this heat goes back into space, while some stays trapped between the atmosphere and the Earth's surface. </a:t>
            </a:r>
          </a:p>
        </p:txBody>
      </p:sp>
      <p:sp>
        <p:nvSpPr>
          <p:cNvPr id="13" name="TextBox 13"/>
          <p:cNvSpPr txBox="1"/>
          <p:nvPr/>
        </p:nvSpPr>
        <p:spPr>
          <a:xfrm>
            <a:off x="1359994" y="3299559"/>
            <a:ext cx="6489262" cy="1572636"/>
          </a:xfrm>
          <a:prstGeom prst="rect">
            <a:avLst/>
          </a:prstGeom>
        </p:spPr>
        <p:txBody>
          <a:bodyPr lIns="0" tIns="0" rIns="0" bIns="0" rtlCol="0" anchor="t">
            <a:spAutoFit/>
          </a:bodyPr>
          <a:lstStyle/>
          <a:p>
            <a:pPr algn="ctr">
              <a:lnSpc>
                <a:spcPts val="5945"/>
              </a:lnSpc>
            </a:pPr>
            <a:r>
              <a:rPr lang="en-US" sz="4246">
                <a:solidFill>
                  <a:srgbClr val="F0771A"/>
                </a:solidFill>
                <a:latin typeface="อีฟดอวอิ้ง"/>
              </a:rPr>
              <a:t>'heat reflected and released'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85779" y="65256"/>
            <a:ext cx="18002704" cy="10039986"/>
            <a:chOff x="0" y="0"/>
            <a:chExt cx="4741453" cy="2644276"/>
          </a:xfrm>
        </p:grpSpPr>
        <p:sp>
          <p:nvSpPr>
            <p:cNvPr id="3" name="Freeform 3"/>
            <p:cNvSpPr/>
            <p:nvPr/>
          </p:nvSpPr>
          <p:spPr>
            <a:xfrm>
              <a:off x="0" y="0"/>
              <a:ext cx="4741453" cy="2644276"/>
            </a:xfrm>
            <a:custGeom>
              <a:avLst/>
              <a:gdLst/>
              <a:ahLst/>
              <a:cxnLst/>
              <a:rect l="l" t="t" r="r" b="b"/>
              <a:pathLst>
                <a:path w="4741453" h="2644276">
                  <a:moveTo>
                    <a:pt x="0" y="0"/>
                  </a:moveTo>
                  <a:lnTo>
                    <a:pt x="4741453" y="0"/>
                  </a:lnTo>
                  <a:lnTo>
                    <a:pt x="4741453" y="2644276"/>
                  </a:lnTo>
                  <a:lnTo>
                    <a:pt x="0" y="2644276"/>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80020" y="400956"/>
            <a:ext cx="17518730" cy="9396096"/>
            <a:chOff x="0" y="0"/>
            <a:chExt cx="6390880" cy="3427721"/>
          </a:xfrm>
        </p:grpSpPr>
        <p:sp>
          <p:nvSpPr>
            <p:cNvPr id="6" name="Freeform 6"/>
            <p:cNvSpPr/>
            <p:nvPr/>
          </p:nvSpPr>
          <p:spPr>
            <a:xfrm>
              <a:off x="31750" y="31750"/>
              <a:ext cx="6327380" cy="3364221"/>
            </a:xfrm>
            <a:custGeom>
              <a:avLst/>
              <a:gdLst/>
              <a:ahLst/>
              <a:cxnLst/>
              <a:rect l="l" t="t" r="r" b="b"/>
              <a:pathLst>
                <a:path w="6327380" h="3364221">
                  <a:moveTo>
                    <a:pt x="6234670" y="3364221"/>
                  </a:moveTo>
                  <a:lnTo>
                    <a:pt x="92710" y="3364221"/>
                  </a:lnTo>
                  <a:cubicBezTo>
                    <a:pt x="41910" y="3364221"/>
                    <a:pt x="0" y="3322311"/>
                    <a:pt x="0" y="3271511"/>
                  </a:cubicBezTo>
                  <a:lnTo>
                    <a:pt x="0" y="92710"/>
                  </a:lnTo>
                  <a:cubicBezTo>
                    <a:pt x="0" y="41910"/>
                    <a:pt x="41910" y="0"/>
                    <a:pt x="92710" y="0"/>
                  </a:cubicBezTo>
                  <a:lnTo>
                    <a:pt x="6233400" y="0"/>
                  </a:lnTo>
                  <a:cubicBezTo>
                    <a:pt x="6284200" y="0"/>
                    <a:pt x="6326110" y="41910"/>
                    <a:pt x="6326110" y="92710"/>
                  </a:cubicBezTo>
                  <a:lnTo>
                    <a:pt x="6326110" y="3270241"/>
                  </a:lnTo>
                  <a:cubicBezTo>
                    <a:pt x="6327380" y="3322311"/>
                    <a:pt x="6285470" y="3364221"/>
                    <a:pt x="6234670" y="3364221"/>
                  </a:cubicBezTo>
                  <a:close/>
                </a:path>
              </a:pathLst>
            </a:custGeom>
            <a:solidFill>
              <a:srgbClr val="FDC42C"/>
            </a:solidFill>
          </p:spPr>
        </p:sp>
        <p:sp>
          <p:nvSpPr>
            <p:cNvPr id="7" name="Freeform 7"/>
            <p:cNvSpPr/>
            <p:nvPr/>
          </p:nvSpPr>
          <p:spPr>
            <a:xfrm>
              <a:off x="0" y="0"/>
              <a:ext cx="6390880" cy="3427721"/>
            </a:xfrm>
            <a:custGeom>
              <a:avLst/>
              <a:gdLst/>
              <a:ahLst/>
              <a:cxnLst/>
              <a:rect l="l" t="t" r="r" b="b"/>
              <a:pathLst>
                <a:path w="6390880" h="3427721">
                  <a:moveTo>
                    <a:pt x="6266420" y="59690"/>
                  </a:moveTo>
                  <a:cubicBezTo>
                    <a:pt x="6301980" y="59690"/>
                    <a:pt x="6331190" y="88900"/>
                    <a:pt x="6331190" y="124460"/>
                  </a:cubicBezTo>
                  <a:lnTo>
                    <a:pt x="6331190" y="3303262"/>
                  </a:lnTo>
                  <a:cubicBezTo>
                    <a:pt x="6331190" y="3338821"/>
                    <a:pt x="6301980" y="3368031"/>
                    <a:pt x="6266420" y="3368031"/>
                  </a:cubicBezTo>
                  <a:lnTo>
                    <a:pt x="124460" y="3368031"/>
                  </a:lnTo>
                  <a:cubicBezTo>
                    <a:pt x="88900" y="3368031"/>
                    <a:pt x="59690" y="3338821"/>
                    <a:pt x="59690" y="3303262"/>
                  </a:cubicBezTo>
                  <a:lnTo>
                    <a:pt x="59690" y="124460"/>
                  </a:lnTo>
                  <a:cubicBezTo>
                    <a:pt x="59690" y="88900"/>
                    <a:pt x="88900" y="59690"/>
                    <a:pt x="124460" y="59690"/>
                  </a:cubicBezTo>
                  <a:lnTo>
                    <a:pt x="6266420" y="59690"/>
                  </a:lnTo>
                  <a:moveTo>
                    <a:pt x="6266420" y="0"/>
                  </a:moveTo>
                  <a:lnTo>
                    <a:pt x="124460" y="0"/>
                  </a:lnTo>
                  <a:cubicBezTo>
                    <a:pt x="55880" y="0"/>
                    <a:pt x="0" y="55880"/>
                    <a:pt x="0" y="124460"/>
                  </a:cubicBezTo>
                  <a:lnTo>
                    <a:pt x="0" y="3303262"/>
                  </a:lnTo>
                  <a:cubicBezTo>
                    <a:pt x="0" y="3371841"/>
                    <a:pt x="55880" y="3427721"/>
                    <a:pt x="124460" y="3427721"/>
                  </a:cubicBezTo>
                  <a:lnTo>
                    <a:pt x="6266420" y="3427721"/>
                  </a:lnTo>
                  <a:cubicBezTo>
                    <a:pt x="6335000" y="3427721"/>
                    <a:pt x="6390880" y="3371841"/>
                    <a:pt x="6390880" y="3303262"/>
                  </a:cubicBezTo>
                  <a:lnTo>
                    <a:pt x="6390880" y="124460"/>
                  </a:lnTo>
                  <a:cubicBezTo>
                    <a:pt x="6390880" y="55880"/>
                    <a:pt x="6335000" y="0"/>
                    <a:pt x="6266420" y="0"/>
                  </a:cubicBezTo>
                  <a:close/>
                </a:path>
              </a:pathLst>
            </a:custGeom>
            <a:solidFill>
              <a:srgbClr val="FD4128"/>
            </a:solidFill>
          </p:spPr>
        </p:sp>
      </p:grpSp>
      <p:sp>
        <p:nvSpPr>
          <p:cNvPr id="8" name="TextBox 8"/>
          <p:cNvSpPr txBox="1"/>
          <p:nvPr/>
        </p:nvSpPr>
        <p:spPr>
          <a:xfrm>
            <a:off x="678466" y="933450"/>
            <a:ext cx="16129021" cy="1811020"/>
          </a:xfrm>
          <a:prstGeom prst="rect">
            <a:avLst/>
          </a:prstGeom>
        </p:spPr>
        <p:txBody>
          <a:bodyPr lIns="0" tIns="0" rIns="0" bIns="0" rtlCol="0" anchor="t">
            <a:spAutoFit/>
          </a:bodyPr>
          <a:lstStyle/>
          <a:p>
            <a:pPr algn="ctr">
              <a:lnSpc>
                <a:spcPts val="7279"/>
              </a:lnSpc>
            </a:pPr>
            <a:r>
              <a:rPr lang="en-US" sz="5199">
                <a:solidFill>
                  <a:srgbClr val="000000"/>
                </a:solidFill>
                <a:latin typeface="Open Sans 2"/>
              </a:rPr>
              <a:t>What's the greenhouse effect? Why is it called  a 'greenhouse' effect? </a:t>
            </a:r>
          </a:p>
        </p:txBody>
      </p:sp>
      <p:sp>
        <p:nvSpPr>
          <p:cNvPr id="9" name="Freeform 9"/>
          <p:cNvSpPr/>
          <p:nvPr/>
        </p:nvSpPr>
        <p:spPr>
          <a:xfrm>
            <a:off x="13144500" y="528009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4553260" y="3848648"/>
            <a:ext cx="8972250" cy="896620"/>
          </a:xfrm>
          <a:prstGeom prst="rect">
            <a:avLst/>
          </a:prstGeom>
        </p:spPr>
        <p:txBody>
          <a:bodyPr lIns="0" tIns="0" rIns="0" bIns="0" rtlCol="0" anchor="t">
            <a:spAutoFit/>
          </a:bodyPr>
          <a:lstStyle/>
          <a:p>
            <a:pPr>
              <a:lnSpc>
                <a:spcPts val="7279"/>
              </a:lnSpc>
            </a:pPr>
            <a:r>
              <a:rPr lang="en-US" sz="5199">
                <a:solidFill>
                  <a:srgbClr val="000000"/>
                </a:solidFill>
                <a:latin typeface="Bobby Jones Soft"/>
              </a:rPr>
              <a:t>The important role of glaciers</a:t>
            </a:r>
          </a:p>
        </p:txBody>
      </p:sp>
      <p:sp>
        <p:nvSpPr>
          <p:cNvPr id="11" name="Freeform 11"/>
          <p:cNvSpPr/>
          <p:nvPr/>
        </p:nvSpPr>
        <p:spPr>
          <a:xfrm>
            <a:off x="1433430" y="6571514"/>
            <a:ext cx="5451663" cy="1819493"/>
          </a:xfrm>
          <a:custGeom>
            <a:avLst/>
            <a:gdLst/>
            <a:ahLst/>
            <a:cxnLst/>
            <a:rect l="l" t="t" r="r" b="b"/>
            <a:pathLst>
              <a:path w="5451663" h="1819493">
                <a:moveTo>
                  <a:pt x="0" y="0"/>
                </a:moveTo>
                <a:lnTo>
                  <a:pt x="5451664" y="0"/>
                </a:lnTo>
                <a:lnTo>
                  <a:pt x="5451664" y="1819492"/>
                </a:lnTo>
                <a:lnTo>
                  <a:pt x="0" y="18194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CEFDF5F80834282EED071285A58F5" ma:contentTypeVersion="3" ma:contentTypeDescription="Create a new document." ma:contentTypeScope="" ma:versionID="1ac6df1c1196c590e4ddc7112812f5f5">
  <xsd:schema xmlns:xsd="http://www.w3.org/2001/XMLSchema" xmlns:xs="http://www.w3.org/2001/XMLSchema" xmlns:p="http://schemas.microsoft.com/office/2006/metadata/properties" xmlns:ns2="8a9b9e0f-b707-4069-b1c6-a6e1cf6c7e7e" targetNamespace="http://schemas.microsoft.com/office/2006/metadata/properties" ma:root="true" ma:fieldsID="adcbf8e080c23f82357b7e602b1f79fd" ns2:_="">
    <xsd:import namespace="8a9b9e0f-b707-4069-b1c6-a6e1cf6c7e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b9e0f-b707-4069-b1c6-a6e1cf6c7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89E1C1-D154-4998-8B17-1FD703022E61}"/>
</file>

<file path=customXml/itemProps2.xml><?xml version="1.0" encoding="utf-8"?>
<ds:datastoreItem xmlns:ds="http://schemas.openxmlformats.org/officeDocument/2006/customXml" ds:itemID="{FF31EB85-E7EF-41FC-B127-FC655ABCE755}"/>
</file>

<file path=customXml/itemProps3.xml><?xml version="1.0" encoding="utf-8"?>
<ds:datastoreItem xmlns:ds="http://schemas.openxmlformats.org/officeDocument/2006/customXml" ds:itemID="{4ED334B2-76DE-4216-8682-B3DE43A4A592}"/>
</file>

<file path=docProps/app.xml><?xml version="1.0" encoding="utf-8"?>
<Properties xmlns="http://schemas.openxmlformats.org/officeDocument/2006/extended-properties" xmlns:vt="http://schemas.openxmlformats.org/officeDocument/2006/docPropsVTypes">
  <TotalTime>0</TotalTime>
  <Words>528</Words>
  <Application>Microsoft Macintosh PowerPoint</Application>
  <PresentationFormat>Custom</PresentationFormat>
  <Paragraphs>40</Paragraphs>
  <Slides>12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Open Sans 1 Bold</vt:lpstr>
      <vt:lpstr>Bobby Jones Soft</vt:lpstr>
      <vt:lpstr>Open Sans 1 Light</vt:lpstr>
      <vt:lpstr>อีฟดอวอิ้ง Bold</vt:lpstr>
      <vt:lpstr>Bryndan Write</vt:lpstr>
      <vt:lpstr>อีฟดอวอิ้ง</vt:lpstr>
      <vt:lpstr>Open Sans 1</vt:lpstr>
      <vt:lpstr>Arial</vt:lpstr>
      <vt:lpstr>More Sugar</vt:lpstr>
      <vt:lpstr>Calibri</vt:lpstr>
      <vt:lpstr>Open Sans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L2 KS2 CC</dc:title>
  <cp:lastModifiedBy>Samia Akram</cp:lastModifiedBy>
  <cp:revision>1</cp:revision>
  <dcterms:created xsi:type="dcterms:W3CDTF">2006-08-16T00:00:00Z</dcterms:created>
  <dcterms:modified xsi:type="dcterms:W3CDTF">2023-09-19T20:36:00Z</dcterms:modified>
  <dc:identifier>DAFCwTX_SPE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0x010100231CEFDF5F80834282EED071285A58F5</vt:lpwstr>
  </property>
  <property fmtid="{D5CDD505-2E9C-101B-9397-08002B2CF9AE}" pid="3" name="Order">
    <vt:r8>8390400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