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Open Sans Light" panose="020B0306030504020204" pitchFamily="34" charset="0"/>
      <p:regular r:id="rId16"/>
      <p:italic r:id="rId17"/>
    </p:embeddedFont>
    <p:embeddedFont>
      <p:font typeface="Open Sans Light Bold" panose="020B0806030504020204" pitchFamily="34" charset="0"/>
      <p:regular r:id="rId18"/>
      <p:bold r:id="rId19"/>
    </p:embeddedFont>
    <p:embeddedFont>
      <p:font typeface="Quicksand" pitchFamily="2" charset="77"/>
      <p:regular r:id="rId20"/>
    </p:embeddedFont>
    <p:embeddedFont>
      <p:font typeface="Quicksand Bold" pitchFamily="2" charset="77"/>
      <p:regular r:id="rId21"/>
      <p:bold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17" autoAdjust="0"/>
  </p:normalViewPr>
  <p:slideViewPr>
    <p:cSldViewPr>
      <p:cViewPr varScale="1">
        <p:scale>
          <a:sx n="74" d="100"/>
          <a:sy n="74" d="100"/>
        </p:scale>
        <p:origin x="60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Put the pupils in groups. </a:t>
            </a:r>
          </a:p>
          <a:p>
            <a:r>
              <a:rPr lang="en-US"/>
              <a:t>A3 Sheets of paper - Pens.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The objective of this activity is for the teams to remember as many items on the two slides as they can.  </a:t>
            </a:r>
          </a:p>
          <a:p>
            <a:r>
              <a:rPr lang="en-US"/>
              <a:t>They can look at them in any order, however, they must only look at each slide twice and for a minute at a time (adjust this accordingly for your class). </a:t>
            </a:r>
          </a:p>
          <a:p>
            <a:r>
              <a:rPr lang="en-US"/>
              <a:t>The teams must not write anything down when the slides are being shown.</a:t>
            </a:r>
          </a:p>
          <a:p>
            <a:endParaRPr lang="en-US"/>
          </a:p>
          <a:p>
            <a:r>
              <a:rPr lang="en-US"/>
              <a:t>Discussion points:</a:t>
            </a:r>
          </a:p>
          <a:p>
            <a:r>
              <a:rPr lang="en-US"/>
              <a:t>After one view, encourage your teams to think strategically &amp; discuss these points:</a:t>
            </a:r>
          </a:p>
          <a:p>
            <a:r>
              <a:rPr lang="en-US"/>
              <a:t>How can we work as a team to remember all the items?</a:t>
            </a:r>
          </a:p>
          <a:p>
            <a:r>
              <a:rPr lang="en-US"/>
              <a:t>Are there any methods we can use to remember all the items?</a:t>
            </a:r>
          </a:p>
          <a:p>
            <a:r>
              <a:rPr lang="en-US"/>
              <a:t>When the activity is complete, ask them:</a:t>
            </a:r>
          </a:p>
          <a:p>
            <a:r>
              <a:rPr lang="en-US"/>
              <a:t>What type of communication was used in attempting to solve the problem?</a:t>
            </a:r>
          </a:p>
          <a:p>
            <a:r>
              <a:rPr lang="en-US"/>
              <a:t>Did we communicate well as a team? Why? Why not?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Put the pupils in groups. </a:t>
            </a:r>
          </a:p>
          <a:p>
            <a:r>
              <a:rPr lang="en-US"/>
              <a:t>A3 Sheets of paper - Pens.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The objective of this activity is for the teams to remember as many items on the two slides as they can.  </a:t>
            </a:r>
          </a:p>
          <a:p>
            <a:r>
              <a:rPr lang="en-US"/>
              <a:t>They can look at them in any order, however, they must only look at each slide twice and for a minute at a time (adjust this accordingly for your class). </a:t>
            </a:r>
          </a:p>
          <a:p>
            <a:r>
              <a:rPr lang="en-US"/>
              <a:t>The teams must not write anything down when the slides are being shown.</a:t>
            </a:r>
          </a:p>
          <a:p>
            <a:endParaRPr lang="en-US"/>
          </a:p>
          <a:p>
            <a:r>
              <a:rPr lang="en-US"/>
              <a:t>Discussion points:</a:t>
            </a:r>
          </a:p>
          <a:p>
            <a:r>
              <a:rPr lang="en-US"/>
              <a:t>After one view, encourage your teams to think strategically &amp; discuss these points:</a:t>
            </a:r>
          </a:p>
          <a:p>
            <a:r>
              <a:rPr lang="en-US"/>
              <a:t>How can we work as a team to remember all the items?</a:t>
            </a:r>
          </a:p>
          <a:p>
            <a:r>
              <a:rPr lang="en-US"/>
              <a:t>Are there any methods we can use to remember all the items?</a:t>
            </a:r>
          </a:p>
          <a:p>
            <a:r>
              <a:rPr lang="en-US"/>
              <a:t>When the activity is complete, ask them:</a:t>
            </a:r>
          </a:p>
          <a:p>
            <a:r>
              <a:rPr lang="en-US"/>
              <a:t>What type of communication was used in attempting to solve the problem?</a:t>
            </a:r>
          </a:p>
          <a:p>
            <a:r>
              <a:rPr lang="en-US"/>
              <a:t>Did we communicate well as a team? Why? Why not?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Put the pupils in groups. </a:t>
            </a:r>
          </a:p>
          <a:p>
            <a:r>
              <a:rPr lang="en-US"/>
              <a:t>A3 Sheets of paper - Pens.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The objective of this activity is for the teams to remember as many items on the two slides as they can.  </a:t>
            </a:r>
          </a:p>
          <a:p>
            <a:r>
              <a:rPr lang="en-US"/>
              <a:t>They can look at them in any order, however, they must only look at each slide twice and for a minute at a time (adjust this accordingly for your class). </a:t>
            </a:r>
          </a:p>
          <a:p>
            <a:r>
              <a:rPr lang="en-US"/>
              <a:t>The teams must not write anything down when the slides are being shown.</a:t>
            </a:r>
          </a:p>
          <a:p>
            <a:endParaRPr lang="en-US"/>
          </a:p>
          <a:p>
            <a:r>
              <a:rPr lang="en-US"/>
              <a:t>Discussion points:</a:t>
            </a:r>
          </a:p>
          <a:p>
            <a:r>
              <a:rPr lang="en-US"/>
              <a:t>After one view, encourage your teams to think strategically &amp; discuss these points:</a:t>
            </a:r>
          </a:p>
          <a:p>
            <a:r>
              <a:rPr lang="en-US"/>
              <a:t>How can we work as a team to remember all the items?</a:t>
            </a:r>
          </a:p>
          <a:p>
            <a:r>
              <a:rPr lang="en-US"/>
              <a:t>Are there any methods we can use to remember all the items?</a:t>
            </a:r>
          </a:p>
          <a:p>
            <a:r>
              <a:rPr lang="en-US"/>
              <a:t>When the activity is complete, ask them:</a:t>
            </a:r>
          </a:p>
          <a:p>
            <a:r>
              <a:rPr lang="en-US"/>
              <a:t>What type of communication was used in attempting to solve the problem?</a:t>
            </a:r>
          </a:p>
          <a:p>
            <a:r>
              <a:rPr lang="en-US"/>
              <a:t>Did we communicate well as a team? Why? Why not?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Put the pupils in groups. </a:t>
            </a:r>
          </a:p>
          <a:p>
            <a:r>
              <a:rPr lang="en-US"/>
              <a:t>A3 Sheets of paper - Pens.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The objective of this activity is for the teams to remember as many items on the two slides as they can.  </a:t>
            </a:r>
          </a:p>
          <a:p>
            <a:r>
              <a:rPr lang="en-US"/>
              <a:t>They can look at them in any order, however, they must only look at each slide twice and for a minute at a time (adjust this accordingly for your class). </a:t>
            </a:r>
          </a:p>
          <a:p>
            <a:r>
              <a:rPr lang="en-US"/>
              <a:t>The teams must not write anything down when the slides are being shown.</a:t>
            </a:r>
          </a:p>
          <a:p>
            <a:endParaRPr lang="en-US"/>
          </a:p>
          <a:p>
            <a:r>
              <a:rPr lang="en-US"/>
              <a:t>Discussion points:</a:t>
            </a:r>
          </a:p>
          <a:p>
            <a:r>
              <a:rPr lang="en-US"/>
              <a:t>After one view, encourage your teams to think strategically &amp; discuss these points:</a:t>
            </a:r>
          </a:p>
          <a:p>
            <a:r>
              <a:rPr lang="en-US"/>
              <a:t>How can we work as a team to remember all the items?</a:t>
            </a:r>
          </a:p>
          <a:p>
            <a:r>
              <a:rPr lang="en-US"/>
              <a:t>Are there any methods we can use to remember all the items?</a:t>
            </a:r>
          </a:p>
          <a:p>
            <a:r>
              <a:rPr lang="en-US"/>
              <a:t>When the activity is complete, ask them:</a:t>
            </a:r>
          </a:p>
          <a:p>
            <a:r>
              <a:rPr lang="en-US"/>
              <a:t>What type of communication was used in attempting to solve the problem?</a:t>
            </a:r>
          </a:p>
          <a:p>
            <a:r>
              <a:rPr lang="en-US"/>
              <a:t>Did we communicate well as a team? Why? Why not?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Put the pupils in groups. </a:t>
            </a:r>
          </a:p>
          <a:p>
            <a:r>
              <a:rPr lang="en-US"/>
              <a:t>A3 Sheets of paper - Pens.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The objective of this activity is for the teams to remember as many items on the two slides as they can.  </a:t>
            </a:r>
          </a:p>
          <a:p>
            <a:r>
              <a:rPr lang="en-US"/>
              <a:t>They can look at them in any order, however, they must only look at each slide twice and for a minute at a time (adjust this accordingly for your class). </a:t>
            </a:r>
          </a:p>
          <a:p>
            <a:r>
              <a:rPr lang="en-US"/>
              <a:t>The teams must not write anything down when the slides are being shown.</a:t>
            </a:r>
          </a:p>
          <a:p>
            <a:endParaRPr lang="en-US"/>
          </a:p>
          <a:p>
            <a:r>
              <a:rPr lang="en-US"/>
              <a:t>Discussion points:</a:t>
            </a:r>
          </a:p>
          <a:p>
            <a:r>
              <a:rPr lang="en-US"/>
              <a:t>After one view, encourage your teams to think strategically &amp; discuss these points:</a:t>
            </a:r>
          </a:p>
          <a:p>
            <a:r>
              <a:rPr lang="en-US"/>
              <a:t>How can we work as a team to remember all the items?</a:t>
            </a:r>
          </a:p>
          <a:p>
            <a:r>
              <a:rPr lang="en-US"/>
              <a:t>Are there any methods we can use to remember all the items?</a:t>
            </a:r>
          </a:p>
          <a:p>
            <a:r>
              <a:rPr lang="en-US"/>
              <a:t>When the activity is complete, ask them:</a:t>
            </a:r>
          </a:p>
          <a:p>
            <a:r>
              <a:rPr lang="en-US"/>
              <a:t>What type of communication was used in attempting to solve the problem?</a:t>
            </a:r>
          </a:p>
          <a:p>
            <a:r>
              <a:rPr lang="en-US"/>
              <a:t>Did we communicate well as a team? Why? Why not?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Put the pupils in groups. </a:t>
            </a:r>
          </a:p>
          <a:p>
            <a:r>
              <a:rPr lang="en-US"/>
              <a:t>A3 Sheets of paper - Pens.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The objective of this activity is for the teams to remember as many items on the two slides as they can.  </a:t>
            </a:r>
          </a:p>
          <a:p>
            <a:r>
              <a:rPr lang="en-US"/>
              <a:t>They can look at them in any order, however, they must only look at each slide twice and for a minute at a time (adjust this accordingly for your class). </a:t>
            </a:r>
          </a:p>
          <a:p>
            <a:r>
              <a:rPr lang="en-US"/>
              <a:t>The teams must not write anything down when the slides are being shown.</a:t>
            </a:r>
          </a:p>
          <a:p>
            <a:endParaRPr lang="en-US"/>
          </a:p>
          <a:p>
            <a:r>
              <a:rPr lang="en-US"/>
              <a:t>Discussion points:</a:t>
            </a:r>
          </a:p>
          <a:p>
            <a:r>
              <a:rPr lang="en-US"/>
              <a:t>After one view, encourage your teams to think strategically &amp; discuss these points:</a:t>
            </a:r>
          </a:p>
          <a:p>
            <a:r>
              <a:rPr lang="en-US"/>
              <a:t>How can we work as a team to remember all the items?</a:t>
            </a:r>
          </a:p>
          <a:p>
            <a:r>
              <a:rPr lang="en-US"/>
              <a:t>Are there any methods we can use to remember all the items?</a:t>
            </a:r>
          </a:p>
          <a:p>
            <a:r>
              <a:rPr lang="en-US"/>
              <a:t>When the activity is complete, ask them:</a:t>
            </a:r>
          </a:p>
          <a:p>
            <a:r>
              <a:rPr lang="en-US"/>
              <a:t>What type of communication was used in attempting to solve the problem?</a:t>
            </a:r>
          </a:p>
          <a:p>
            <a:r>
              <a:rPr lang="en-US"/>
              <a:t>Did we communicate well as a team? Why? Why not?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Put the pupils in groups. </a:t>
            </a:r>
          </a:p>
          <a:p>
            <a:r>
              <a:rPr lang="en-US"/>
              <a:t>A3 Sheets of paper - Pens.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The objective of this activity is for the teams to remember as many items on the two slides as they can.  </a:t>
            </a:r>
          </a:p>
          <a:p>
            <a:r>
              <a:rPr lang="en-US"/>
              <a:t>They can look at them in any order, however, they must only look at each slide twice and for a minute at a time (adjust this accordingly for your class). </a:t>
            </a:r>
          </a:p>
          <a:p>
            <a:r>
              <a:rPr lang="en-US"/>
              <a:t>The teams must not write anything down when the slides are being shown.</a:t>
            </a:r>
          </a:p>
          <a:p>
            <a:endParaRPr lang="en-US"/>
          </a:p>
          <a:p>
            <a:r>
              <a:rPr lang="en-US"/>
              <a:t>Discussion points:</a:t>
            </a:r>
          </a:p>
          <a:p>
            <a:r>
              <a:rPr lang="en-US"/>
              <a:t>After one view, encourage your teams to think strategically &amp; discuss these points:</a:t>
            </a:r>
          </a:p>
          <a:p>
            <a:r>
              <a:rPr lang="en-US"/>
              <a:t>How can we work as a team to remember all the items?</a:t>
            </a:r>
          </a:p>
          <a:p>
            <a:r>
              <a:rPr lang="en-US"/>
              <a:t>Are there any methods we can use to remember all the items?</a:t>
            </a:r>
          </a:p>
          <a:p>
            <a:r>
              <a:rPr lang="en-US"/>
              <a:t>When the activity is complete, ask them:</a:t>
            </a:r>
          </a:p>
          <a:p>
            <a:r>
              <a:rPr lang="en-US"/>
              <a:t>What type of communication was used in attempting to solve the problem?</a:t>
            </a:r>
          </a:p>
          <a:p>
            <a:r>
              <a:rPr lang="en-US"/>
              <a:t>Did we communicate well as a team? Why? Why not?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Put the pupils in groups. </a:t>
            </a:r>
          </a:p>
          <a:p>
            <a:r>
              <a:rPr lang="en-US"/>
              <a:t>A3 Sheets of paper - Pens.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The objective of this activity is for the teams to remember as many items on the two slides as they can.  </a:t>
            </a:r>
          </a:p>
          <a:p>
            <a:r>
              <a:rPr lang="en-US"/>
              <a:t>They can look at them in any order, however, they must only look at each slide twice and for a minute at a time (adjust this accordingly for your class). </a:t>
            </a:r>
          </a:p>
          <a:p>
            <a:r>
              <a:rPr lang="en-US"/>
              <a:t>The teams must not write anything down when the slides are being shown.</a:t>
            </a:r>
          </a:p>
          <a:p>
            <a:endParaRPr lang="en-US"/>
          </a:p>
          <a:p>
            <a:r>
              <a:rPr lang="en-US"/>
              <a:t>Discussion points:</a:t>
            </a:r>
          </a:p>
          <a:p>
            <a:r>
              <a:rPr lang="en-US"/>
              <a:t>After one view, encourage your teams to think strategically &amp; discuss these points:</a:t>
            </a:r>
          </a:p>
          <a:p>
            <a:r>
              <a:rPr lang="en-US"/>
              <a:t>How can we work as a team to remember all the items?</a:t>
            </a:r>
          </a:p>
          <a:p>
            <a:r>
              <a:rPr lang="en-US"/>
              <a:t>Are there any methods we can use to remember all the items?</a:t>
            </a:r>
          </a:p>
          <a:p>
            <a:r>
              <a:rPr lang="en-US"/>
              <a:t>When the activity is complete, ask them:</a:t>
            </a:r>
          </a:p>
          <a:p>
            <a:r>
              <a:rPr lang="en-US"/>
              <a:t>What type of communication was used in attempting to solve the problem?</a:t>
            </a:r>
          </a:p>
          <a:p>
            <a:r>
              <a:rPr lang="en-US"/>
              <a:t>Did we communicate well as a team? Why? Why not?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Put the pupils in groups. </a:t>
            </a:r>
          </a:p>
          <a:p>
            <a:r>
              <a:rPr lang="en-US"/>
              <a:t>A3 Sheets of paper - Pens.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The objective of this activity is for the teams to remember as many items on the two slides as they can.  </a:t>
            </a:r>
          </a:p>
          <a:p>
            <a:r>
              <a:rPr lang="en-US"/>
              <a:t>They can look at them in any order, however, they must only look at each slide twice and for a minute at a time (adjust this accordingly for your class). </a:t>
            </a:r>
          </a:p>
          <a:p>
            <a:r>
              <a:rPr lang="en-US"/>
              <a:t>The teams must not write anything down when the slides are being shown.</a:t>
            </a:r>
          </a:p>
          <a:p>
            <a:endParaRPr lang="en-US"/>
          </a:p>
          <a:p>
            <a:r>
              <a:rPr lang="en-US"/>
              <a:t>Discussion points:</a:t>
            </a:r>
          </a:p>
          <a:p>
            <a:r>
              <a:rPr lang="en-US"/>
              <a:t>After one view, encourage your teams to think strategically &amp; discuss these points:</a:t>
            </a:r>
          </a:p>
          <a:p>
            <a:r>
              <a:rPr lang="en-US"/>
              <a:t>How can we work as a team to remember all the items?</a:t>
            </a:r>
          </a:p>
          <a:p>
            <a:r>
              <a:rPr lang="en-US"/>
              <a:t>Are there any methods we can use to remember all the items?</a:t>
            </a:r>
          </a:p>
          <a:p>
            <a:r>
              <a:rPr lang="en-US"/>
              <a:t>When the activity is complete, ask them:</a:t>
            </a:r>
          </a:p>
          <a:p>
            <a:r>
              <a:rPr lang="en-US"/>
              <a:t>What type of communication was used in attempting to solve the problem?</a:t>
            </a:r>
          </a:p>
          <a:p>
            <a:r>
              <a:rPr lang="en-US"/>
              <a:t>Did we communicate well as a team? Why? Why not?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18.svg"/><Relationship Id="rId5" Type="http://schemas.openxmlformats.org/officeDocument/2006/relationships/image" Target="../media/image12.png"/><Relationship Id="rId15" Type="http://schemas.openxmlformats.org/officeDocument/2006/relationships/image" Target="../media/image22.svg"/><Relationship Id="rId10" Type="http://schemas.openxmlformats.org/officeDocument/2006/relationships/image" Target="../media/image17.png"/><Relationship Id="rId4" Type="http://schemas.openxmlformats.org/officeDocument/2006/relationships/image" Target="../media/image11.svg"/><Relationship Id="rId9" Type="http://schemas.openxmlformats.org/officeDocument/2006/relationships/image" Target="../media/image16.sv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.svg"/><Relationship Id="rId18" Type="http://schemas.openxmlformats.org/officeDocument/2006/relationships/image" Target="../media/image45.png"/><Relationship Id="rId26" Type="http://schemas.openxmlformats.org/officeDocument/2006/relationships/image" Target="../media/image53.svg"/><Relationship Id="rId21" Type="http://schemas.openxmlformats.org/officeDocument/2006/relationships/image" Target="../media/image48.png"/><Relationship Id="rId34" Type="http://schemas.openxmlformats.org/officeDocument/2006/relationships/image" Target="../media/image61.sv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17" Type="http://schemas.openxmlformats.org/officeDocument/2006/relationships/image" Target="../media/image44.svg"/><Relationship Id="rId25" Type="http://schemas.openxmlformats.org/officeDocument/2006/relationships/image" Target="../media/image52.png"/><Relationship Id="rId3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3.png"/><Relationship Id="rId20" Type="http://schemas.openxmlformats.org/officeDocument/2006/relationships/image" Target="../media/image47.svg"/><Relationship Id="rId29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24" Type="http://schemas.openxmlformats.org/officeDocument/2006/relationships/image" Target="../media/image51.svg"/><Relationship Id="rId32" Type="http://schemas.openxmlformats.org/officeDocument/2006/relationships/image" Target="../media/image59.svg"/><Relationship Id="rId37" Type="http://schemas.openxmlformats.org/officeDocument/2006/relationships/image" Target="../media/image64.png"/><Relationship Id="rId5" Type="http://schemas.openxmlformats.org/officeDocument/2006/relationships/image" Target="../media/image32.png"/><Relationship Id="rId15" Type="http://schemas.openxmlformats.org/officeDocument/2006/relationships/image" Target="../media/image42.sv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36" Type="http://schemas.openxmlformats.org/officeDocument/2006/relationships/image" Target="../media/image63.sv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31" Type="http://schemas.openxmlformats.org/officeDocument/2006/relationships/image" Target="../media/image58.png"/><Relationship Id="rId4" Type="http://schemas.openxmlformats.org/officeDocument/2006/relationships/image" Target="../media/image31.svg"/><Relationship Id="rId9" Type="http://schemas.openxmlformats.org/officeDocument/2006/relationships/image" Target="../media/image36.svg"/><Relationship Id="rId14" Type="http://schemas.openxmlformats.org/officeDocument/2006/relationships/image" Target="../media/image41.png"/><Relationship Id="rId22" Type="http://schemas.openxmlformats.org/officeDocument/2006/relationships/image" Target="../media/image49.svg"/><Relationship Id="rId27" Type="http://schemas.openxmlformats.org/officeDocument/2006/relationships/image" Target="../media/image54.png"/><Relationship Id="rId30" Type="http://schemas.openxmlformats.org/officeDocument/2006/relationships/image" Target="../media/image57.svg"/><Relationship Id="rId35" Type="http://schemas.openxmlformats.org/officeDocument/2006/relationships/image" Target="../media/image62.png"/><Relationship Id="rId8" Type="http://schemas.openxmlformats.org/officeDocument/2006/relationships/image" Target="../media/image35.png"/><Relationship Id="rId3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4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825" y="76442"/>
            <a:ext cx="18082523" cy="10043506"/>
            <a:chOff x="0" y="0"/>
            <a:chExt cx="7607621" cy="4225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607621" cy="4225472"/>
            </a:xfrm>
            <a:custGeom>
              <a:avLst/>
              <a:gdLst/>
              <a:ahLst/>
              <a:cxnLst/>
              <a:rect l="l" t="t" r="r" b="b"/>
              <a:pathLst>
                <a:path w="7607621" h="4225472">
                  <a:moveTo>
                    <a:pt x="0" y="0"/>
                  </a:moveTo>
                  <a:lnTo>
                    <a:pt x="7607621" y="0"/>
                  </a:lnTo>
                  <a:lnTo>
                    <a:pt x="7607621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D412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51444" y="185891"/>
            <a:ext cx="17785111" cy="9824609"/>
            <a:chOff x="0" y="0"/>
            <a:chExt cx="7649208" cy="422547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49208" cy="4225472"/>
            </a:xfrm>
            <a:custGeom>
              <a:avLst/>
              <a:gdLst/>
              <a:ahLst/>
              <a:cxnLst/>
              <a:rect l="l" t="t" r="r" b="b"/>
              <a:pathLst>
                <a:path w="7649208" h="4225472">
                  <a:moveTo>
                    <a:pt x="0" y="0"/>
                  </a:moveTo>
                  <a:lnTo>
                    <a:pt x="7649208" y="0"/>
                  </a:lnTo>
                  <a:lnTo>
                    <a:pt x="7649208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642444" y="450641"/>
            <a:ext cx="17003112" cy="9385718"/>
          </a:xfrm>
          <a:custGeom>
            <a:avLst/>
            <a:gdLst/>
            <a:ahLst/>
            <a:cxnLst/>
            <a:rect l="l" t="t" r="r" b="b"/>
            <a:pathLst>
              <a:path w="17003112" h="9385718">
                <a:moveTo>
                  <a:pt x="0" y="0"/>
                </a:moveTo>
                <a:lnTo>
                  <a:pt x="17003112" y="0"/>
                </a:lnTo>
                <a:lnTo>
                  <a:pt x="17003112" y="9385718"/>
                </a:lnTo>
                <a:lnTo>
                  <a:pt x="0" y="93857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144000" y="-1635303"/>
            <a:ext cx="8111421" cy="11471662"/>
          </a:xfrm>
          <a:custGeom>
            <a:avLst/>
            <a:gdLst/>
            <a:ahLst/>
            <a:cxnLst/>
            <a:rect l="l" t="t" r="r" b="b"/>
            <a:pathLst>
              <a:path w="8111421" h="11471662">
                <a:moveTo>
                  <a:pt x="0" y="0"/>
                </a:moveTo>
                <a:lnTo>
                  <a:pt x="8111421" y="0"/>
                </a:lnTo>
                <a:lnTo>
                  <a:pt x="8111421" y="11471662"/>
                </a:lnTo>
                <a:lnTo>
                  <a:pt x="0" y="114716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814519" y="801047"/>
            <a:ext cx="4203014" cy="699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5600" spc="-11">
                <a:solidFill>
                  <a:srgbClr val="000000"/>
                </a:solidFill>
                <a:latin typeface="Open Sans Light Bold"/>
              </a:rPr>
              <a:t>Key Stage 1 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14519" y="1593847"/>
            <a:ext cx="8947006" cy="7664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039"/>
              </a:lnSpc>
            </a:pPr>
            <a:r>
              <a:rPr lang="en-US" sz="8599">
                <a:solidFill>
                  <a:srgbClr val="000000"/>
                </a:solidFill>
                <a:latin typeface="Quicksand"/>
              </a:rPr>
              <a:t>What can someone in poverty person need? </a:t>
            </a:r>
          </a:p>
          <a:p>
            <a:pPr>
              <a:lnSpc>
                <a:spcPts val="6160"/>
              </a:lnSpc>
            </a:pPr>
            <a:endParaRPr lang="en-US" sz="8599">
              <a:solidFill>
                <a:srgbClr val="000000"/>
              </a:solidFill>
              <a:latin typeface="Quicksand"/>
            </a:endParaRPr>
          </a:p>
          <a:p>
            <a:pPr>
              <a:lnSpc>
                <a:spcPts val="6160"/>
              </a:lnSpc>
            </a:pPr>
            <a:r>
              <a:rPr lang="en-US" sz="4400">
                <a:solidFill>
                  <a:srgbClr val="000000"/>
                </a:solidFill>
                <a:latin typeface="Open Sans Light"/>
              </a:rPr>
              <a:t>Lesson 2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4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825" y="76442"/>
            <a:ext cx="18082523" cy="10043506"/>
            <a:chOff x="0" y="0"/>
            <a:chExt cx="7607621" cy="4225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607621" cy="4225472"/>
            </a:xfrm>
            <a:custGeom>
              <a:avLst/>
              <a:gdLst/>
              <a:ahLst/>
              <a:cxnLst/>
              <a:rect l="l" t="t" r="r" b="b"/>
              <a:pathLst>
                <a:path w="7607621" h="4225472">
                  <a:moveTo>
                    <a:pt x="0" y="0"/>
                  </a:moveTo>
                  <a:lnTo>
                    <a:pt x="7607621" y="0"/>
                  </a:lnTo>
                  <a:lnTo>
                    <a:pt x="7607621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D412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51444" y="185891"/>
            <a:ext cx="17785111" cy="9824609"/>
            <a:chOff x="0" y="0"/>
            <a:chExt cx="7649208" cy="422547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49208" cy="4225472"/>
            </a:xfrm>
            <a:custGeom>
              <a:avLst/>
              <a:gdLst/>
              <a:ahLst/>
              <a:cxnLst/>
              <a:rect l="l" t="t" r="r" b="b"/>
              <a:pathLst>
                <a:path w="7649208" h="4225472">
                  <a:moveTo>
                    <a:pt x="0" y="0"/>
                  </a:moveTo>
                  <a:lnTo>
                    <a:pt x="7649208" y="0"/>
                  </a:lnTo>
                  <a:lnTo>
                    <a:pt x="7649208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aphicFrame>
        <p:nvGraphicFramePr>
          <p:cNvPr id="6" name="Table 6"/>
          <p:cNvGraphicFramePr>
            <a:graphicFrameLocks noGrp="1"/>
          </p:cNvGraphicFramePr>
          <p:nvPr/>
        </p:nvGraphicFramePr>
        <p:xfrm>
          <a:off x="701641" y="526596"/>
          <a:ext cx="17139205" cy="6633304"/>
        </p:xfrm>
        <a:graphic>
          <a:graphicData uri="http://schemas.openxmlformats.org/drawingml/2006/table">
            <a:tbl>
              <a:tblPr/>
              <a:tblGrid>
                <a:gridCol w="55878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51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33304">
                <a:tc>
                  <a:txBody>
                    <a:bodyPr/>
                    <a:lstStyle/>
                    <a:p>
                      <a:pPr algn="just">
                        <a:lnSpc>
                          <a:spcPts val="6019"/>
                        </a:lnSpc>
                        <a:defRPr/>
                      </a:pPr>
                      <a:r>
                        <a:rPr lang="en-US" sz="4299">
                          <a:solidFill>
                            <a:srgbClr val="000000"/>
                          </a:solidFill>
                          <a:latin typeface="Open Sans Light Bold"/>
                        </a:rPr>
                        <a:t>Learning Objective </a:t>
                      </a:r>
                      <a:endParaRPr lang="en-US" sz="1100"/>
                    </a:p>
                    <a:p>
                      <a:pPr algn="just">
                        <a:lnSpc>
                          <a:spcPts val="6019"/>
                        </a:lnSpc>
                      </a:pPr>
                      <a:endParaRPr lang="en-US" sz="1100"/>
                    </a:p>
                    <a:p>
                      <a:pPr algn="just">
                        <a:lnSpc>
                          <a:spcPts val="6019"/>
                        </a:lnSpc>
                      </a:pPr>
                      <a:r>
                        <a:rPr lang="en-US" sz="4299">
                          <a:solidFill>
                            <a:srgbClr val="000000"/>
                          </a:solidFill>
                          <a:latin typeface="Open Sans Light"/>
                        </a:rPr>
                        <a:t>To explain what a poor person might need.</a:t>
                      </a:r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019"/>
                        </a:lnSpc>
                        <a:defRPr/>
                      </a:pPr>
                      <a:r>
                        <a:rPr lang="en-US" sz="4299">
                          <a:solidFill>
                            <a:srgbClr val="000000"/>
                          </a:solidFill>
                          <a:latin typeface="Open Sans Light Bold"/>
                        </a:rPr>
                        <a:t>Skills Objectives</a:t>
                      </a:r>
                      <a:endParaRPr lang="en-US" sz="1100"/>
                    </a:p>
                    <a:p>
                      <a:pPr>
                        <a:lnSpc>
                          <a:spcPts val="6019"/>
                        </a:lnSpc>
                      </a:pPr>
                      <a:endParaRPr lang="en-US" sz="1100"/>
                    </a:p>
                    <a:p>
                      <a:pPr>
                        <a:lnSpc>
                          <a:spcPts val="6019"/>
                        </a:lnSpc>
                      </a:pP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701641" y="7328635"/>
          <a:ext cx="17139205" cy="2342077"/>
        </p:xfrm>
        <a:graphic>
          <a:graphicData uri="http://schemas.openxmlformats.org/drawingml/2006/table">
            <a:tbl>
              <a:tblPr/>
              <a:tblGrid>
                <a:gridCol w="3335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036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42077">
                <a:tc>
                  <a:txBody>
                    <a:bodyPr/>
                    <a:lstStyle/>
                    <a:p>
                      <a:pPr algn="l">
                        <a:lnSpc>
                          <a:spcPts val="4619"/>
                        </a:lnSpc>
                        <a:defRPr/>
                      </a:pPr>
                      <a:endParaRPr lang="en-US" sz="1100"/>
                    </a:p>
                  </a:txBody>
                  <a:tcPr marL="114300" marR="114300" marT="114300" marB="1143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619"/>
                        </a:lnSpc>
                        <a:defRPr/>
                      </a:pPr>
                      <a:r>
                        <a:rPr lang="en-US" sz="3299">
                          <a:solidFill>
                            <a:srgbClr val="000000"/>
                          </a:solidFill>
                          <a:latin typeface="Open Sans Light Bold"/>
                        </a:rPr>
                        <a:t>National Curriculum: </a:t>
                      </a:r>
                      <a:r>
                        <a:rPr lang="en-US" sz="3299">
                          <a:solidFill>
                            <a:srgbClr val="000000"/>
                          </a:solidFill>
                          <a:latin typeface="Open Sans Light Light"/>
                        </a:rPr>
                        <a:t>PSHE to know that people and living things have rights (rights and responsibilities)</a:t>
                      </a:r>
                      <a:endParaRPr lang="en-US" sz="1100"/>
                    </a:p>
                  </a:txBody>
                  <a:tcPr marL="114300" marR="114300" marT="114300" marB="1143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Freeform 8"/>
          <p:cNvSpPr/>
          <p:nvPr/>
        </p:nvSpPr>
        <p:spPr>
          <a:xfrm>
            <a:off x="1028700" y="7534840"/>
            <a:ext cx="1941606" cy="1929665"/>
          </a:xfrm>
          <a:custGeom>
            <a:avLst/>
            <a:gdLst/>
            <a:ahLst/>
            <a:cxnLst/>
            <a:rect l="l" t="t" r="r" b="b"/>
            <a:pathLst>
              <a:path w="1941606" h="1929665">
                <a:moveTo>
                  <a:pt x="0" y="0"/>
                </a:moveTo>
                <a:lnTo>
                  <a:pt x="1941606" y="0"/>
                </a:lnTo>
                <a:lnTo>
                  <a:pt x="1941606" y="1929666"/>
                </a:lnTo>
                <a:lnTo>
                  <a:pt x="0" y="19296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896" t="-32005" b="-24377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451637" y="2392909"/>
            <a:ext cx="1872659" cy="2077338"/>
          </a:xfrm>
          <a:custGeom>
            <a:avLst/>
            <a:gdLst/>
            <a:ahLst/>
            <a:cxnLst/>
            <a:rect l="l" t="t" r="r" b="b"/>
            <a:pathLst>
              <a:path w="1872659" h="2077338">
                <a:moveTo>
                  <a:pt x="0" y="0"/>
                </a:moveTo>
                <a:lnTo>
                  <a:pt x="1872659" y="0"/>
                </a:lnTo>
                <a:lnTo>
                  <a:pt x="1872659" y="2077338"/>
                </a:lnTo>
                <a:lnTo>
                  <a:pt x="0" y="20773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874" t="-19523" b="-16731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355095" y="4567022"/>
            <a:ext cx="2065744" cy="2037839"/>
          </a:xfrm>
          <a:custGeom>
            <a:avLst/>
            <a:gdLst/>
            <a:ahLst/>
            <a:cxnLst/>
            <a:rect l="l" t="t" r="r" b="b"/>
            <a:pathLst>
              <a:path w="2065744" h="2037839">
                <a:moveTo>
                  <a:pt x="0" y="0"/>
                </a:moveTo>
                <a:lnTo>
                  <a:pt x="2065743" y="0"/>
                </a:lnTo>
                <a:lnTo>
                  <a:pt x="2065743" y="2037839"/>
                </a:lnTo>
                <a:lnTo>
                  <a:pt x="0" y="20378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0542" b="-22820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569603" y="2307184"/>
            <a:ext cx="9271244" cy="1536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  <a:spcBef>
                <a:spcPct val="0"/>
              </a:spcBef>
            </a:pPr>
            <a:r>
              <a:rPr lang="en-US" sz="4400">
                <a:solidFill>
                  <a:srgbClr val="000000"/>
                </a:solidFill>
                <a:latin typeface="Open Sans Light"/>
              </a:rPr>
              <a:t>Teamwork - I can show confidence in working with others.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569603" y="4384522"/>
            <a:ext cx="9271244" cy="2317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  <a:spcBef>
                <a:spcPct val="0"/>
              </a:spcBef>
            </a:pPr>
            <a:r>
              <a:rPr lang="en-US" sz="4400">
                <a:solidFill>
                  <a:srgbClr val="000000"/>
                </a:solidFill>
                <a:latin typeface="Open Sans Light"/>
              </a:rPr>
              <a:t>Communication - I can participate in discussions, debates and presentations.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4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825" y="76442"/>
            <a:ext cx="18082523" cy="10043506"/>
            <a:chOff x="0" y="0"/>
            <a:chExt cx="7607621" cy="4225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607621" cy="4225472"/>
            </a:xfrm>
            <a:custGeom>
              <a:avLst/>
              <a:gdLst/>
              <a:ahLst/>
              <a:cxnLst/>
              <a:rect l="l" t="t" r="r" b="b"/>
              <a:pathLst>
                <a:path w="7607621" h="4225472">
                  <a:moveTo>
                    <a:pt x="0" y="0"/>
                  </a:moveTo>
                  <a:lnTo>
                    <a:pt x="7607621" y="0"/>
                  </a:lnTo>
                  <a:lnTo>
                    <a:pt x="7607621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D412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51444" y="185891"/>
            <a:ext cx="17785111" cy="9824609"/>
            <a:chOff x="0" y="0"/>
            <a:chExt cx="7649208" cy="422547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49208" cy="4225472"/>
            </a:xfrm>
            <a:custGeom>
              <a:avLst/>
              <a:gdLst/>
              <a:ahLst/>
              <a:cxnLst/>
              <a:rect l="l" t="t" r="r" b="b"/>
              <a:pathLst>
                <a:path w="7649208" h="4225472">
                  <a:moveTo>
                    <a:pt x="0" y="0"/>
                  </a:moveTo>
                  <a:lnTo>
                    <a:pt x="7649208" y="0"/>
                  </a:lnTo>
                  <a:lnTo>
                    <a:pt x="7649208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557946" y="537473"/>
            <a:ext cx="17172107" cy="7526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Light Bold"/>
              </a:rPr>
              <a:t>Activity 2</a:t>
            </a:r>
          </a:p>
          <a:p>
            <a:pPr>
              <a:lnSpc>
                <a:spcPts val="7279"/>
              </a:lnSpc>
            </a:pPr>
            <a:endParaRPr lang="en-US" sz="5199">
              <a:solidFill>
                <a:srgbClr val="000000"/>
              </a:solidFill>
              <a:latin typeface="Open Sans Light Bold"/>
            </a:endParaRPr>
          </a:p>
          <a:p>
            <a:pPr>
              <a:lnSpc>
                <a:spcPts val="7979"/>
              </a:lnSpc>
            </a:pPr>
            <a:r>
              <a:rPr lang="en-US" sz="5699">
                <a:solidFill>
                  <a:srgbClr val="000000"/>
                </a:solidFill>
                <a:latin typeface="Quicksand Bold"/>
              </a:rPr>
              <a:t>Enquiry question: What does a poor person need?</a:t>
            </a:r>
          </a:p>
          <a:p>
            <a:pPr>
              <a:lnSpc>
                <a:spcPts val="7279"/>
              </a:lnSpc>
            </a:pPr>
            <a:endParaRPr lang="en-US" sz="5699">
              <a:solidFill>
                <a:srgbClr val="000000"/>
              </a:solidFill>
              <a:latin typeface="Quicksand Bold"/>
            </a:endParaRPr>
          </a:p>
          <a:p>
            <a:pPr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Light Bold"/>
              </a:rPr>
              <a:t>Learning objective: </a:t>
            </a:r>
            <a:r>
              <a:rPr lang="en-US" sz="5199">
                <a:solidFill>
                  <a:srgbClr val="000000"/>
                </a:solidFill>
                <a:latin typeface="Open Sans Light"/>
              </a:rPr>
              <a:t>To be able to identify what a poor person might need. </a:t>
            </a:r>
          </a:p>
          <a:p>
            <a:pPr>
              <a:lnSpc>
                <a:spcPts val="7279"/>
              </a:lnSpc>
            </a:pPr>
            <a:endParaRPr lang="en-US" sz="5199">
              <a:solidFill>
                <a:srgbClr val="000000"/>
              </a:solidFill>
              <a:latin typeface="Open Sans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4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825" y="76442"/>
            <a:ext cx="18082523" cy="10043506"/>
            <a:chOff x="0" y="0"/>
            <a:chExt cx="7607621" cy="4225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607621" cy="4225472"/>
            </a:xfrm>
            <a:custGeom>
              <a:avLst/>
              <a:gdLst/>
              <a:ahLst/>
              <a:cxnLst/>
              <a:rect l="l" t="t" r="r" b="b"/>
              <a:pathLst>
                <a:path w="7607621" h="4225472">
                  <a:moveTo>
                    <a:pt x="0" y="0"/>
                  </a:moveTo>
                  <a:lnTo>
                    <a:pt x="7607621" y="0"/>
                  </a:lnTo>
                  <a:lnTo>
                    <a:pt x="7607621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D412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51444" y="185891"/>
            <a:ext cx="17785111" cy="9824609"/>
            <a:chOff x="0" y="0"/>
            <a:chExt cx="7649208" cy="422547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49208" cy="4225472"/>
            </a:xfrm>
            <a:custGeom>
              <a:avLst/>
              <a:gdLst/>
              <a:ahLst/>
              <a:cxnLst/>
              <a:rect l="l" t="t" r="r" b="b"/>
              <a:pathLst>
                <a:path w="7649208" h="4225472">
                  <a:moveTo>
                    <a:pt x="0" y="0"/>
                  </a:moveTo>
                  <a:lnTo>
                    <a:pt x="7649208" y="0"/>
                  </a:lnTo>
                  <a:lnTo>
                    <a:pt x="7649208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2429214" y="707401"/>
            <a:ext cx="5222785" cy="8907897"/>
          </a:xfrm>
          <a:custGeom>
            <a:avLst/>
            <a:gdLst/>
            <a:ahLst/>
            <a:cxnLst/>
            <a:rect l="l" t="t" r="r" b="b"/>
            <a:pathLst>
              <a:path w="5222785" h="8907897">
                <a:moveTo>
                  <a:pt x="0" y="0"/>
                </a:moveTo>
                <a:lnTo>
                  <a:pt x="5222784" y="0"/>
                </a:lnTo>
                <a:lnTo>
                  <a:pt x="5222784" y="8907898"/>
                </a:lnTo>
                <a:lnTo>
                  <a:pt x="0" y="89078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300" r="-4121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63887" y="1880552"/>
            <a:ext cx="11393918" cy="6430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Light Bold"/>
              </a:rPr>
              <a:t>Hansel and Gretel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Light"/>
              </a:rPr>
              <a:t>Listen to the part of the story describing the poverty experienced by the family of Hansel and Gretel. </a:t>
            </a: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000000"/>
              </a:solidFill>
              <a:latin typeface="Open Sans Light"/>
            </a:endParaRP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Light"/>
              </a:rPr>
              <a:t>What do you think their parents feel like or worry about? </a:t>
            </a:r>
          </a:p>
        </p:txBody>
      </p:sp>
      <p:sp>
        <p:nvSpPr>
          <p:cNvPr id="8" name="Freeform 8"/>
          <p:cNvSpPr/>
          <p:nvPr/>
        </p:nvSpPr>
        <p:spPr>
          <a:xfrm>
            <a:off x="251444" y="7450087"/>
            <a:ext cx="1581055" cy="2560412"/>
          </a:xfrm>
          <a:custGeom>
            <a:avLst/>
            <a:gdLst/>
            <a:ahLst/>
            <a:cxnLst/>
            <a:rect l="l" t="t" r="r" b="b"/>
            <a:pathLst>
              <a:path w="1581055" h="2560412">
                <a:moveTo>
                  <a:pt x="0" y="0"/>
                </a:moveTo>
                <a:lnTo>
                  <a:pt x="1581055" y="0"/>
                </a:lnTo>
                <a:lnTo>
                  <a:pt x="1581055" y="2560413"/>
                </a:lnTo>
                <a:lnTo>
                  <a:pt x="0" y="25604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4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825" y="76442"/>
            <a:ext cx="18082523" cy="10043506"/>
            <a:chOff x="0" y="0"/>
            <a:chExt cx="7607621" cy="4225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607621" cy="4225472"/>
            </a:xfrm>
            <a:custGeom>
              <a:avLst/>
              <a:gdLst/>
              <a:ahLst/>
              <a:cxnLst/>
              <a:rect l="l" t="t" r="r" b="b"/>
              <a:pathLst>
                <a:path w="7607621" h="4225472">
                  <a:moveTo>
                    <a:pt x="0" y="0"/>
                  </a:moveTo>
                  <a:lnTo>
                    <a:pt x="7607621" y="0"/>
                  </a:lnTo>
                  <a:lnTo>
                    <a:pt x="7607621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D412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51444" y="185891"/>
            <a:ext cx="17785111" cy="9824609"/>
            <a:chOff x="0" y="0"/>
            <a:chExt cx="7649208" cy="422547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49208" cy="4225472"/>
            </a:xfrm>
            <a:custGeom>
              <a:avLst/>
              <a:gdLst/>
              <a:ahLst/>
              <a:cxnLst/>
              <a:rect l="l" t="t" r="r" b="b"/>
              <a:pathLst>
                <a:path w="7649208" h="4225472">
                  <a:moveTo>
                    <a:pt x="0" y="0"/>
                  </a:moveTo>
                  <a:lnTo>
                    <a:pt x="7649208" y="0"/>
                  </a:lnTo>
                  <a:lnTo>
                    <a:pt x="7649208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028700" y="7200900"/>
            <a:ext cx="3277837" cy="2057400"/>
          </a:xfrm>
          <a:custGeom>
            <a:avLst/>
            <a:gdLst/>
            <a:ahLst/>
            <a:cxnLst/>
            <a:rect l="l" t="t" r="r" b="b"/>
            <a:pathLst>
              <a:path w="3277837" h="2057400">
                <a:moveTo>
                  <a:pt x="0" y="0"/>
                </a:moveTo>
                <a:lnTo>
                  <a:pt x="3277837" y="0"/>
                </a:lnTo>
                <a:lnTo>
                  <a:pt x="327783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0" y="616585"/>
            <a:ext cx="16360207" cy="738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Open Sans Light Bold"/>
              </a:rPr>
              <a:t>Find items a poor person might need and explain why.</a:t>
            </a:r>
          </a:p>
        </p:txBody>
      </p:sp>
      <p:sp>
        <p:nvSpPr>
          <p:cNvPr id="8" name="Freeform 8"/>
          <p:cNvSpPr/>
          <p:nvPr/>
        </p:nvSpPr>
        <p:spPr>
          <a:xfrm>
            <a:off x="14057520" y="2404155"/>
            <a:ext cx="3594478" cy="2280860"/>
          </a:xfrm>
          <a:custGeom>
            <a:avLst/>
            <a:gdLst/>
            <a:ahLst/>
            <a:cxnLst/>
            <a:rect l="l" t="t" r="r" b="b"/>
            <a:pathLst>
              <a:path w="3594478" h="2280860">
                <a:moveTo>
                  <a:pt x="0" y="0"/>
                </a:moveTo>
                <a:lnTo>
                  <a:pt x="3594478" y="0"/>
                </a:lnTo>
                <a:lnTo>
                  <a:pt x="3594478" y="2280860"/>
                </a:lnTo>
                <a:lnTo>
                  <a:pt x="0" y="22808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144000" y="6623180"/>
            <a:ext cx="5851095" cy="2391635"/>
          </a:xfrm>
          <a:custGeom>
            <a:avLst/>
            <a:gdLst/>
            <a:ahLst/>
            <a:cxnLst/>
            <a:rect l="l" t="t" r="r" b="b"/>
            <a:pathLst>
              <a:path w="5851095" h="2391635">
                <a:moveTo>
                  <a:pt x="0" y="0"/>
                </a:moveTo>
                <a:lnTo>
                  <a:pt x="5851095" y="0"/>
                </a:lnTo>
                <a:lnTo>
                  <a:pt x="5851095" y="2391635"/>
                </a:lnTo>
                <a:lnTo>
                  <a:pt x="0" y="23916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06889" y="2862640"/>
            <a:ext cx="960730" cy="2914537"/>
          </a:xfrm>
          <a:custGeom>
            <a:avLst/>
            <a:gdLst/>
            <a:ahLst/>
            <a:cxnLst/>
            <a:rect l="l" t="t" r="r" b="b"/>
            <a:pathLst>
              <a:path w="960730" h="2914537">
                <a:moveTo>
                  <a:pt x="0" y="0"/>
                </a:moveTo>
                <a:lnTo>
                  <a:pt x="960729" y="0"/>
                </a:lnTo>
                <a:lnTo>
                  <a:pt x="960729" y="2914537"/>
                </a:lnTo>
                <a:lnTo>
                  <a:pt x="0" y="29145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384367" y="2624223"/>
            <a:ext cx="3795737" cy="2757694"/>
          </a:xfrm>
          <a:custGeom>
            <a:avLst/>
            <a:gdLst/>
            <a:ahLst/>
            <a:cxnLst/>
            <a:rect l="l" t="t" r="r" b="b"/>
            <a:pathLst>
              <a:path w="3795737" h="2757694">
                <a:moveTo>
                  <a:pt x="0" y="0"/>
                </a:moveTo>
                <a:lnTo>
                  <a:pt x="3795737" y="0"/>
                </a:lnTo>
                <a:lnTo>
                  <a:pt x="3795737" y="2757694"/>
                </a:lnTo>
                <a:lnTo>
                  <a:pt x="0" y="27576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651534" y="2404155"/>
            <a:ext cx="3081545" cy="3197830"/>
          </a:xfrm>
          <a:custGeom>
            <a:avLst/>
            <a:gdLst/>
            <a:ahLst/>
            <a:cxnLst/>
            <a:rect l="l" t="t" r="r" b="b"/>
            <a:pathLst>
              <a:path w="3081545" h="3197830">
                <a:moveTo>
                  <a:pt x="0" y="0"/>
                </a:moveTo>
                <a:lnTo>
                  <a:pt x="3081545" y="0"/>
                </a:lnTo>
                <a:lnTo>
                  <a:pt x="3081545" y="3197830"/>
                </a:lnTo>
                <a:lnTo>
                  <a:pt x="0" y="31978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995095" y="5143500"/>
            <a:ext cx="3075099" cy="2932876"/>
          </a:xfrm>
          <a:custGeom>
            <a:avLst/>
            <a:gdLst/>
            <a:ahLst/>
            <a:cxnLst/>
            <a:rect l="l" t="t" r="r" b="b"/>
            <a:pathLst>
              <a:path w="3075099" h="2932876">
                <a:moveTo>
                  <a:pt x="0" y="0"/>
                </a:moveTo>
                <a:lnTo>
                  <a:pt x="3075099" y="0"/>
                </a:lnTo>
                <a:lnTo>
                  <a:pt x="3075099" y="2932876"/>
                </a:lnTo>
                <a:lnTo>
                  <a:pt x="0" y="293287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770331" y="5777177"/>
            <a:ext cx="2034956" cy="4114800"/>
          </a:xfrm>
          <a:custGeom>
            <a:avLst/>
            <a:gdLst/>
            <a:ahLst/>
            <a:cxnLst/>
            <a:rect l="l" t="t" r="r" b="b"/>
            <a:pathLst>
              <a:path w="2034956" h="4114800">
                <a:moveTo>
                  <a:pt x="0" y="0"/>
                </a:moveTo>
                <a:lnTo>
                  <a:pt x="2034956" y="0"/>
                </a:lnTo>
                <a:lnTo>
                  <a:pt x="20349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4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825" y="76442"/>
            <a:ext cx="18082523" cy="10043506"/>
            <a:chOff x="0" y="0"/>
            <a:chExt cx="7607621" cy="4225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607621" cy="4225472"/>
            </a:xfrm>
            <a:custGeom>
              <a:avLst/>
              <a:gdLst/>
              <a:ahLst/>
              <a:cxnLst/>
              <a:rect l="l" t="t" r="r" b="b"/>
              <a:pathLst>
                <a:path w="7607621" h="4225472">
                  <a:moveTo>
                    <a:pt x="0" y="0"/>
                  </a:moveTo>
                  <a:lnTo>
                    <a:pt x="7607621" y="0"/>
                  </a:lnTo>
                  <a:lnTo>
                    <a:pt x="7607621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D412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51444" y="185891"/>
            <a:ext cx="17785111" cy="9824609"/>
            <a:chOff x="0" y="0"/>
            <a:chExt cx="7649208" cy="422547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49208" cy="4225472"/>
            </a:xfrm>
            <a:custGeom>
              <a:avLst/>
              <a:gdLst/>
              <a:ahLst/>
              <a:cxnLst/>
              <a:rect l="l" t="t" r="r" b="b"/>
              <a:pathLst>
                <a:path w="7649208" h="4225472">
                  <a:moveTo>
                    <a:pt x="0" y="0"/>
                  </a:moveTo>
                  <a:lnTo>
                    <a:pt x="7649208" y="0"/>
                  </a:lnTo>
                  <a:lnTo>
                    <a:pt x="7649208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1255580" y="1784519"/>
            <a:ext cx="6317427" cy="7088277"/>
          </a:xfrm>
          <a:custGeom>
            <a:avLst/>
            <a:gdLst/>
            <a:ahLst/>
            <a:cxnLst/>
            <a:rect l="l" t="t" r="r" b="b"/>
            <a:pathLst>
              <a:path w="6317427" h="7088277">
                <a:moveTo>
                  <a:pt x="0" y="0"/>
                </a:moveTo>
                <a:lnTo>
                  <a:pt x="6317427" y="0"/>
                </a:lnTo>
                <a:lnTo>
                  <a:pt x="6317427" y="7088277"/>
                </a:lnTo>
                <a:lnTo>
                  <a:pt x="0" y="70882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1393402"/>
            <a:ext cx="9797421" cy="7364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202F5A"/>
                </a:solidFill>
                <a:latin typeface="Quicksand"/>
              </a:rPr>
              <a:t>Hansel and Gretel are on a mission. They've heard there is a poor old lady in a nearby town. They have decided to bring some items to her, but they are not sure what to take?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202F5A"/>
                </a:solidFill>
                <a:latin typeface="Quicksand"/>
              </a:rPr>
              <a:t>Can you help them?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4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825" y="76442"/>
            <a:ext cx="18082523" cy="10043506"/>
            <a:chOff x="0" y="0"/>
            <a:chExt cx="7607621" cy="4225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607621" cy="4225472"/>
            </a:xfrm>
            <a:custGeom>
              <a:avLst/>
              <a:gdLst/>
              <a:ahLst/>
              <a:cxnLst/>
              <a:rect l="l" t="t" r="r" b="b"/>
              <a:pathLst>
                <a:path w="7607621" h="4225472">
                  <a:moveTo>
                    <a:pt x="0" y="0"/>
                  </a:moveTo>
                  <a:lnTo>
                    <a:pt x="7607621" y="0"/>
                  </a:lnTo>
                  <a:lnTo>
                    <a:pt x="7607621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D412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51444" y="185891"/>
            <a:ext cx="17785111" cy="9824609"/>
            <a:chOff x="0" y="0"/>
            <a:chExt cx="7649208" cy="422547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49208" cy="4225472"/>
            </a:xfrm>
            <a:custGeom>
              <a:avLst/>
              <a:gdLst/>
              <a:ahLst/>
              <a:cxnLst/>
              <a:rect l="l" t="t" r="r" b="b"/>
              <a:pathLst>
                <a:path w="7649208" h="4225472">
                  <a:moveTo>
                    <a:pt x="0" y="0"/>
                  </a:moveTo>
                  <a:lnTo>
                    <a:pt x="7649208" y="0"/>
                  </a:lnTo>
                  <a:lnTo>
                    <a:pt x="7649208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4565575" y="6999367"/>
            <a:ext cx="3016108" cy="2571917"/>
          </a:xfrm>
          <a:custGeom>
            <a:avLst/>
            <a:gdLst/>
            <a:ahLst/>
            <a:cxnLst/>
            <a:rect l="l" t="t" r="r" b="b"/>
            <a:pathLst>
              <a:path w="3016108" h="2571917">
                <a:moveTo>
                  <a:pt x="0" y="0"/>
                </a:moveTo>
                <a:lnTo>
                  <a:pt x="3016108" y="0"/>
                </a:lnTo>
                <a:lnTo>
                  <a:pt x="3016108" y="2571918"/>
                </a:lnTo>
                <a:lnTo>
                  <a:pt x="0" y="25719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69243" y="509582"/>
            <a:ext cx="6772515" cy="9267837"/>
          </a:xfrm>
          <a:custGeom>
            <a:avLst/>
            <a:gdLst/>
            <a:ahLst/>
            <a:cxnLst/>
            <a:rect l="l" t="t" r="r" b="b"/>
            <a:pathLst>
              <a:path w="6772515" h="9267837">
                <a:moveTo>
                  <a:pt x="0" y="0"/>
                </a:moveTo>
                <a:lnTo>
                  <a:pt x="6772515" y="0"/>
                </a:lnTo>
                <a:lnTo>
                  <a:pt x="6772515" y="9267836"/>
                </a:lnTo>
                <a:lnTo>
                  <a:pt x="0" y="92678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795" b="-1795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8411461" y="1405112"/>
            <a:ext cx="7959509" cy="458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Light"/>
              </a:rPr>
              <a:t>With your partners, discuss which items Hansel and Gretel should put in their basket to help the poor lady.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4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825" y="76442"/>
            <a:ext cx="18082523" cy="10043506"/>
            <a:chOff x="0" y="0"/>
            <a:chExt cx="7607621" cy="4225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607621" cy="4225472"/>
            </a:xfrm>
            <a:custGeom>
              <a:avLst/>
              <a:gdLst/>
              <a:ahLst/>
              <a:cxnLst/>
              <a:rect l="l" t="t" r="r" b="b"/>
              <a:pathLst>
                <a:path w="7607621" h="4225472">
                  <a:moveTo>
                    <a:pt x="0" y="0"/>
                  </a:moveTo>
                  <a:lnTo>
                    <a:pt x="7607621" y="0"/>
                  </a:lnTo>
                  <a:lnTo>
                    <a:pt x="7607621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D412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51444" y="185891"/>
            <a:ext cx="17785111" cy="9824609"/>
            <a:chOff x="0" y="0"/>
            <a:chExt cx="7649208" cy="422547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49208" cy="4225472"/>
            </a:xfrm>
            <a:custGeom>
              <a:avLst/>
              <a:gdLst/>
              <a:ahLst/>
              <a:cxnLst/>
              <a:rect l="l" t="t" r="r" b="b"/>
              <a:pathLst>
                <a:path w="7649208" h="4225472">
                  <a:moveTo>
                    <a:pt x="0" y="0"/>
                  </a:moveTo>
                  <a:lnTo>
                    <a:pt x="7649208" y="0"/>
                  </a:lnTo>
                  <a:lnTo>
                    <a:pt x="7649208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737008" y="537527"/>
            <a:ext cx="10780093" cy="864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76"/>
              </a:lnSpc>
            </a:pPr>
            <a:r>
              <a:rPr lang="en-US" sz="5054">
                <a:solidFill>
                  <a:srgbClr val="000000"/>
                </a:solidFill>
                <a:latin typeface="Open Sans Light"/>
              </a:rPr>
              <a:t>Which item did you choose and why? </a:t>
            </a:r>
          </a:p>
        </p:txBody>
      </p:sp>
      <p:sp>
        <p:nvSpPr>
          <p:cNvPr id="7" name="Freeform 7"/>
          <p:cNvSpPr/>
          <p:nvPr/>
        </p:nvSpPr>
        <p:spPr>
          <a:xfrm>
            <a:off x="1489553" y="2276923"/>
            <a:ext cx="1765261" cy="1765261"/>
          </a:xfrm>
          <a:custGeom>
            <a:avLst/>
            <a:gdLst/>
            <a:ahLst/>
            <a:cxnLst/>
            <a:rect l="l" t="t" r="r" b="b"/>
            <a:pathLst>
              <a:path w="1765261" h="1765261">
                <a:moveTo>
                  <a:pt x="0" y="0"/>
                </a:moveTo>
                <a:lnTo>
                  <a:pt x="1765261" y="0"/>
                </a:lnTo>
                <a:lnTo>
                  <a:pt x="1765261" y="1765261"/>
                </a:lnTo>
                <a:lnTo>
                  <a:pt x="0" y="17652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92926" y="4559851"/>
            <a:ext cx="2261888" cy="1332945"/>
          </a:xfrm>
          <a:custGeom>
            <a:avLst/>
            <a:gdLst/>
            <a:ahLst/>
            <a:cxnLst/>
            <a:rect l="l" t="t" r="r" b="b"/>
            <a:pathLst>
              <a:path w="2261888" h="1332945">
                <a:moveTo>
                  <a:pt x="0" y="0"/>
                </a:moveTo>
                <a:lnTo>
                  <a:pt x="2261888" y="0"/>
                </a:lnTo>
                <a:lnTo>
                  <a:pt x="2261888" y="1332945"/>
                </a:lnTo>
                <a:lnTo>
                  <a:pt x="0" y="13329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573" b="-557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987050" y="8786551"/>
            <a:ext cx="1044730" cy="1327024"/>
          </a:xfrm>
          <a:custGeom>
            <a:avLst/>
            <a:gdLst/>
            <a:ahLst/>
            <a:cxnLst/>
            <a:rect l="l" t="t" r="r" b="b"/>
            <a:pathLst>
              <a:path w="1044730" h="1327024">
                <a:moveTo>
                  <a:pt x="0" y="0"/>
                </a:moveTo>
                <a:lnTo>
                  <a:pt x="1044730" y="0"/>
                </a:lnTo>
                <a:lnTo>
                  <a:pt x="1044730" y="1327024"/>
                </a:lnTo>
                <a:lnTo>
                  <a:pt x="0" y="13270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88534" y="8039826"/>
            <a:ext cx="1706986" cy="1604567"/>
          </a:xfrm>
          <a:custGeom>
            <a:avLst/>
            <a:gdLst/>
            <a:ahLst/>
            <a:cxnLst/>
            <a:rect l="l" t="t" r="r" b="b"/>
            <a:pathLst>
              <a:path w="1706986" h="1604567">
                <a:moveTo>
                  <a:pt x="0" y="0"/>
                </a:moveTo>
                <a:lnTo>
                  <a:pt x="1706986" y="0"/>
                </a:lnTo>
                <a:lnTo>
                  <a:pt x="1706986" y="1604567"/>
                </a:lnTo>
                <a:lnTo>
                  <a:pt x="0" y="16045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699342" y="4672775"/>
            <a:ext cx="1588674" cy="1823442"/>
          </a:xfrm>
          <a:custGeom>
            <a:avLst/>
            <a:gdLst/>
            <a:ahLst/>
            <a:cxnLst/>
            <a:rect l="l" t="t" r="r" b="b"/>
            <a:pathLst>
              <a:path w="1588674" h="1823442">
                <a:moveTo>
                  <a:pt x="0" y="0"/>
                </a:moveTo>
                <a:lnTo>
                  <a:pt x="1588674" y="0"/>
                </a:lnTo>
                <a:lnTo>
                  <a:pt x="1588674" y="1823442"/>
                </a:lnTo>
                <a:lnTo>
                  <a:pt x="0" y="18234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425173" y="6896466"/>
            <a:ext cx="2351503" cy="1440296"/>
          </a:xfrm>
          <a:custGeom>
            <a:avLst/>
            <a:gdLst/>
            <a:ahLst/>
            <a:cxnLst/>
            <a:rect l="l" t="t" r="r" b="b"/>
            <a:pathLst>
              <a:path w="2351503" h="1440296">
                <a:moveTo>
                  <a:pt x="0" y="0"/>
                </a:moveTo>
                <a:lnTo>
                  <a:pt x="2351503" y="0"/>
                </a:lnTo>
                <a:lnTo>
                  <a:pt x="2351503" y="1440296"/>
                </a:lnTo>
                <a:lnTo>
                  <a:pt x="0" y="144029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987050" y="8786551"/>
            <a:ext cx="1044730" cy="1327024"/>
          </a:xfrm>
          <a:custGeom>
            <a:avLst/>
            <a:gdLst/>
            <a:ahLst/>
            <a:cxnLst/>
            <a:rect l="l" t="t" r="r" b="b"/>
            <a:pathLst>
              <a:path w="1044730" h="1327024">
                <a:moveTo>
                  <a:pt x="0" y="0"/>
                </a:moveTo>
                <a:lnTo>
                  <a:pt x="1044730" y="0"/>
                </a:lnTo>
                <a:lnTo>
                  <a:pt x="1044730" y="1327024"/>
                </a:lnTo>
                <a:lnTo>
                  <a:pt x="0" y="13270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893446" y="1797738"/>
            <a:ext cx="1579535" cy="1787539"/>
          </a:xfrm>
          <a:custGeom>
            <a:avLst/>
            <a:gdLst/>
            <a:ahLst/>
            <a:cxnLst/>
            <a:rect l="l" t="t" r="r" b="b"/>
            <a:pathLst>
              <a:path w="1579535" h="1787539">
                <a:moveTo>
                  <a:pt x="0" y="0"/>
                </a:moveTo>
                <a:lnTo>
                  <a:pt x="1579535" y="0"/>
                </a:lnTo>
                <a:lnTo>
                  <a:pt x="1579535" y="1787540"/>
                </a:lnTo>
                <a:lnTo>
                  <a:pt x="0" y="178754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699342" y="2156964"/>
            <a:ext cx="1912106" cy="1703512"/>
          </a:xfrm>
          <a:custGeom>
            <a:avLst/>
            <a:gdLst/>
            <a:ahLst/>
            <a:cxnLst/>
            <a:rect l="l" t="t" r="r" b="b"/>
            <a:pathLst>
              <a:path w="1912106" h="1703512">
                <a:moveTo>
                  <a:pt x="0" y="0"/>
                </a:moveTo>
                <a:lnTo>
                  <a:pt x="1912106" y="0"/>
                </a:lnTo>
                <a:lnTo>
                  <a:pt x="1912106" y="1703512"/>
                </a:lnTo>
                <a:lnTo>
                  <a:pt x="0" y="170351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044824" y="632777"/>
            <a:ext cx="2470847" cy="1294106"/>
          </a:xfrm>
          <a:custGeom>
            <a:avLst/>
            <a:gdLst/>
            <a:ahLst/>
            <a:cxnLst/>
            <a:rect l="l" t="t" r="r" b="b"/>
            <a:pathLst>
              <a:path w="2470847" h="1294106">
                <a:moveTo>
                  <a:pt x="0" y="0"/>
                </a:moveTo>
                <a:lnTo>
                  <a:pt x="2470848" y="0"/>
                </a:lnTo>
                <a:lnTo>
                  <a:pt x="2470848" y="1294107"/>
                </a:lnTo>
                <a:lnTo>
                  <a:pt x="0" y="129410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5963126" y="7873224"/>
            <a:ext cx="1402869" cy="1826652"/>
          </a:xfrm>
          <a:custGeom>
            <a:avLst/>
            <a:gdLst/>
            <a:ahLst/>
            <a:cxnLst/>
            <a:rect l="l" t="t" r="r" b="b"/>
            <a:pathLst>
              <a:path w="1402869" h="1826652">
                <a:moveTo>
                  <a:pt x="0" y="0"/>
                </a:moveTo>
                <a:lnTo>
                  <a:pt x="1402869" y="0"/>
                </a:lnTo>
                <a:lnTo>
                  <a:pt x="1402869" y="1826653"/>
                </a:lnTo>
                <a:lnTo>
                  <a:pt x="0" y="18266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472981" y="7873224"/>
            <a:ext cx="2034866" cy="2073749"/>
          </a:xfrm>
          <a:custGeom>
            <a:avLst/>
            <a:gdLst/>
            <a:ahLst/>
            <a:cxnLst/>
            <a:rect l="l" t="t" r="r" b="b"/>
            <a:pathLst>
              <a:path w="2034866" h="2073749">
                <a:moveTo>
                  <a:pt x="0" y="0"/>
                </a:moveTo>
                <a:lnTo>
                  <a:pt x="2034866" y="0"/>
                </a:lnTo>
                <a:lnTo>
                  <a:pt x="2034866" y="2073749"/>
                </a:lnTo>
                <a:lnTo>
                  <a:pt x="0" y="207374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462020" y="8650572"/>
            <a:ext cx="1600496" cy="1296402"/>
          </a:xfrm>
          <a:custGeom>
            <a:avLst/>
            <a:gdLst/>
            <a:ahLst/>
            <a:cxnLst/>
            <a:rect l="l" t="t" r="r" b="b"/>
            <a:pathLst>
              <a:path w="1600496" h="1296402">
                <a:moveTo>
                  <a:pt x="0" y="0"/>
                </a:moveTo>
                <a:lnTo>
                  <a:pt x="1600496" y="0"/>
                </a:lnTo>
                <a:lnTo>
                  <a:pt x="1600496" y="1296401"/>
                </a:lnTo>
                <a:lnTo>
                  <a:pt x="0" y="129640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139450" y="8938951"/>
            <a:ext cx="1044730" cy="1327024"/>
          </a:xfrm>
          <a:custGeom>
            <a:avLst/>
            <a:gdLst/>
            <a:ahLst/>
            <a:cxnLst/>
            <a:rect l="l" t="t" r="r" b="b"/>
            <a:pathLst>
              <a:path w="1044730" h="1327024">
                <a:moveTo>
                  <a:pt x="0" y="0"/>
                </a:moveTo>
                <a:lnTo>
                  <a:pt x="1044730" y="0"/>
                </a:lnTo>
                <a:lnTo>
                  <a:pt x="1044730" y="1327024"/>
                </a:lnTo>
                <a:lnTo>
                  <a:pt x="0" y="13270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518395" y="4351331"/>
            <a:ext cx="2324443" cy="1889138"/>
          </a:xfrm>
          <a:custGeom>
            <a:avLst/>
            <a:gdLst/>
            <a:ahLst/>
            <a:cxnLst/>
            <a:rect l="l" t="t" r="r" b="b"/>
            <a:pathLst>
              <a:path w="2324443" h="1889138">
                <a:moveTo>
                  <a:pt x="0" y="0"/>
                </a:moveTo>
                <a:lnTo>
                  <a:pt x="2324443" y="0"/>
                </a:lnTo>
                <a:lnTo>
                  <a:pt x="2324443" y="1889138"/>
                </a:lnTo>
                <a:lnTo>
                  <a:pt x="0" y="1889138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5197224" y="785177"/>
            <a:ext cx="2470847" cy="1294106"/>
          </a:xfrm>
          <a:custGeom>
            <a:avLst/>
            <a:gdLst/>
            <a:ahLst/>
            <a:cxnLst/>
            <a:rect l="l" t="t" r="r" b="b"/>
            <a:pathLst>
              <a:path w="2470847" h="1294106">
                <a:moveTo>
                  <a:pt x="0" y="0"/>
                </a:moveTo>
                <a:lnTo>
                  <a:pt x="2470848" y="0"/>
                </a:lnTo>
                <a:lnTo>
                  <a:pt x="2470848" y="1294107"/>
                </a:lnTo>
                <a:lnTo>
                  <a:pt x="0" y="129410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5796773" y="7157199"/>
            <a:ext cx="1730085" cy="1440296"/>
          </a:xfrm>
          <a:custGeom>
            <a:avLst/>
            <a:gdLst/>
            <a:ahLst/>
            <a:cxnLst/>
            <a:rect l="l" t="t" r="r" b="b"/>
            <a:pathLst>
              <a:path w="1730085" h="1440296">
                <a:moveTo>
                  <a:pt x="0" y="0"/>
                </a:moveTo>
                <a:lnTo>
                  <a:pt x="1730085" y="0"/>
                </a:lnTo>
                <a:lnTo>
                  <a:pt x="1730085" y="1440295"/>
                </a:lnTo>
                <a:lnTo>
                  <a:pt x="0" y="1440295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5497821" y="3099617"/>
            <a:ext cx="1869655" cy="1591543"/>
          </a:xfrm>
          <a:custGeom>
            <a:avLst/>
            <a:gdLst/>
            <a:ahLst/>
            <a:cxnLst/>
            <a:rect l="l" t="t" r="r" b="b"/>
            <a:pathLst>
              <a:path w="1869655" h="1591543">
                <a:moveTo>
                  <a:pt x="0" y="0"/>
                </a:moveTo>
                <a:lnTo>
                  <a:pt x="1869654" y="0"/>
                </a:lnTo>
                <a:lnTo>
                  <a:pt x="1869654" y="1591543"/>
                </a:lnTo>
                <a:lnTo>
                  <a:pt x="0" y="1591543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3614420" y="8802972"/>
            <a:ext cx="1600496" cy="1296402"/>
          </a:xfrm>
          <a:custGeom>
            <a:avLst/>
            <a:gdLst/>
            <a:ahLst/>
            <a:cxnLst/>
            <a:rect l="l" t="t" r="r" b="b"/>
            <a:pathLst>
              <a:path w="1600496" h="1296402">
                <a:moveTo>
                  <a:pt x="0" y="0"/>
                </a:moveTo>
                <a:lnTo>
                  <a:pt x="1600496" y="0"/>
                </a:lnTo>
                <a:lnTo>
                  <a:pt x="1600496" y="1296401"/>
                </a:lnTo>
                <a:lnTo>
                  <a:pt x="0" y="129640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5497821" y="5574828"/>
            <a:ext cx="2029037" cy="940735"/>
          </a:xfrm>
          <a:custGeom>
            <a:avLst/>
            <a:gdLst/>
            <a:ahLst/>
            <a:cxnLst/>
            <a:rect l="l" t="t" r="r" b="b"/>
            <a:pathLst>
              <a:path w="2029037" h="940735">
                <a:moveTo>
                  <a:pt x="0" y="0"/>
                </a:moveTo>
                <a:lnTo>
                  <a:pt x="2029037" y="0"/>
                </a:lnTo>
                <a:lnTo>
                  <a:pt x="2029037" y="940736"/>
                </a:lnTo>
                <a:lnTo>
                  <a:pt x="0" y="940736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1589028" y="2009472"/>
            <a:ext cx="3177843" cy="1375139"/>
          </a:xfrm>
          <a:custGeom>
            <a:avLst/>
            <a:gdLst/>
            <a:ahLst/>
            <a:cxnLst/>
            <a:rect l="l" t="t" r="r" b="b"/>
            <a:pathLst>
              <a:path w="3177843" h="1375139">
                <a:moveTo>
                  <a:pt x="0" y="0"/>
                </a:moveTo>
                <a:lnTo>
                  <a:pt x="3177842" y="0"/>
                </a:lnTo>
                <a:lnTo>
                  <a:pt x="3177842" y="1375139"/>
                </a:lnTo>
                <a:lnTo>
                  <a:pt x="0" y="1375139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2199022" y="6648617"/>
            <a:ext cx="2171398" cy="1460758"/>
          </a:xfrm>
          <a:custGeom>
            <a:avLst/>
            <a:gdLst/>
            <a:ahLst/>
            <a:cxnLst/>
            <a:rect l="l" t="t" r="r" b="b"/>
            <a:pathLst>
              <a:path w="2171398" h="1460758">
                <a:moveTo>
                  <a:pt x="0" y="0"/>
                </a:moveTo>
                <a:lnTo>
                  <a:pt x="2171398" y="0"/>
                </a:lnTo>
                <a:lnTo>
                  <a:pt x="2171398" y="1460758"/>
                </a:lnTo>
                <a:lnTo>
                  <a:pt x="0" y="1460758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8776444" y="6044049"/>
            <a:ext cx="2495745" cy="1440296"/>
          </a:xfrm>
          <a:custGeom>
            <a:avLst/>
            <a:gdLst/>
            <a:ahLst/>
            <a:cxnLst/>
            <a:rect l="l" t="t" r="r" b="b"/>
            <a:pathLst>
              <a:path w="2495745" h="1440296">
                <a:moveTo>
                  <a:pt x="0" y="0"/>
                </a:moveTo>
                <a:lnTo>
                  <a:pt x="2495745" y="0"/>
                </a:lnTo>
                <a:lnTo>
                  <a:pt x="2495745" y="1440295"/>
                </a:lnTo>
                <a:lnTo>
                  <a:pt x="0" y="1440295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2046622" y="3860476"/>
            <a:ext cx="1528267" cy="2032320"/>
          </a:xfrm>
          <a:custGeom>
            <a:avLst/>
            <a:gdLst/>
            <a:ahLst/>
            <a:cxnLst/>
            <a:rect l="l" t="t" r="r" b="b"/>
            <a:pathLst>
              <a:path w="1528267" h="2032320">
                <a:moveTo>
                  <a:pt x="0" y="0"/>
                </a:moveTo>
                <a:lnTo>
                  <a:pt x="1528267" y="0"/>
                </a:lnTo>
                <a:lnTo>
                  <a:pt x="1528267" y="2032320"/>
                </a:lnTo>
                <a:lnTo>
                  <a:pt x="0" y="2032320"/>
                </a:lnTo>
                <a:lnTo>
                  <a:pt x="0" y="0"/>
                </a:lnTo>
                <a:close/>
              </a:path>
            </a:pathLst>
          </a:custGeom>
          <a:blipFill>
            <a:blip r:embed="rId37"/>
            <a:stretch>
              <a:fillRect b="-2310"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4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825" y="76442"/>
            <a:ext cx="18082523" cy="10043506"/>
            <a:chOff x="0" y="0"/>
            <a:chExt cx="7607621" cy="4225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607621" cy="4225472"/>
            </a:xfrm>
            <a:custGeom>
              <a:avLst/>
              <a:gdLst/>
              <a:ahLst/>
              <a:cxnLst/>
              <a:rect l="l" t="t" r="r" b="b"/>
              <a:pathLst>
                <a:path w="7607621" h="4225472">
                  <a:moveTo>
                    <a:pt x="0" y="0"/>
                  </a:moveTo>
                  <a:lnTo>
                    <a:pt x="7607621" y="0"/>
                  </a:lnTo>
                  <a:lnTo>
                    <a:pt x="7607621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D412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51444" y="185891"/>
            <a:ext cx="17785111" cy="9824609"/>
            <a:chOff x="0" y="0"/>
            <a:chExt cx="7649208" cy="422547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49208" cy="4225472"/>
            </a:xfrm>
            <a:custGeom>
              <a:avLst/>
              <a:gdLst/>
              <a:ahLst/>
              <a:cxnLst/>
              <a:rect l="l" t="t" r="r" b="b"/>
              <a:pathLst>
                <a:path w="7649208" h="4225472">
                  <a:moveTo>
                    <a:pt x="0" y="0"/>
                  </a:moveTo>
                  <a:lnTo>
                    <a:pt x="7649208" y="0"/>
                  </a:lnTo>
                  <a:lnTo>
                    <a:pt x="7649208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952592" y="3431610"/>
            <a:ext cx="8191408" cy="5767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4699">
                <a:solidFill>
                  <a:srgbClr val="000000"/>
                </a:solidFill>
                <a:latin typeface="Open Sans Light"/>
              </a:rPr>
              <a:t>Have you found the answers to your previous questions? </a:t>
            </a:r>
          </a:p>
          <a:p>
            <a:pPr algn="ctr">
              <a:lnSpc>
                <a:spcPts val="6579"/>
              </a:lnSpc>
            </a:pPr>
            <a:endParaRPr lang="en-US" sz="4699">
              <a:solidFill>
                <a:srgbClr val="000000"/>
              </a:solidFill>
              <a:latin typeface="Open Sans Light"/>
            </a:endParaRPr>
          </a:p>
          <a:p>
            <a:pPr algn="ctr">
              <a:lnSpc>
                <a:spcPts val="6579"/>
              </a:lnSpc>
            </a:pPr>
            <a:endParaRPr lang="en-US" sz="4699">
              <a:solidFill>
                <a:srgbClr val="000000"/>
              </a:solidFill>
              <a:latin typeface="Open Sans Light"/>
            </a:endParaRPr>
          </a:p>
          <a:p>
            <a:pPr algn="ctr">
              <a:lnSpc>
                <a:spcPts val="6579"/>
              </a:lnSpc>
            </a:pPr>
            <a:r>
              <a:rPr lang="en-US" sz="4699">
                <a:solidFill>
                  <a:srgbClr val="000000"/>
                </a:solidFill>
                <a:latin typeface="Open Sans Light"/>
              </a:rPr>
              <a:t>What value Hansel and Gretel have shown by helping the poor lady? </a:t>
            </a:r>
          </a:p>
        </p:txBody>
      </p:sp>
      <p:sp>
        <p:nvSpPr>
          <p:cNvPr id="7" name="Freeform 7"/>
          <p:cNvSpPr/>
          <p:nvPr/>
        </p:nvSpPr>
        <p:spPr>
          <a:xfrm>
            <a:off x="10048806" y="2241515"/>
            <a:ext cx="7210494" cy="6282143"/>
          </a:xfrm>
          <a:custGeom>
            <a:avLst/>
            <a:gdLst/>
            <a:ahLst/>
            <a:cxnLst/>
            <a:rect l="l" t="t" r="r" b="b"/>
            <a:pathLst>
              <a:path w="7210494" h="6282143">
                <a:moveTo>
                  <a:pt x="0" y="0"/>
                </a:moveTo>
                <a:lnTo>
                  <a:pt x="7210494" y="0"/>
                </a:lnTo>
                <a:lnTo>
                  <a:pt x="7210494" y="6282143"/>
                </a:lnTo>
                <a:lnTo>
                  <a:pt x="0" y="62821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30354" y="923925"/>
            <a:ext cx="17857646" cy="182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>
                <a:solidFill>
                  <a:srgbClr val="202F5A"/>
                </a:solidFill>
                <a:latin typeface="Quicksand"/>
              </a:rPr>
              <a:t>What have you found out about poverty during your discussions?</a:t>
            </a:r>
            <a:r>
              <a:rPr lang="en-US" sz="5199">
                <a:solidFill>
                  <a:srgbClr val="000000"/>
                </a:solidFill>
                <a:latin typeface="Quicksand"/>
              </a:rPr>
              <a:t>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1CEFDF5F80834282EED071285A58F5" ma:contentTypeVersion="3" ma:contentTypeDescription="Create a new document." ma:contentTypeScope="" ma:versionID="1ac6df1c1196c590e4ddc7112812f5f5">
  <xsd:schema xmlns:xsd="http://www.w3.org/2001/XMLSchema" xmlns:xs="http://www.w3.org/2001/XMLSchema" xmlns:p="http://schemas.microsoft.com/office/2006/metadata/properties" xmlns:ns2="8a9b9e0f-b707-4069-b1c6-a6e1cf6c7e7e" targetNamespace="http://schemas.microsoft.com/office/2006/metadata/properties" ma:root="true" ma:fieldsID="adcbf8e080c23f82357b7e602b1f79fd" ns2:_="">
    <xsd:import namespace="8a9b9e0f-b707-4069-b1c6-a6e1cf6c7e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9b9e0f-b707-4069-b1c6-a6e1cf6c7e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2A6F61C-1D44-4F12-8BBD-DA81C7F69E11}"/>
</file>

<file path=customXml/itemProps2.xml><?xml version="1.0" encoding="utf-8"?>
<ds:datastoreItem xmlns:ds="http://schemas.openxmlformats.org/officeDocument/2006/customXml" ds:itemID="{A2A22C03-5BBA-4B46-965B-826D2611C618}"/>
</file>

<file path=customXml/itemProps3.xml><?xml version="1.0" encoding="utf-8"?>
<ds:datastoreItem xmlns:ds="http://schemas.openxmlformats.org/officeDocument/2006/customXml" ds:itemID="{DB1EF568-7E59-4E2A-999B-21BDF409D28E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1723</Words>
  <Application>Microsoft Macintosh PowerPoint</Application>
  <PresentationFormat>Custom</PresentationFormat>
  <Paragraphs>183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Quicksand</vt:lpstr>
      <vt:lpstr>Arial</vt:lpstr>
      <vt:lpstr>Quicksand Bold</vt:lpstr>
      <vt:lpstr>Open Sans Light</vt:lpstr>
      <vt:lpstr>Open Sans Light Light</vt:lpstr>
      <vt:lpstr>Open Sans Light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L2 KS1 Poverty</dc:title>
  <cp:lastModifiedBy>Samia Akram</cp:lastModifiedBy>
  <cp:revision>1</cp:revision>
  <dcterms:created xsi:type="dcterms:W3CDTF">2006-08-16T00:00:00Z</dcterms:created>
  <dcterms:modified xsi:type="dcterms:W3CDTF">2023-09-19T10:20:25Z</dcterms:modified>
  <dc:identifier>DAFALoi8fWk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0x010100231CEFDF5F80834282EED071285A58F5</vt:lpwstr>
  </property>
  <property fmtid="{D5CDD505-2E9C-101B-9397-08002B2CF9AE}" pid="3" name="Order">
    <vt:lpwstr>8368800.00000000</vt:lpwstr>
  </property>
  <property fmtid="{D5CDD505-2E9C-101B-9397-08002B2CF9AE}" pid="4" name="xd_ProgID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Signature">
    <vt:lpwstr/>
  </property>
</Properties>
</file>