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8288000" cy="10287000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Open Sans Light" panose="020B0306030504020204" pitchFamily="34" charset="0"/>
      <p:regular r:id="rId13"/>
      <p:italic r:id="rId14"/>
    </p:embeddedFont>
    <p:embeddedFont>
      <p:font typeface="Open Sans Light Bold" panose="020B0806030504020204" pitchFamily="34" charset="0"/>
      <p:regular r:id="rId15"/>
      <p:bold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17" autoAdjust="0"/>
  </p:normalViewPr>
  <p:slideViewPr>
    <p:cSldViewPr>
      <p:cViewPr varScale="1">
        <p:scale>
          <a:sx n="74" d="100"/>
          <a:sy n="74" d="100"/>
        </p:scale>
        <p:origin x="60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customXml" Target="../customXml/item3.xml"/><Relationship Id="rId10" Type="http://schemas.openxmlformats.org/officeDocument/2006/relationships/font" Target="fonts/font2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The session aims to help children to connect with a local natural area and be able to describe the nature and biodiversity found in it.</a:t>
            </a:r>
          </a:p>
          <a:p>
            <a:endParaRPr lang="en-US"/>
          </a:p>
          <a:p>
            <a:r>
              <a:rPr lang="en-US"/>
              <a:t>The teacher would ideally know in advance what age-appropriate biodiversity (plants, insects, small animals) can be identified by the children involved.</a:t>
            </a:r>
          </a:p>
          <a:p>
            <a:endParaRPr lang="en-US"/>
          </a:p>
          <a:p>
            <a:r>
              <a:rPr lang="en-US"/>
              <a:t>Using one of the templates pupils can play the role of nature detectives looking for items on the sheet.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Ask pupils question about how they feel. Do they have the skills and knowledge needed? </a:t>
            </a:r>
          </a:p>
          <a:p>
            <a:endParaRPr lang="en-US"/>
          </a:p>
          <a:p>
            <a:r>
              <a:rPr lang="en-US"/>
              <a:t>With these questions attempt to bring out answers which can be built upon?</a:t>
            </a:r>
          </a:p>
          <a:p>
            <a:endParaRPr lang="en-US"/>
          </a:p>
          <a:p>
            <a:r>
              <a:rPr lang="en-US"/>
              <a:t>If they mention skills ask why are they important?  when do you need the skills?</a:t>
            </a:r>
          </a:p>
          <a:p>
            <a:endParaRPr lang="en-US"/>
          </a:p>
          <a:p>
            <a:r>
              <a:rPr lang="en-US"/>
              <a:t>Knowledge - where have you learnt this? is this enough? should we do more in school?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Ask pupils question about how they feel. Do they have the skills and knowledge needed? </a:t>
            </a:r>
          </a:p>
          <a:p>
            <a:endParaRPr lang="en-US"/>
          </a:p>
          <a:p>
            <a:r>
              <a:rPr lang="en-US"/>
              <a:t>With these questions attempt to bring out answers which can be built upon?</a:t>
            </a:r>
          </a:p>
          <a:p>
            <a:endParaRPr lang="en-US"/>
          </a:p>
          <a:p>
            <a:r>
              <a:rPr lang="en-US"/>
              <a:t>If they mention skills ask why are they important?  when do you need the skills?</a:t>
            </a:r>
          </a:p>
          <a:p>
            <a:endParaRPr lang="en-US"/>
          </a:p>
          <a:p>
            <a:r>
              <a:rPr lang="en-US"/>
              <a:t>Knowledge - where have you learnt this? is this enough? should we do more in school?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8wjJ6ULlF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18" Type="http://schemas.openxmlformats.org/officeDocument/2006/relationships/image" Target="../media/image21.gif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4.gif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17" Type="http://schemas.openxmlformats.org/officeDocument/2006/relationships/image" Target="../media/image20.gif"/><Relationship Id="rId2" Type="http://schemas.openxmlformats.org/officeDocument/2006/relationships/video" Target="../media/media2.mp4"/><Relationship Id="rId16" Type="http://schemas.openxmlformats.org/officeDocument/2006/relationships/image" Target="../media/image19.svg"/><Relationship Id="rId20" Type="http://schemas.openxmlformats.org/officeDocument/2006/relationships/image" Target="../media/image23.svg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jpeg"/><Relationship Id="rId19" Type="http://schemas.openxmlformats.org/officeDocument/2006/relationships/image" Target="../media/image2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2.svg"/><Relationship Id="rId1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4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825" y="76442"/>
            <a:ext cx="18082523" cy="10043506"/>
            <a:chOff x="0" y="0"/>
            <a:chExt cx="7607621" cy="4225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607621" cy="4225472"/>
            </a:xfrm>
            <a:custGeom>
              <a:avLst/>
              <a:gdLst/>
              <a:ahLst/>
              <a:cxnLst/>
              <a:rect l="l" t="t" r="r" b="b"/>
              <a:pathLst>
                <a:path w="7607621" h="4225472">
                  <a:moveTo>
                    <a:pt x="0" y="0"/>
                  </a:moveTo>
                  <a:lnTo>
                    <a:pt x="7607621" y="0"/>
                  </a:lnTo>
                  <a:lnTo>
                    <a:pt x="7607621" y="4225472"/>
                  </a:lnTo>
                  <a:lnTo>
                    <a:pt x="0" y="4225472"/>
                  </a:lnTo>
                  <a:close/>
                </a:path>
              </a:pathLst>
            </a:custGeom>
            <a:solidFill>
              <a:srgbClr val="FD4128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51444" y="185891"/>
            <a:ext cx="17785111" cy="9824609"/>
            <a:chOff x="0" y="0"/>
            <a:chExt cx="7649208" cy="422547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649208" cy="4225472"/>
            </a:xfrm>
            <a:custGeom>
              <a:avLst/>
              <a:gdLst/>
              <a:ahLst/>
              <a:cxnLst/>
              <a:rect l="l" t="t" r="r" b="b"/>
              <a:pathLst>
                <a:path w="7649208" h="4225472">
                  <a:moveTo>
                    <a:pt x="0" y="0"/>
                  </a:moveTo>
                  <a:lnTo>
                    <a:pt x="7649208" y="0"/>
                  </a:lnTo>
                  <a:lnTo>
                    <a:pt x="7649208" y="4225472"/>
                  </a:lnTo>
                  <a:lnTo>
                    <a:pt x="0" y="422547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653222" y="4916"/>
            <a:ext cx="17544127" cy="8998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558"/>
              </a:lnSpc>
              <a:spcBef>
                <a:spcPct val="0"/>
              </a:spcBef>
            </a:pPr>
            <a:r>
              <a:rPr lang="en-US" sz="9684">
                <a:solidFill>
                  <a:srgbClr val="000000"/>
                </a:solidFill>
                <a:latin typeface="Open Sans Light Bold"/>
              </a:rPr>
              <a:t>How Does The Wind Help to Grow Plants?</a:t>
            </a:r>
          </a:p>
        </p:txBody>
      </p:sp>
      <p:sp>
        <p:nvSpPr>
          <p:cNvPr id="7" name="Freeform 7"/>
          <p:cNvSpPr/>
          <p:nvPr/>
        </p:nvSpPr>
        <p:spPr>
          <a:xfrm>
            <a:off x="6040292" y="1028700"/>
            <a:ext cx="6231589" cy="8813090"/>
          </a:xfrm>
          <a:custGeom>
            <a:avLst/>
            <a:gdLst/>
            <a:ahLst/>
            <a:cxnLst/>
            <a:rect l="l" t="t" r="r" b="b"/>
            <a:pathLst>
              <a:path w="6231589" h="8813090">
                <a:moveTo>
                  <a:pt x="0" y="0"/>
                </a:moveTo>
                <a:lnTo>
                  <a:pt x="6231589" y="0"/>
                </a:lnTo>
                <a:lnTo>
                  <a:pt x="6231589" y="8813090"/>
                </a:lnTo>
                <a:lnTo>
                  <a:pt x="0" y="88130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7371060" y="7965439"/>
            <a:ext cx="4108450" cy="1292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39"/>
              </a:lnSpc>
              <a:spcBef>
                <a:spcPct val="0"/>
              </a:spcBef>
            </a:pPr>
            <a:r>
              <a:rPr lang="en-US" sz="7599">
                <a:solidFill>
                  <a:srgbClr val="000000"/>
                </a:solidFill>
                <a:latin typeface="Open Sans Light Bold"/>
              </a:rPr>
              <a:t>Lesson 2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4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53586"/>
            <a:chOff x="0" y="0"/>
            <a:chExt cx="7536429" cy="4225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536428" cy="4225472"/>
            </a:xfrm>
            <a:custGeom>
              <a:avLst/>
              <a:gdLst/>
              <a:ahLst/>
              <a:cxnLst/>
              <a:rect l="l" t="t" r="r" b="b"/>
              <a:pathLst>
                <a:path w="7536428" h="4225472">
                  <a:moveTo>
                    <a:pt x="0" y="0"/>
                  </a:moveTo>
                  <a:lnTo>
                    <a:pt x="7536428" y="0"/>
                  </a:lnTo>
                  <a:lnTo>
                    <a:pt x="7536428" y="4225472"/>
                  </a:lnTo>
                  <a:lnTo>
                    <a:pt x="0" y="4225472"/>
                  </a:lnTo>
                  <a:close/>
                </a:path>
              </a:pathLst>
            </a:custGeom>
            <a:solidFill>
              <a:srgbClr val="FD4128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14825" y="76442"/>
            <a:ext cx="18082523" cy="10043506"/>
            <a:chOff x="0" y="0"/>
            <a:chExt cx="7607621" cy="422547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607621" cy="4225472"/>
            </a:xfrm>
            <a:custGeom>
              <a:avLst/>
              <a:gdLst/>
              <a:ahLst/>
              <a:cxnLst/>
              <a:rect l="l" t="t" r="r" b="b"/>
              <a:pathLst>
                <a:path w="7607621" h="4225472">
                  <a:moveTo>
                    <a:pt x="0" y="0"/>
                  </a:moveTo>
                  <a:lnTo>
                    <a:pt x="7607621" y="0"/>
                  </a:lnTo>
                  <a:lnTo>
                    <a:pt x="7607621" y="4225472"/>
                  </a:lnTo>
                  <a:lnTo>
                    <a:pt x="0" y="422547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aphicFrame>
        <p:nvGraphicFramePr>
          <p:cNvPr id="6" name="Table 6"/>
          <p:cNvGraphicFramePr>
            <a:graphicFrameLocks noGrp="1"/>
          </p:cNvGraphicFramePr>
          <p:nvPr/>
        </p:nvGraphicFramePr>
        <p:xfrm>
          <a:off x="525775" y="6225995"/>
          <a:ext cx="17375444" cy="3318068"/>
        </p:xfrm>
        <a:graphic>
          <a:graphicData uri="http://schemas.openxmlformats.org/drawingml/2006/table">
            <a:tbl>
              <a:tblPr/>
              <a:tblGrid>
                <a:gridCol w="38926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827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18068">
                <a:tc>
                  <a:txBody>
                    <a:bodyPr/>
                    <a:lstStyle/>
                    <a:p>
                      <a:pPr algn="just">
                        <a:lnSpc>
                          <a:spcPts val="4199"/>
                        </a:lnSpc>
                        <a:defRPr/>
                      </a:pPr>
                      <a:endParaRPr lang="en-US" sz="1100"/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199"/>
                        </a:lnSpc>
                        <a:defRPr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latin typeface="Open Sans Light Bold"/>
                        </a:rPr>
                        <a:t>National Curriculum: </a:t>
                      </a:r>
                      <a:r>
                        <a:rPr lang="en-US" sz="2999">
                          <a:solidFill>
                            <a:srgbClr val="000000"/>
                          </a:solidFill>
                          <a:latin typeface="Open Sans Light"/>
                        </a:rPr>
                        <a:t>Science</a:t>
                      </a:r>
                      <a:endParaRPr lang="en-US" sz="1100"/>
                    </a:p>
                    <a:p>
                      <a:pPr algn="just">
                        <a:lnSpc>
                          <a:spcPts val="4199"/>
                        </a:lnSpc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latin typeface="Open Sans Light"/>
                        </a:rPr>
                        <a:t>Identify and describe the basic structure of a variety of common flowering plants, including trees</a:t>
                      </a:r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7"/>
          <p:cNvGraphicFramePr>
            <a:graphicFrameLocks noGrp="1"/>
          </p:cNvGraphicFramePr>
          <p:nvPr/>
        </p:nvGraphicFramePr>
        <p:xfrm>
          <a:off x="525775" y="1554299"/>
          <a:ext cx="17375444" cy="4146096"/>
        </p:xfrm>
        <a:graphic>
          <a:graphicData uri="http://schemas.openxmlformats.org/drawingml/2006/table">
            <a:tbl>
              <a:tblPr/>
              <a:tblGrid>
                <a:gridCol w="8385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902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096">
                <a:tc>
                  <a:txBody>
                    <a:bodyPr/>
                    <a:lstStyle/>
                    <a:p>
                      <a:pPr algn="l">
                        <a:lnSpc>
                          <a:spcPts val="5587"/>
                        </a:lnSpc>
                        <a:defRPr/>
                      </a:pPr>
                      <a:r>
                        <a:rPr lang="en-US" sz="3700">
                          <a:solidFill>
                            <a:srgbClr val="000000"/>
                          </a:solidFill>
                          <a:latin typeface="Open Sans Light Bold"/>
                        </a:rPr>
                        <a:t>Learning Objective</a:t>
                      </a:r>
                      <a:endParaRPr lang="en-US" sz="1100"/>
                    </a:p>
                    <a:p>
                      <a:pPr algn="just">
                        <a:lnSpc>
                          <a:spcPts val="5587"/>
                        </a:lnSpc>
                      </a:pPr>
                      <a:endParaRPr lang="en-US" sz="1100"/>
                    </a:p>
                    <a:p>
                      <a:pPr algn="just">
                        <a:lnSpc>
                          <a:spcPts val="6040"/>
                        </a:lnSpc>
                      </a:pPr>
                      <a:r>
                        <a:rPr lang="en-US" sz="4000">
                          <a:solidFill>
                            <a:srgbClr val="000000"/>
                          </a:solidFill>
                          <a:latin typeface="Open Sans Light"/>
                        </a:rPr>
                        <a:t>To be able to explain how each element has a role in nature through a story-acting session.</a:t>
                      </a:r>
                    </a:p>
                  </a:txBody>
                  <a:tcPr marL="114300" marR="114300" marT="114300" marB="1143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587"/>
                        </a:lnSpc>
                        <a:defRPr/>
                      </a:pPr>
                      <a:r>
                        <a:rPr lang="en-US" sz="3700">
                          <a:solidFill>
                            <a:srgbClr val="000000"/>
                          </a:solidFill>
                          <a:latin typeface="Open Sans Light Bold"/>
                        </a:rPr>
                        <a:t>Skills Objective</a:t>
                      </a:r>
                      <a:endParaRPr lang="en-US" sz="1100"/>
                    </a:p>
                    <a:p>
                      <a:pPr>
                        <a:lnSpc>
                          <a:spcPts val="5587"/>
                        </a:lnSpc>
                      </a:pPr>
                      <a:endParaRPr lang="en-US" sz="1100"/>
                    </a:p>
                    <a:p>
                      <a:pPr algn="l">
                        <a:lnSpc>
                          <a:spcPts val="5587"/>
                        </a:lnSpc>
                      </a:pPr>
                      <a:endParaRPr lang="en-US" sz="1100"/>
                    </a:p>
                  </a:txBody>
                  <a:tcPr marL="114300" marR="114300" marT="114300" marB="1143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Freeform 8"/>
          <p:cNvSpPr/>
          <p:nvPr/>
        </p:nvSpPr>
        <p:spPr>
          <a:xfrm>
            <a:off x="610389" y="6431426"/>
            <a:ext cx="3076924" cy="2907206"/>
          </a:xfrm>
          <a:custGeom>
            <a:avLst/>
            <a:gdLst/>
            <a:ahLst/>
            <a:cxnLst/>
            <a:rect l="l" t="t" r="r" b="b"/>
            <a:pathLst>
              <a:path w="3076924" h="2907206">
                <a:moveTo>
                  <a:pt x="0" y="0"/>
                </a:moveTo>
                <a:lnTo>
                  <a:pt x="3076924" y="0"/>
                </a:lnTo>
                <a:lnTo>
                  <a:pt x="3076924" y="2907206"/>
                </a:lnTo>
                <a:lnTo>
                  <a:pt x="0" y="29072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7601" b="-22081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983585" y="2958867"/>
            <a:ext cx="2225217" cy="2184633"/>
          </a:xfrm>
          <a:custGeom>
            <a:avLst/>
            <a:gdLst/>
            <a:ahLst/>
            <a:cxnLst/>
            <a:rect l="l" t="t" r="r" b="b"/>
            <a:pathLst>
              <a:path w="2225217" h="2184633">
                <a:moveTo>
                  <a:pt x="0" y="0"/>
                </a:moveTo>
                <a:lnTo>
                  <a:pt x="2225218" y="0"/>
                </a:lnTo>
                <a:lnTo>
                  <a:pt x="2225218" y="2184633"/>
                </a:lnTo>
                <a:lnTo>
                  <a:pt x="0" y="21846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3242" b="-20810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10389" y="490855"/>
            <a:ext cx="17586960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Open Sans Light Bold"/>
              </a:rPr>
              <a:t>Activity 2: How does the wind help to grow plants?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208803" y="3266769"/>
            <a:ext cx="6692417" cy="1419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40"/>
              </a:lnSpc>
              <a:spcBef>
                <a:spcPct val="0"/>
              </a:spcBef>
            </a:pPr>
            <a:r>
              <a:rPr lang="en-US" sz="4100">
                <a:solidFill>
                  <a:srgbClr val="000000"/>
                </a:solidFill>
                <a:latin typeface="Open Sans Light"/>
              </a:rPr>
              <a:t>Communication - I can plan what needs to be shared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4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825" y="76442"/>
            <a:ext cx="18082523" cy="10043506"/>
            <a:chOff x="0" y="0"/>
            <a:chExt cx="7607621" cy="4225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607621" cy="4225472"/>
            </a:xfrm>
            <a:custGeom>
              <a:avLst/>
              <a:gdLst/>
              <a:ahLst/>
              <a:cxnLst/>
              <a:rect l="l" t="t" r="r" b="b"/>
              <a:pathLst>
                <a:path w="7607621" h="4225472">
                  <a:moveTo>
                    <a:pt x="0" y="0"/>
                  </a:moveTo>
                  <a:lnTo>
                    <a:pt x="7607621" y="0"/>
                  </a:lnTo>
                  <a:lnTo>
                    <a:pt x="7607621" y="4225472"/>
                  </a:lnTo>
                  <a:lnTo>
                    <a:pt x="0" y="4225472"/>
                  </a:lnTo>
                  <a:close/>
                </a:path>
              </a:pathLst>
            </a:custGeom>
            <a:solidFill>
              <a:srgbClr val="FD4128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51444" y="185891"/>
            <a:ext cx="17785111" cy="9824609"/>
            <a:chOff x="0" y="0"/>
            <a:chExt cx="7649208" cy="422547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649208" cy="4225472"/>
            </a:xfrm>
            <a:custGeom>
              <a:avLst/>
              <a:gdLst/>
              <a:ahLst/>
              <a:cxnLst/>
              <a:rect l="l" t="t" r="r" b="b"/>
              <a:pathLst>
                <a:path w="7649208" h="4225472">
                  <a:moveTo>
                    <a:pt x="0" y="0"/>
                  </a:moveTo>
                  <a:lnTo>
                    <a:pt x="7649208" y="0"/>
                  </a:lnTo>
                  <a:lnTo>
                    <a:pt x="7649208" y="4225472"/>
                  </a:lnTo>
                  <a:lnTo>
                    <a:pt x="0" y="422547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272857" y="3474501"/>
            <a:ext cx="14920376" cy="189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u="sng">
                <a:solidFill>
                  <a:srgbClr val="000000"/>
                </a:solidFill>
                <a:latin typeface="Open Sans Light Bold"/>
                <a:hlinkClick r:id="rId3" tooltip="https://www.youtube.com/watch?v=o8wjJ6ULlFs"/>
              </a:rPr>
              <a:t>The Dandelion Seed's Big Dream</a:t>
            </a:r>
          </a:p>
          <a:p>
            <a:pPr algn="ctr">
              <a:lnSpc>
                <a:spcPts val="7699"/>
              </a:lnSpc>
              <a:spcBef>
                <a:spcPct val="0"/>
              </a:spcBef>
            </a:pPr>
            <a:endParaRPr lang="en-US" sz="5499" u="sng">
              <a:solidFill>
                <a:srgbClr val="000000"/>
              </a:solidFill>
              <a:latin typeface="Open Sans Light Bold"/>
              <a:hlinkClick r:id="rId3" tooltip="https://www.youtube.com/watch?v=o8wjJ6ULlF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4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825" y="76442"/>
            <a:ext cx="18082523" cy="10043506"/>
            <a:chOff x="0" y="0"/>
            <a:chExt cx="7607621" cy="4225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607621" cy="4225472"/>
            </a:xfrm>
            <a:custGeom>
              <a:avLst/>
              <a:gdLst/>
              <a:ahLst/>
              <a:cxnLst/>
              <a:rect l="l" t="t" r="r" b="b"/>
              <a:pathLst>
                <a:path w="7607621" h="4225472">
                  <a:moveTo>
                    <a:pt x="0" y="0"/>
                  </a:moveTo>
                  <a:lnTo>
                    <a:pt x="7607621" y="0"/>
                  </a:lnTo>
                  <a:lnTo>
                    <a:pt x="7607621" y="4225472"/>
                  </a:lnTo>
                  <a:lnTo>
                    <a:pt x="0" y="4225472"/>
                  </a:lnTo>
                  <a:close/>
                </a:path>
              </a:pathLst>
            </a:custGeom>
            <a:solidFill>
              <a:srgbClr val="FD4128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51444" y="185891"/>
            <a:ext cx="17785111" cy="9824609"/>
            <a:chOff x="0" y="0"/>
            <a:chExt cx="7649208" cy="422547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649208" cy="4225472"/>
            </a:xfrm>
            <a:custGeom>
              <a:avLst/>
              <a:gdLst/>
              <a:ahLst/>
              <a:cxnLst/>
              <a:rect l="l" t="t" r="r" b="b"/>
              <a:pathLst>
                <a:path w="7649208" h="4225472">
                  <a:moveTo>
                    <a:pt x="0" y="0"/>
                  </a:moveTo>
                  <a:lnTo>
                    <a:pt x="7649208" y="0"/>
                  </a:lnTo>
                  <a:lnTo>
                    <a:pt x="7649208" y="4225472"/>
                  </a:lnTo>
                  <a:lnTo>
                    <a:pt x="0" y="422547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12036220" y="6358917"/>
            <a:ext cx="5559259" cy="3137404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591205" y="6358917"/>
            <a:ext cx="7315200" cy="3346704"/>
          </a:xfrm>
          <a:custGeom>
            <a:avLst/>
            <a:gdLst/>
            <a:ahLst/>
            <a:cxnLst/>
            <a:rect l="l" t="t" r="r" b="b"/>
            <a:pathLst>
              <a:path w="7315200" h="3346704">
                <a:moveTo>
                  <a:pt x="0" y="0"/>
                </a:moveTo>
                <a:lnTo>
                  <a:pt x="7315200" y="0"/>
                </a:lnTo>
                <a:lnTo>
                  <a:pt x="7315200" y="3346704"/>
                </a:lnTo>
                <a:lnTo>
                  <a:pt x="0" y="33467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355624" y="6191770"/>
            <a:ext cx="5403299" cy="3680998"/>
          </a:xfrm>
          <a:custGeom>
            <a:avLst/>
            <a:gdLst/>
            <a:ahLst/>
            <a:cxnLst/>
            <a:rect l="l" t="t" r="r" b="b"/>
            <a:pathLst>
              <a:path w="5403299" h="3680998">
                <a:moveTo>
                  <a:pt x="0" y="0"/>
                </a:moveTo>
                <a:lnTo>
                  <a:pt x="5403299" y="0"/>
                </a:lnTo>
                <a:lnTo>
                  <a:pt x="5403299" y="3680998"/>
                </a:lnTo>
                <a:lnTo>
                  <a:pt x="0" y="36809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29650" y="690419"/>
            <a:ext cx="18058350" cy="5321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39"/>
              </a:lnSpc>
              <a:spcBef>
                <a:spcPct val="0"/>
              </a:spcBef>
            </a:pPr>
            <a:r>
              <a:rPr lang="en-US" sz="7599">
                <a:solidFill>
                  <a:srgbClr val="000000"/>
                </a:solidFill>
                <a:latin typeface="Open Sans Light Bold"/>
              </a:rPr>
              <a:t>Draw a story-map retelling how the wind, the </a:t>
            </a:r>
          </a:p>
          <a:p>
            <a:pPr algn="ctr">
              <a:lnSpc>
                <a:spcPts val="10639"/>
              </a:lnSpc>
              <a:spcBef>
                <a:spcPct val="0"/>
              </a:spcBef>
            </a:pPr>
            <a:r>
              <a:rPr lang="en-US" sz="7599">
                <a:solidFill>
                  <a:srgbClr val="000000"/>
                </a:solidFill>
                <a:latin typeface="Open Sans Light Bold"/>
              </a:rPr>
              <a:t>dandelion and the soil work together.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4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825" y="76442"/>
            <a:ext cx="18082523" cy="10043506"/>
            <a:chOff x="0" y="0"/>
            <a:chExt cx="7607621" cy="4225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607621" cy="4225472"/>
            </a:xfrm>
            <a:custGeom>
              <a:avLst/>
              <a:gdLst/>
              <a:ahLst/>
              <a:cxnLst/>
              <a:rect l="l" t="t" r="r" b="b"/>
              <a:pathLst>
                <a:path w="7607621" h="4225472">
                  <a:moveTo>
                    <a:pt x="0" y="0"/>
                  </a:moveTo>
                  <a:lnTo>
                    <a:pt x="7607621" y="0"/>
                  </a:lnTo>
                  <a:lnTo>
                    <a:pt x="7607621" y="4225472"/>
                  </a:lnTo>
                  <a:lnTo>
                    <a:pt x="0" y="4225472"/>
                  </a:lnTo>
                  <a:close/>
                </a:path>
              </a:pathLst>
            </a:custGeom>
            <a:solidFill>
              <a:srgbClr val="FD4128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51444" y="185891"/>
            <a:ext cx="17785111" cy="9824609"/>
            <a:chOff x="0" y="0"/>
            <a:chExt cx="7649208" cy="422547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649208" cy="4225472"/>
            </a:xfrm>
            <a:custGeom>
              <a:avLst/>
              <a:gdLst/>
              <a:ahLst/>
              <a:cxnLst/>
              <a:rect l="l" t="t" r="r" b="b"/>
              <a:pathLst>
                <a:path w="7649208" h="4225472">
                  <a:moveTo>
                    <a:pt x="0" y="0"/>
                  </a:moveTo>
                  <a:lnTo>
                    <a:pt x="7649208" y="0"/>
                  </a:lnTo>
                  <a:lnTo>
                    <a:pt x="7649208" y="4225472"/>
                  </a:lnTo>
                  <a:lnTo>
                    <a:pt x="0" y="422547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435233" y="1028700"/>
            <a:ext cx="4204936" cy="2664878"/>
          </a:xfrm>
          <a:custGeom>
            <a:avLst/>
            <a:gdLst/>
            <a:ahLst/>
            <a:cxnLst/>
            <a:rect l="l" t="t" r="r" b="b"/>
            <a:pathLst>
              <a:path w="4204936" h="2664878">
                <a:moveTo>
                  <a:pt x="0" y="0"/>
                </a:moveTo>
                <a:lnTo>
                  <a:pt x="4204936" y="0"/>
                </a:lnTo>
                <a:lnTo>
                  <a:pt x="4204936" y="2664878"/>
                </a:lnTo>
                <a:lnTo>
                  <a:pt x="0" y="26648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275114" y="6665489"/>
            <a:ext cx="4958278" cy="3036945"/>
          </a:xfrm>
          <a:custGeom>
            <a:avLst/>
            <a:gdLst/>
            <a:ahLst/>
            <a:cxnLst/>
            <a:rect l="l" t="t" r="r" b="b"/>
            <a:pathLst>
              <a:path w="4958278" h="3036945">
                <a:moveTo>
                  <a:pt x="0" y="0"/>
                </a:moveTo>
                <a:lnTo>
                  <a:pt x="4958278" y="0"/>
                </a:lnTo>
                <a:lnTo>
                  <a:pt x="4958278" y="3036945"/>
                </a:lnTo>
                <a:lnTo>
                  <a:pt x="0" y="30369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82035" y="4497205"/>
            <a:ext cx="5955246" cy="2176372"/>
          </a:xfrm>
          <a:custGeom>
            <a:avLst/>
            <a:gdLst/>
            <a:ahLst/>
            <a:cxnLst/>
            <a:rect l="l" t="t" r="r" b="b"/>
            <a:pathLst>
              <a:path w="5955246" h="2176372">
                <a:moveTo>
                  <a:pt x="0" y="0"/>
                </a:moveTo>
                <a:lnTo>
                  <a:pt x="5955246" y="0"/>
                </a:lnTo>
                <a:lnTo>
                  <a:pt x="5955246" y="2176372"/>
                </a:lnTo>
                <a:lnTo>
                  <a:pt x="0" y="21763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/>
          <a:stretch>
            <a:fillRect/>
          </a:stretch>
        </p:blipFill>
        <p:spPr>
          <a:xfrm>
            <a:off x="12627831" y="7109622"/>
            <a:ext cx="3807306" cy="2148678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3833711" y="617310"/>
            <a:ext cx="2581691" cy="2236810"/>
          </a:xfrm>
          <a:custGeom>
            <a:avLst/>
            <a:gdLst/>
            <a:ahLst/>
            <a:cxnLst/>
            <a:rect l="l" t="t" r="r" b="b"/>
            <a:pathLst>
              <a:path w="2581691" h="2236810">
                <a:moveTo>
                  <a:pt x="0" y="0"/>
                </a:moveTo>
                <a:lnTo>
                  <a:pt x="2581691" y="0"/>
                </a:lnTo>
                <a:lnTo>
                  <a:pt x="2581691" y="2236810"/>
                </a:lnTo>
                <a:lnTo>
                  <a:pt x="0" y="22368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29799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30174" y="6777837"/>
            <a:ext cx="1560798" cy="2812249"/>
          </a:xfrm>
          <a:custGeom>
            <a:avLst/>
            <a:gdLst/>
            <a:ahLst/>
            <a:cxnLst/>
            <a:rect l="l" t="t" r="r" b="b"/>
            <a:pathLst>
              <a:path w="1560798" h="2812249">
                <a:moveTo>
                  <a:pt x="0" y="0"/>
                </a:moveTo>
                <a:lnTo>
                  <a:pt x="1560798" y="0"/>
                </a:lnTo>
                <a:lnTo>
                  <a:pt x="1560798" y="2812249"/>
                </a:lnTo>
                <a:lnTo>
                  <a:pt x="0" y="281224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241611" y="4343395"/>
            <a:ext cx="4017689" cy="2666741"/>
          </a:xfrm>
          <a:custGeom>
            <a:avLst/>
            <a:gdLst/>
            <a:ahLst/>
            <a:cxnLst/>
            <a:rect l="l" t="t" r="r" b="b"/>
            <a:pathLst>
              <a:path w="4017689" h="2666741">
                <a:moveTo>
                  <a:pt x="0" y="0"/>
                </a:moveTo>
                <a:lnTo>
                  <a:pt x="4017689" y="0"/>
                </a:lnTo>
                <a:lnTo>
                  <a:pt x="4017689" y="2666741"/>
                </a:lnTo>
                <a:lnTo>
                  <a:pt x="0" y="266674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190768" y="7473677"/>
            <a:ext cx="2302130" cy="2193302"/>
          </a:xfrm>
          <a:custGeom>
            <a:avLst/>
            <a:gdLst/>
            <a:ahLst/>
            <a:cxnLst/>
            <a:rect l="l" t="t" r="r" b="b"/>
            <a:pathLst>
              <a:path w="2302130" h="2193302">
                <a:moveTo>
                  <a:pt x="0" y="0"/>
                </a:moveTo>
                <a:lnTo>
                  <a:pt x="2302130" y="0"/>
                </a:lnTo>
                <a:lnTo>
                  <a:pt x="2302130" y="2193302"/>
                </a:lnTo>
                <a:lnTo>
                  <a:pt x="0" y="219330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8087709" y="4480191"/>
            <a:ext cx="2929494" cy="292949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1591875" y="599573"/>
            <a:ext cx="6250515" cy="3094005"/>
          </a:xfrm>
          <a:prstGeom prst="rect">
            <a:avLst/>
          </a:prstGeom>
        </p:spPr>
      </p:pic>
      <p:sp>
        <p:nvSpPr>
          <p:cNvPr id="16" name="Freeform 16"/>
          <p:cNvSpPr/>
          <p:nvPr/>
        </p:nvSpPr>
        <p:spPr>
          <a:xfrm>
            <a:off x="8402405" y="617310"/>
            <a:ext cx="2703695" cy="2703695"/>
          </a:xfrm>
          <a:custGeom>
            <a:avLst/>
            <a:gdLst/>
            <a:ahLst/>
            <a:cxnLst/>
            <a:rect l="l" t="t" r="r" b="b"/>
            <a:pathLst>
              <a:path w="2703695" h="2703695">
                <a:moveTo>
                  <a:pt x="0" y="0"/>
                </a:moveTo>
                <a:lnTo>
                  <a:pt x="2703695" y="0"/>
                </a:lnTo>
                <a:lnTo>
                  <a:pt x="2703695" y="2703695"/>
                </a:lnTo>
                <a:lnTo>
                  <a:pt x="0" y="270369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1"/>
          <a:srcRect l="89" r="89"/>
          <a:stretch>
            <a:fillRect/>
          </a:stretch>
        </p:blipFill>
        <p:spPr>
          <a:xfrm>
            <a:off x="5813563" y="185891"/>
            <a:ext cx="8801711" cy="822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4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825" y="76442"/>
            <a:ext cx="18082523" cy="10043506"/>
            <a:chOff x="0" y="0"/>
            <a:chExt cx="7607621" cy="4225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607621" cy="4225472"/>
            </a:xfrm>
            <a:custGeom>
              <a:avLst/>
              <a:gdLst/>
              <a:ahLst/>
              <a:cxnLst/>
              <a:rect l="l" t="t" r="r" b="b"/>
              <a:pathLst>
                <a:path w="7607621" h="4225472">
                  <a:moveTo>
                    <a:pt x="0" y="0"/>
                  </a:moveTo>
                  <a:lnTo>
                    <a:pt x="7607621" y="0"/>
                  </a:lnTo>
                  <a:lnTo>
                    <a:pt x="7607621" y="4225472"/>
                  </a:lnTo>
                  <a:lnTo>
                    <a:pt x="0" y="4225472"/>
                  </a:lnTo>
                  <a:close/>
                </a:path>
              </a:pathLst>
            </a:custGeom>
            <a:solidFill>
              <a:srgbClr val="FD4128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51444" y="185891"/>
            <a:ext cx="17785111" cy="9824609"/>
            <a:chOff x="0" y="0"/>
            <a:chExt cx="7649208" cy="422547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649208" cy="4225472"/>
            </a:xfrm>
            <a:custGeom>
              <a:avLst/>
              <a:gdLst/>
              <a:ahLst/>
              <a:cxnLst/>
              <a:rect l="l" t="t" r="r" b="b"/>
              <a:pathLst>
                <a:path w="7649208" h="4225472">
                  <a:moveTo>
                    <a:pt x="0" y="0"/>
                  </a:moveTo>
                  <a:lnTo>
                    <a:pt x="7649208" y="0"/>
                  </a:lnTo>
                  <a:lnTo>
                    <a:pt x="7649208" y="4225472"/>
                  </a:lnTo>
                  <a:lnTo>
                    <a:pt x="0" y="422547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aphicFrame>
        <p:nvGraphicFramePr>
          <p:cNvPr id="6" name="Table 6"/>
          <p:cNvGraphicFramePr>
            <a:graphicFrameLocks noGrp="1"/>
          </p:cNvGraphicFramePr>
          <p:nvPr/>
        </p:nvGraphicFramePr>
        <p:xfrm>
          <a:off x="409902" y="438006"/>
          <a:ext cx="17359414" cy="9320379"/>
        </p:xfrm>
        <a:graphic>
          <a:graphicData uri="http://schemas.openxmlformats.org/drawingml/2006/table">
            <a:tbl>
              <a:tblPr/>
              <a:tblGrid>
                <a:gridCol w="8679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797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06793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6793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06793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1CEFDF5F80834282EED071285A58F5" ma:contentTypeVersion="3" ma:contentTypeDescription="Create a new document." ma:contentTypeScope="" ma:versionID="1ac6df1c1196c590e4ddc7112812f5f5">
  <xsd:schema xmlns:xsd="http://www.w3.org/2001/XMLSchema" xmlns:xs="http://www.w3.org/2001/XMLSchema" xmlns:p="http://schemas.microsoft.com/office/2006/metadata/properties" xmlns:ns2="8a9b9e0f-b707-4069-b1c6-a6e1cf6c7e7e" targetNamespace="http://schemas.microsoft.com/office/2006/metadata/properties" ma:root="true" ma:fieldsID="adcbf8e080c23f82357b7e602b1f79fd" ns2:_="">
    <xsd:import namespace="8a9b9e0f-b707-4069-b1c6-a6e1cf6c7e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9b9e0f-b707-4069-b1c6-a6e1cf6c7e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D9A27E5-C06A-4F8E-B83B-601EB1DD7960}"/>
</file>

<file path=customXml/itemProps2.xml><?xml version="1.0" encoding="utf-8"?>
<ds:datastoreItem xmlns:ds="http://schemas.openxmlformats.org/officeDocument/2006/customXml" ds:itemID="{F7E40A98-BC9C-4B37-B84C-D3F508129700}"/>
</file>

<file path=customXml/itemProps3.xml><?xml version="1.0" encoding="utf-8"?>
<ds:datastoreItem xmlns:ds="http://schemas.openxmlformats.org/officeDocument/2006/customXml" ds:itemID="{412A9F52-D2C6-4DC4-946E-D10AFA2E2447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312</Words>
  <Application>Microsoft Macintosh PowerPoint</Application>
  <PresentationFormat>Custom</PresentationFormat>
  <Paragraphs>42</Paragraphs>
  <Slides>6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Open Sans Light</vt:lpstr>
      <vt:lpstr>Open Sans Light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L2 KS1 CC</dc:title>
  <cp:lastModifiedBy>Samia Akram</cp:lastModifiedBy>
  <cp:revision>1</cp:revision>
  <dcterms:created xsi:type="dcterms:W3CDTF">2006-08-16T00:00:00Z</dcterms:created>
  <dcterms:modified xsi:type="dcterms:W3CDTF">2023-09-19T20:19:22Z</dcterms:modified>
  <dc:identifier>DAFDBy1szJw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8388200.00000000</vt:lpwstr>
  </property>
  <property fmtid="{D5CDD505-2E9C-101B-9397-08002B2CF9AE}" pid="3" name="xd_ProgID">
    <vt:lpwstr/>
  </property>
  <property fmtid="{D5CDD505-2E9C-101B-9397-08002B2CF9AE}" pid="4" name="ContentTypeId">
    <vt:lpwstr>0x010100231CEFDF5F80834282EED071285A58F5</vt:lpwstr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xd_Signature">
    <vt:lpwstr/>
  </property>
</Properties>
</file>