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entation.xml" ContentType="application/vnd.openxmlformats-officedocument.presentationml.presentation.main+xml"/>
  <Override PartName="/ppt/notesSlides/notesSlide3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2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6.xml" ContentType="application/vnd.openxmlformats-officedocument.presentationml.notesSlide+xml"/>
  <Override PartName="/ppt/notesMasters/notesMaster1.xml" ContentType="application/vnd.openxmlformats-officedocument.presentationml.notesMaster+xml"/>
  <Override PartName="/ppt/theme/theme2.xml" ContentType="application/vnd.openxmlformats-officedocument.theme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Now" pitchFamily="2" charset="77"/>
      <p:regular r:id="rId18"/>
    </p:embeddedFont>
    <p:embeddedFont>
      <p:font typeface="Now Bold" pitchFamily="2" charset="77"/>
      <p:regular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Open Sans Bold" panose="020B0806030504020204" pitchFamily="34" charset="0"/>
      <p:regular r:id="rId24"/>
      <p:bold r:id="rId25"/>
    </p:embeddedFont>
    <p:embeddedFont>
      <p:font typeface="Open Sans Light" panose="020B0306030504020204" pitchFamily="34" charset="0"/>
      <p:regular r:id="rId26"/>
      <p:italic r:id="rId27"/>
    </p:embeddedFont>
    <p:embeddedFont>
      <p:font typeface="Open Sans Light Bold" panose="020B0806030504020204" pitchFamily="34" charset="0"/>
      <p:regular r:id="rId28"/>
      <p:bold r:id="rId29"/>
    </p:embeddedFont>
    <p:embeddedFont>
      <p:font typeface="Open Sans Light Bold Italics" panose="020B0806030504020204" pitchFamily="34" charset="0"/>
      <p:regular r:id="rId30"/>
      <p:bold r:id="rId31"/>
      <p:italic r:id="rId32"/>
      <p:boldItalic r:id="rId33"/>
    </p:embeddedFont>
    <p:embeddedFont>
      <p:font typeface="Open Sans Light Italics" panose="020B0306030504020204" pitchFamily="34" charset="0"/>
      <p:regular r:id="rId34"/>
      <p:italic r:id="rId35"/>
    </p:embeddedFont>
    <p:embeddedFont>
      <p:font typeface="Quicksand" pitchFamily="2" charset="77"/>
      <p:regular r:id="rId36"/>
    </p:embeddedFont>
    <p:embeddedFont>
      <p:font typeface="Quicksand Bold" pitchFamily="2" charset="77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 autoAdjust="0"/>
    <p:restoredTop sz="94617" autoAdjust="0"/>
  </p:normalViewPr>
  <p:slideViewPr>
    <p:cSldViewPr>
      <p:cViewPr varScale="1">
        <p:scale>
          <a:sx n="74" d="100"/>
          <a:sy n="74" d="100"/>
        </p:scale>
        <p:origin x="600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9" Type="http://schemas.openxmlformats.org/officeDocument/2006/relationships/presProps" Target="presProps.xml"/><Relationship Id="rId21" Type="http://schemas.openxmlformats.org/officeDocument/2006/relationships/font" Target="fonts/font8.fntdata"/><Relationship Id="rId34" Type="http://schemas.openxmlformats.org/officeDocument/2006/relationships/font" Target="fonts/font21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32" Type="http://schemas.openxmlformats.org/officeDocument/2006/relationships/font" Target="fonts/font19.fntdata"/><Relationship Id="rId37" Type="http://schemas.openxmlformats.org/officeDocument/2006/relationships/font" Target="fonts/font24.fntdata"/><Relationship Id="rId40" Type="http://schemas.openxmlformats.org/officeDocument/2006/relationships/viewProps" Target="viewProps.xml"/><Relationship Id="rId45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36" Type="http://schemas.openxmlformats.org/officeDocument/2006/relationships/font" Target="fonts/font23.fntdata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4" Type="http://schemas.openxmlformats.org/officeDocument/2006/relationships/customXml" Target="../customXml/item2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font" Target="fonts/font22.fntdata"/><Relationship Id="rId43" Type="http://schemas.openxmlformats.org/officeDocument/2006/relationships/customXml" Target="../customXml/item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font" Target="fonts/font20.fntdata"/><Relationship Id="rId38" Type="http://schemas.openxmlformats.org/officeDocument/2006/relationships/font" Target="fonts/font25.fntdata"/><Relationship Id="rId20" Type="http://schemas.openxmlformats.org/officeDocument/2006/relationships/font" Target="fonts/font7.fntdata"/><Relationship Id="rId4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19.09.2023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The UN has 17 goals with targets it wants to achieve by 2030 - These include goal no 1 No Poverty and Goal no 2 Zero Hunger.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Do you recognise any of these images?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n-US"/>
              <a:t>Put the pupils in groups. </a:t>
            </a:r>
          </a:p>
          <a:p>
            <a:r>
              <a:rPr lang="en-US"/>
              <a:t>A3 Sheets of paper - Pens.</a:t>
            </a:r>
          </a:p>
          <a:p>
            <a:endParaRPr lang="en-US"/>
          </a:p>
          <a:p>
            <a:endParaRPr lang="en-US"/>
          </a:p>
          <a:p>
            <a:r>
              <a:rPr lang="en-US"/>
              <a:t>The objective of this activity is for the teams to remember as many items on the two slides as they can.  </a:t>
            </a:r>
          </a:p>
          <a:p>
            <a:r>
              <a:rPr lang="en-US"/>
              <a:t>They can look at them in any order, however, they must only look at each slide twice and for a minute at a time (adjust this accordingly for your class). </a:t>
            </a:r>
          </a:p>
          <a:p>
            <a:r>
              <a:rPr lang="en-US"/>
              <a:t>The teams must not write anything down when the slides are being shown.</a:t>
            </a:r>
          </a:p>
          <a:p>
            <a:endParaRPr lang="en-US"/>
          </a:p>
          <a:p>
            <a:r>
              <a:rPr lang="en-US"/>
              <a:t>Discussion points:</a:t>
            </a:r>
          </a:p>
          <a:p>
            <a:r>
              <a:rPr lang="en-US"/>
              <a:t>After one view, encourage your teams to think strategically &amp; discuss these points:</a:t>
            </a:r>
          </a:p>
          <a:p>
            <a:r>
              <a:rPr lang="en-US"/>
              <a:t>How can we work as a team to remember all the items?</a:t>
            </a:r>
          </a:p>
          <a:p>
            <a:r>
              <a:rPr lang="en-US"/>
              <a:t>Are there any methods we can use to remember all the items?</a:t>
            </a:r>
          </a:p>
          <a:p>
            <a:r>
              <a:rPr lang="en-US"/>
              <a:t>When the activity is complete, ask them:</a:t>
            </a:r>
          </a:p>
          <a:p>
            <a:r>
              <a:rPr lang="en-US"/>
              <a:t>What type of communication was used in attempting to solve the problem?</a:t>
            </a:r>
          </a:p>
          <a:p>
            <a:r>
              <a:rPr lang="en-US"/>
              <a:t>Did we communicate well as a team? Why? Why not?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9/19/23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watch?v=ihwcw_ofuME" TargetMode="External"/><Relationship Id="rId6" Type="http://schemas.openxmlformats.org/officeDocument/2006/relationships/image" Target="../media/image7.jpeg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2.png"/><Relationship Id="rId5" Type="http://schemas.openxmlformats.org/officeDocument/2006/relationships/image" Target="../media/image11.jpeg"/><Relationship Id="rId10" Type="http://schemas.openxmlformats.org/officeDocument/2006/relationships/image" Target="../media/image16.jpe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4826757" y="3535008"/>
            <a:ext cx="7347084" cy="6301351"/>
          </a:xfrm>
          <a:custGeom>
            <a:avLst/>
            <a:gdLst/>
            <a:ahLst/>
            <a:cxnLst/>
            <a:rect l="l" t="t" r="r" b="b"/>
            <a:pathLst>
              <a:path w="7347084" h="6301351">
                <a:moveTo>
                  <a:pt x="0" y="0"/>
                </a:moveTo>
                <a:lnTo>
                  <a:pt x="7347084" y="0"/>
                </a:lnTo>
                <a:lnTo>
                  <a:pt x="7347084" y="6301351"/>
                </a:lnTo>
                <a:lnTo>
                  <a:pt x="0" y="630135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1066" b="-33829"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51808" y="836218"/>
            <a:ext cx="17608557" cy="3153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931"/>
              </a:lnSpc>
            </a:pPr>
            <a:r>
              <a:rPr lang="en-US" sz="13257" spc="-26">
                <a:solidFill>
                  <a:srgbClr val="000000"/>
                </a:solidFill>
                <a:latin typeface="Quicksand"/>
              </a:rPr>
              <a:t>Understand the Meaning of Poverty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48141" y="476479"/>
            <a:ext cx="17432530" cy="8584847"/>
          </a:xfrm>
          <a:custGeom>
            <a:avLst/>
            <a:gdLst/>
            <a:ahLst/>
            <a:cxnLst/>
            <a:rect l="l" t="t" r="r" b="b"/>
            <a:pathLst>
              <a:path w="17432530" h="8584847">
                <a:moveTo>
                  <a:pt x="0" y="0"/>
                </a:moveTo>
                <a:lnTo>
                  <a:pt x="17432530" y="0"/>
                </a:lnTo>
                <a:lnTo>
                  <a:pt x="17432530" y="8584847"/>
                </a:lnTo>
                <a:lnTo>
                  <a:pt x="0" y="858484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985" t="-12912" r="-5621" b="-12283"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284927" y="-487093"/>
            <a:ext cx="6196281" cy="4802117"/>
          </a:xfrm>
          <a:custGeom>
            <a:avLst/>
            <a:gdLst/>
            <a:ahLst/>
            <a:cxnLst/>
            <a:rect l="l" t="t" r="r" b="b"/>
            <a:pathLst>
              <a:path w="6196281" h="4802117">
                <a:moveTo>
                  <a:pt x="0" y="0"/>
                </a:moveTo>
                <a:lnTo>
                  <a:pt x="6196281" y="0"/>
                </a:lnTo>
                <a:lnTo>
                  <a:pt x="6196281" y="4802117"/>
                </a:lnTo>
                <a:lnTo>
                  <a:pt x="0" y="480211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2444" y="847725"/>
            <a:ext cx="17003112" cy="8793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284"/>
              </a:lnSpc>
              <a:spcBef>
                <a:spcPct val="0"/>
              </a:spcBef>
            </a:pPr>
            <a:r>
              <a:rPr lang="en-US" sz="6189">
                <a:solidFill>
                  <a:srgbClr val="000000"/>
                </a:solidFill>
                <a:latin typeface="Now Bold"/>
              </a:rPr>
              <a:t>Investigate the role of the United Nations in reducing poverty. </a:t>
            </a:r>
          </a:p>
          <a:p>
            <a:pPr algn="ctr">
              <a:lnSpc>
                <a:spcPts val="8534"/>
              </a:lnSpc>
              <a:spcBef>
                <a:spcPct val="0"/>
              </a:spcBef>
            </a:pPr>
            <a:endParaRPr lang="en-US" sz="618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8534"/>
              </a:lnSpc>
              <a:spcBef>
                <a:spcPct val="0"/>
              </a:spcBef>
            </a:pPr>
            <a:endParaRPr lang="en-US" sz="618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8534"/>
              </a:lnSpc>
              <a:spcBef>
                <a:spcPct val="0"/>
              </a:spcBef>
            </a:pPr>
            <a:r>
              <a:rPr lang="en-US" sz="5689">
                <a:solidFill>
                  <a:srgbClr val="000000"/>
                </a:solidFill>
                <a:latin typeface="Now"/>
              </a:rPr>
              <a:t>Using your communication skills:</a:t>
            </a:r>
            <a:r>
              <a:rPr lang="en-US" sz="5689">
                <a:solidFill>
                  <a:srgbClr val="000000"/>
                </a:solidFill>
                <a:latin typeface="Now Bold"/>
              </a:rPr>
              <a:t> Present your findings.</a:t>
            </a:r>
          </a:p>
          <a:p>
            <a:pPr algn="ctr">
              <a:lnSpc>
                <a:spcPts val="8534"/>
              </a:lnSpc>
              <a:spcBef>
                <a:spcPct val="0"/>
              </a:spcBef>
            </a:pPr>
            <a:endParaRPr lang="en-US" sz="5689">
              <a:solidFill>
                <a:srgbClr val="000000"/>
              </a:solidFill>
              <a:latin typeface="Now Bold"/>
            </a:endParaRPr>
          </a:p>
          <a:p>
            <a:pPr algn="ctr">
              <a:lnSpc>
                <a:spcPts val="8534"/>
              </a:lnSpc>
              <a:spcBef>
                <a:spcPct val="0"/>
              </a:spcBef>
            </a:pPr>
            <a:endParaRPr lang="en-US" sz="5689">
              <a:solidFill>
                <a:srgbClr val="000000"/>
              </a:solidFill>
              <a:latin typeface="Now 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graphicFrame>
        <p:nvGraphicFramePr>
          <p:cNvPr id="6" name="Table 6"/>
          <p:cNvGraphicFramePr>
            <a:graphicFrameLocks noGrp="1"/>
          </p:cNvGraphicFramePr>
          <p:nvPr/>
        </p:nvGraphicFramePr>
        <p:xfrm>
          <a:off x="619215" y="7990900"/>
          <a:ext cx="17049569" cy="1605353"/>
        </p:xfrm>
        <a:graphic>
          <a:graphicData uri="http://schemas.openxmlformats.org/drawingml/2006/table">
            <a:tbl>
              <a:tblPr/>
              <a:tblGrid>
                <a:gridCol w="549363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559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605353"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ts val="4759"/>
                        </a:lnSpc>
                        <a:defRPr/>
                      </a:pPr>
                      <a:r>
                        <a:rPr lang="en-US" sz="3399">
                          <a:solidFill>
                            <a:srgbClr val="000000"/>
                          </a:solidFill>
                          <a:latin typeface="Open Sans Light Bold"/>
                        </a:rPr>
                        <a:t>National Curriculum</a:t>
                      </a:r>
                      <a:r>
                        <a:rPr lang="en-US" sz="3399">
                          <a:solidFill>
                            <a:srgbClr val="000000"/>
                          </a:solidFill>
                          <a:latin typeface="Open Sans Light"/>
                        </a:rPr>
                        <a:t>:  Citizenship, PSHE, English, IT</a:t>
                      </a:r>
                      <a:endParaRPr lang="en-US" sz="1100"/>
                    </a:p>
                  </a:txBody>
                  <a:tcPr marL="114300" marR="114300" marT="114300" marB="114300" anchor="ctr">
                    <a:lnL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7" name="Table 7"/>
          <p:cNvGraphicFramePr>
            <a:graphicFrameLocks noGrp="1"/>
          </p:cNvGraphicFramePr>
          <p:nvPr/>
        </p:nvGraphicFramePr>
        <p:xfrm>
          <a:off x="510223" y="2948519"/>
          <a:ext cx="17267553" cy="4319619"/>
        </p:xfrm>
        <a:graphic>
          <a:graphicData uri="http://schemas.openxmlformats.org/drawingml/2006/table">
            <a:tbl>
              <a:tblPr/>
              <a:tblGrid>
                <a:gridCol w="22473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9675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526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251111">
                <a:tc gridSpan="2">
                  <a:txBody>
                    <a:bodyPr/>
                    <a:lstStyle/>
                    <a:p>
                      <a:pPr algn="l">
                        <a:lnSpc>
                          <a:spcPts val="6865"/>
                        </a:lnSpc>
                        <a:defRPr/>
                      </a:pPr>
                      <a:r>
                        <a:rPr lang="en-US" sz="4903">
                          <a:solidFill>
                            <a:srgbClr val="000000"/>
                          </a:solidFill>
                          <a:latin typeface="Open Sans Light Bold"/>
                        </a:rPr>
                        <a:t>Lesson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ts val="6865"/>
                        </a:lnSpc>
                        <a:defRPr/>
                      </a:pPr>
                      <a:r>
                        <a:rPr lang="en-US" sz="4903">
                          <a:solidFill>
                            <a:srgbClr val="000000"/>
                          </a:solidFill>
                          <a:latin typeface="Open Sans Light Bold"/>
                        </a:rPr>
                        <a:t>Lesson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6865"/>
                        </a:lnSpc>
                        <a:defRPr/>
                      </a:pPr>
                      <a:r>
                        <a:rPr lang="en-US" sz="4903">
                          <a:solidFill>
                            <a:srgbClr val="000000"/>
                          </a:solidFill>
                          <a:latin typeface="Open Sans Light Bold"/>
                        </a:rPr>
                        <a:t>Skills Objectives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68508">
                <a:tc gridSpan="2">
                  <a:txBody>
                    <a:bodyPr/>
                    <a:lstStyle/>
                    <a:p>
                      <a:pPr marL="778101" lvl="1" indent="-389051" algn="l">
                        <a:lnSpc>
                          <a:spcPts val="504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603">
                          <a:solidFill>
                            <a:srgbClr val="000000"/>
                          </a:solidFill>
                          <a:latin typeface="Open Sans Light"/>
                        </a:rPr>
                        <a:t>Young people to understand the meaning of poverty.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pPr marL="778101" lvl="1" indent="-389051" algn="l">
                        <a:lnSpc>
                          <a:spcPts val="504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603">
                          <a:solidFill>
                            <a:srgbClr val="000000"/>
                          </a:solidFill>
                          <a:latin typeface="Open Sans Light"/>
                        </a:rPr>
                        <a:t>Young people to understand the meaning of poverty.</a:t>
                      </a:r>
                      <a:endParaRPr lang="en-US" sz="1100"/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778101" lvl="1" indent="-389051" algn="just">
                        <a:lnSpc>
                          <a:spcPts val="5045"/>
                        </a:lnSpc>
                        <a:buFont typeface="Arial"/>
                        <a:buChar char="•"/>
                        <a:defRPr/>
                      </a:pPr>
                      <a:r>
                        <a:rPr lang="en-US" sz="3603">
                          <a:solidFill>
                            <a:srgbClr val="000000"/>
                          </a:solidFill>
                          <a:latin typeface="Open Sans Light"/>
                        </a:rPr>
                        <a:t>I can recognise and develop empathy skills.</a:t>
                      </a:r>
                      <a:endParaRPr lang="en-US" sz="1100"/>
                    </a:p>
                    <a:p>
                      <a:pPr algn="just">
                        <a:lnSpc>
                          <a:spcPts val="5045"/>
                        </a:lnSpc>
                      </a:pPr>
                      <a:endParaRPr lang="en-US" sz="1100"/>
                    </a:p>
                    <a:p>
                      <a:pPr marL="778101" lvl="1" indent="-389051" algn="just">
                        <a:lnSpc>
                          <a:spcPts val="5045"/>
                        </a:lnSpc>
                        <a:buFont typeface="Arial"/>
                        <a:buChar char="•"/>
                      </a:pPr>
                      <a:r>
                        <a:rPr lang="en-US" sz="3603">
                          <a:solidFill>
                            <a:srgbClr val="000000"/>
                          </a:solidFill>
                          <a:latin typeface="Open Sans Light"/>
                        </a:rPr>
                        <a:t>When solving problems, I can carry out the research needed to back my viewpoints.</a:t>
                      </a:r>
                    </a:p>
                  </a:txBody>
                  <a:tcPr marL="114300" marR="114300" marT="114300" marB="114300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TextBox 8"/>
          <p:cNvSpPr txBox="1"/>
          <p:nvPr/>
        </p:nvSpPr>
        <p:spPr>
          <a:xfrm>
            <a:off x="510223" y="683818"/>
            <a:ext cx="16948842" cy="9299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892"/>
              </a:lnSpc>
            </a:pPr>
            <a:r>
              <a:rPr lang="en-US" sz="7658" spc="-15">
                <a:solidFill>
                  <a:srgbClr val="000000"/>
                </a:solidFill>
                <a:latin typeface="Quicksand Bold"/>
              </a:rPr>
              <a:t>Understand the Meaning of Poverty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773692" y="8127704"/>
            <a:ext cx="4535281" cy="1468549"/>
            <a:chOff x="0" y="0"/>
            <a:chExt cx="6047041" cy="1958065"/>
          </a:xfrm>
        </p:grpSpPr>
        <p:sp>
          <p:nvSpPr>
            <p:cNvPr id="10" name="Freeform 10"/>
            <p:cNvSpPr/>
            <p:nvPr/>
          </p:nvSpPr>
          <p:spPr>
            <a:xfrm>
              <a:off x="2091168" y="6037"/>
              <a:ext cx="1912570" cy="1783181"/>
            </a:xfrm>
            <a:custGeom>
              <a:avLst/>
              <a:gdLst/>
              <a:ahLst/>
              <a:cxnLst/>
              <a:rect l="l" t="t" r="r" b="b"/>
              <a:pathLst>
                <a:path w="1912570" h="1783181">
                  <a:moveTo>
                    <a:pt x="0" y="0"/>
                  </a:moveTo>
                  <a:lnTo>
                    <a:pt x="1912570" y="0"/>
                  </a:lnTo>
                  <a:lnTo>
                    <a:pt x="1912570" y="1783181"/>
                  </a:lnTo>
                  <a:lnTo>
                    <a:pt x="0" y="1783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 t="-27650" r="-334" b="-24545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4477745" y="0"/>
              <a:ext cx="1569297" cy="1783181"/>
            </a:xfrm>
            <a:custGeom>
              <a:avLst/>
              <a:gdLst/>
              <a:ahLst/>
              <a:cxnLst/>
              <a:rect l="l" t="t" r="r" b="b"/>
              <a:pathLst>
                <a:path w="1569297" h="1783181">
                  <a:moveTo>
                    <a:pt x="0" y="0"/>
                  </a:moveTo>
                  <a:lnTo>
                    <a:pt x="1569296" y="0"/>
                  </a:lnTo>
                  <a:lnTo>
                    <a:pt x="1569296" y="1783181"/>
                  </a:lnTo>
                  <a:lnTo>
                    <a:pt x="0" y="178318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l="-13238" t="-32411" r="-10397" b="-21469"/>
              </a:stretch>
            </a:blipFill>
          </p:spPr>
        </p:sp>
        <p:sp>
          <p:nvSpPr>
            <p:cNvPr id="12" name="Freeform 12"/>
            <p:cNvSpPr/>
            <p:nvPr/>
          </p:nvSpPr>
          <p:spPr>
            <a:xfrm>
              <a:off x="0" y="6037"/>
              <a:ext cx="1868548" cy="1952028"/>
            </a:xfrm>
            <a:custGeom>
              <a:avLst/>
              <a:gdLst/>
              <a:ahLst/>
              <a:cxnLst/>
              <a:rect l="l" t="t" r="r" b="b"/>
              <a:pathLst>
                <a:path w="1868548" h="1952028">
                  <a:moveTo>
                    <a:pt x="0" y="0"/>
                  </a:moveTo>
                  <a:lnTo>
                    <a:pt x="1868548" y="0"/>
                  </a:lnTo>
                  <a:lnTo>
                    <a:pt x="1868548" y="1952028"/>
                  </a:lnTo>
                  <a:lnTo>
                    <a:pt x="0" y="19520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8513" t="-29055" r="-5922" b="-25866"/>
              </a:stretch>
            </a:blipFill>
          </p:spPr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2444" y="445620"/>
            <a:ext cx="16941062" cy="61616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53"/>
              </a:lnSpc>
            </a:pPr>
            <a:r>
              <a:rPr lang="en-US" sz="4702">
                <a:solidFill>
                  <a:srgbClr val="000000"/>
                </a:solidFill>
                <a:latin typeface="Open Sans Light Bold"/>
              </a:rPr>
              <a:t>Listening Vs Hearing </a:t>
            </a:r>
          </a:p>
          <a:p>
            <a:pPr algn="ctr">
              <a:lnSpc>
                <a:spcPts val="7053"/>
              </a:lnSpc>
            </a:pPr>
            <a:endParaRPr lang="en-US" sz="4702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7053"/>
              </a:lnSpc>
            </a:pPr>
            <a:endParaRPr lang="en-US" sz="4702">
              <a:solidFill>
                <a:srgbClr val="000000"/>
              </a:solidFill>
              <a:latin typeface="Open Sans Light Bold"/>
            </a:endParaRPr>
          </a:p>
          <a:p>
            <a:pPr>
              <a:lnSpc>
                <a:spcPts val="7053"/>
              </a:lnSpc>
              <a:spcBef>
                <a:spcPct val="0"/>
              </a:spcBef>
            </a:pPr>
            <a:r>
              <a:rPr lang="en-US" sz="4702">
                <a:solidFill>
                  <a:srgbClr val="000000"/>
                </a:solidFill>
                <a:latin typeface="Open Sans Light"/>
              </a:rPr>
              <a:t>Hearing is the process of perceiving sound. </a:t>
            </a:r>
          </a:p>
          <a:p>
            <a:pPr>
              <a:lnSpc>
                <a:spcPts val="7053"/>
              </a:lnSpc>
              <a:spcBef>
                <a:spcPct val="0"/>
              </a:spcBef>
            </a:pPr>
            <a:endParaRPr lang="en-US" sz="4702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7053"/>
              </a:lnSpc>
              <a:spcBef>
                <a:spcPct val="0"/>
              </a:spcBef>
            </a:pPr>
            <a:endParaRPr lang="en-US" sz="4702">
              <a:solidFill>
                <a:srgbClr val="000000"/>
              </a:solidFill>
              <a:latin typeface="Open Sans Light"/>
            </a:endParaRPr>
          </a:p>
          <a:p>
            <a:pPr>
              <a:lnSpc>
                <a:spcPts val="7053"/>
              </a:lnSpc>
              <a:spcBef>
                <a:spcPct val="0"/>
              </a:spcBef>
            </a:pPr>
            <a:r>
              <a:rPr lang="en-US" sz="4702">
                <a:solidFill>
                  <a:srgbClr val="000000"/>
                </a:solidFill>
                <a:latin typeface="Open Sans Light"/>
              </a:rPr>
              <a:t>Listening is paying attention to what is being said.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pic>
        <p:nvPicPr>
          <p:cNvPr id="7" name="Picture 7"/>
          <p:cNvPicPr>
            <a:picLocks noChangeAspect="1"/>
          </p:cNvPicPr>
          <p:nvPr>
            <a:videoFile r:link="rId1"/>
          </p:nvPr>
        </p:nvPicPr>
        <p:blipFill>
          <a:blip r:embed="rId6"/>
          <a:stretch>
            <a:fillRect/>
          </a:stretch>
        </p:blipFill>
        <p:spPr>
          <a:xfrm>
            <a:off x="1817599" y="770270"/>
            <a:ext cx="14901360" cy="8382014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186962" y="2196730"/>
            <a:ext cx="16230600" cy="18601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3982"/>
              </a:lnSpc>
            </a:pPr>
            <a:r>
              <a:rPr lang="en-US" sz="13982" spc="-69">
                <a:solidFill>
                  <a:srgbClr val="000000"/>
                </a:solidFill>
                <a:latin typeface="Open Sans Light Bold"/>
              </a:rPr>
              <a:t>What is poverty?</a:t>
            </a:r>
          </a:p>
        </p:txBody>
      </p:sp>
      <p:pic>
        <p:nvPicPr>
          <p:cNvPr id="8" name="Picture 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/>
          <a:stretch>
            <a:fillRect/>
          </a:stretch>
        </p:blipFill>
        <p:spPr>
          <a:xfrm>
            <a:off x="436165" y="6843799"/>
            <a:ext cx="5302606" cy="2992560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5962279" y="6833058"/>
            <a:ext cx="6633800" cy="2992560"/>
          </a:xfrm>
          <a:custGeom>
            <a:avLst/>
            <a:gdLst/>
            <a:ahLst/>
            <a:cxnLst/>
            <a:rect l="l" t="t" r="r" b="b"/>
            <a:pathLst>
              <a:path w="6633800" h="2992560">
                <a:moveTo>
                  <a:pt x="0" y="0"/>
                </a:moveTo>
                <a:lnTo>
                  <a:pt x="6633800" y="0"/>
                </a:lnTo>
                <a:lnTo>
                  <a:pt x="6633800" y="2992560"/>
                </a:lnTo>
                <a:lnTo>
                  <a:pt x="0" y="299256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t="-24692"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12751531" y="6833058"/>
            <a:ext cx="4666030" cy="3003301"/>
          </a:xfrm>
          <a:custGeom>
            <a:avLst/>
            <a:gdLst/>
            <a:ahLst/>
            <a:cxnLst/>
            <a:rect l="l" t="t" r="r" b="b"/>
            <a:pathLst>
              <a:path w="4666030" h="3003301">
                <a:moveTo>
                  <a:pt x="0" y="0"/>
                </a:moveTo>
                <a:lnTo>
                  <a:pt x="4666031" y="0"/>
                </a:lnTo>
                <a:lnTo>
                  <a:pt x="4666031" y="3003301"/>
                </a:lnTo>
                <a:lnTo>
                  <a:pt x="0" y="300330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 t="-1755" b="-1755"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784987" y="1079012"/>
            <a:ext cx="16081549" cy="8095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249"/>
              </a:lnSpc>
              <a:spcBef>
                <a:spcPct val="0"/>
              </a:spcBef>
            </a:pPr>
            <a:r>
              <a:rPr lang="en-US" sz="3499">
                <a:solidFill>
                  <a:srgbClr val="000000"/>
                </a:solidFill>
                <a:latin typeface="Open Sans Light Italics"/>
              </a:rPr>
              <a:t>"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Poverty affects millions of people in the UK.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 Poverty means not being able to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heat your home, pay your rent, or buy the essentials for your children.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 It means waking up every day facing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insecurity, uncertainty, and impossible decisions about money facing insecurity, uncertainty, and impossible decisions about money every day. 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It means facing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marginalisation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 – and even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discrimination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 – because of your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financial circumstances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. The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constant stress</a:t>
            </a:r>
            <a:r>
              <a:rPr lang="en-US" sz="3499">
                <a:solidFill>
                  <a:srgbClr val="000000"/>
                </a:solidFill>
                <a:latin typeface="Open Sans Light Italics"/>
              </a:rPr>
              <a:t> it causes can lead to problems that </a:t>
            </a:r>
            <a:r>
              <a:rPr lang="en-US" sz="3499">
                <a:solidFill>
                  <a:srgbClr val="000000"/>
                </a:solidFill>
                <a:latin typeface="Open Sans Light Bold Italics"/>
              </a:rPr>
              <a:t>deprive people of the chance to play a full part in society” </a:t>
            </a:r>
          </a:p>
          <a:p>
            <a:pPr algn="just">
              <a:lnSpc>
                <a:spcPts val="3750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 Light Bold Italics"/>
            </a:endParaRPr>
          </a:p>
          <a:p>
            <a:pPr algn="just">
              <a:lnSpc>
                <a:spcPts val="3750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 Light Bold Italics"/>
            </a:endParaRPr>
          </a:p>
          <a:p>
            <a:pPr algn="just">
              <a:lnSpc>
                <a:spcPts val="3750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 Light Bold Italics"/>
            </a:endParaRPr>
          </a:p>
          <a:p>
            <a:pPr algn="just">
              <a:lnSpc>
                <a:spcPts val="3750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 Light Bold Italics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499">
              <a:solidFill>
                <a:srgbClr val="000000"/>
              </a:solidFill>
              <a:latin typeface="Open Sans Light Bold Italics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 https://www.jrf.org.uk/our-work/what-is-poverty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509181" y="923925"/>
            <a:ext cx="16399787" cy="7366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699"/>
              </a:lnSpc>
              <a:spcBef>
                <a:spcPct val="0"/>
              </a:spcBef>
            </a:pPr>
            <a:r>
              <a:rPr lang="en-US" sz="3799">
                <a:solidFill>
                  <a:srgbClr val="000000"/>
                </a:solidFill>
                <a:latin typeface="Open Sans Light Italics"/>
              </a:rPr>
              <a:t>"Poverty entails more than the </a:t>
            </a:r>
            <a:r>
              <a:rPr lang="en-US" sz="3799">
                <a:solidFill>
                  <a:srgbClr val="000000"/>
                </a:solidFill>
                <a:latin typeface="Open Sans Light Bold Italics"/>
              </a:rPr>
              <a:t>lack of income</a:t>
            </a:r>
            <a:r>
              <a:rPr lang="en-US" sz="3799">
                <a:solidFill>
                  <a:srgbClr val="000000"/>
                </a:solidFill>
                <a:latin typeface="Open Sans Light Italics"/>
              </a:rPr>
              <a:t> and </a:t>
            </a:r>
            <a:r>
              <a:rPr lang="en-US" sz="3799">
                <a:solidFill>
                  <a:srgbClr val="000000"/>
                </a:solidFill>
                <a:latin typeface="Open Sans Light Bold Italics"/>
              </a:rPr>
              <a:t>productive resources</a:t>
            </a:r>
            <a:r>
              <a:rPr lang="en-US" sz="3799">
                <a:solidFill>
                  <a:srgbClr val="000000"/>
                </a:solidFill>
                <a:latin typeface="Open Sans Light Italics"/>
              </a:rPr>
              <a:t> to ensure sustainable livelihoods. Its manifestations include </a:t>
            </a:r>
            <a:r>
              <a:rPr lang="en-US" sz="3799">
                <a:solidFill>
                  <a:srgbClr val="000000"/>
                </a:solidFill>
                <a:latin typeface="Open Sans Light Bold Italics"/>
              </a:rPr>
              <a:t>hunger</a:t>
            </a:r>
            <a:r>
              <a:rPr lang="en-US" sz="3799">
                <a:solidFill>
                  <a:srgbClr val="000000"/>
                </a:solidFill>
                <a:latin typeface="Open Sans Light Italics"/>
              </a:rPr>
              <a:t> and </a:t>
            </a:r>
            <a:r>
              <a:rPr lang="en-US" sz="3799">
                <a:solidFill>
                  <a:srgbClr val="000000"/>
                </a:solidFill>
                <a:latin typeface="Open Sans Light Bold Italics"/>
              </a:rPr>
              <a:t>malnutrition, limited access to education and other basic services, social discrimination, exclusion, and the lack of participation in decision-making."</a:t>
            </a:r>
            <a:r>
              <a:rPr lang="en-US" sz="3799">
                <a:solidFill>
                  <a:srgbClr val="000000"/>
                </a:solidFill>
                <a:latin typeface="Open Sans Light Bold"/>
              </a:rPr>
              <a:t>  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3799">
              <a:solidFill>
                <a:srgbClr val="000000"/>
              </a:solidFill>
              <a:latin typeface="Open Sans Light Bold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r>
              <a:rPr lang="en-US" sz="2500">
                <a:solidFill>
                  <a:srgbClr val="000000"/>
                </a:solidFill>
                <a:latin typeface="Open Sans Light"/>
              </a:rPr>
              <a:t>https://www.un.org/en/global-issues/ending-poverty</a:t>
            </a: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Open Sans Light"/>
            </a:endParaRPr>
          </a:p>
          <a:p>
            <a:pPr algn="ctr">
              <a:lnSpc>
                <a:spcPts val="3750"/>
              </a:lnSpc>
              <a:spcBef>
                <a:spcPct val="0"/>
              </a:spcBef>
            </a:pPr>
            <a:endParaRPr lang="en-US" sz="2500">
              <a:solidFill>
                <a:srgbClr val="000000"/>
              </a:solidFill>
              <a:latin typeface="Open Sans Ligh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04017" y="733951"/>
            <a:ext cx="6261817" cy="4171936"/>
          </a:xfrm>
          <a:custGeom>
            <a:avLst/>
            <a:gdLst/>
            <a:ahLst/>
            <a:cxnLst/>
            <a:rect l="l" t="t" r="r" b="b"/>
            <a:pathLst>
              <a:path w="6261817" h="4171936">
                <a:moveTo>
                  <a:pt x="0" y="0"/>
                </a:moveTo>
                <a:lnTo>
                  <a:pt x="6261817" y="0"/>
                </a:lnTo>
                <a:lnTo>
                  <a:pt x="6261817" y="4171935"/>
                </a:lnTo>
                <a:lnTo>
                  <a:pt x="0" y="417193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8449937" y="1028700"/>
            <a:ext cx="3112228" cy="2528685"/>
          </a:xfrm>
          <a:custGeom>
            <a:avLst/>
            <a:gdLst/>
            <a:ahLst/>
            <a:cxnLst/>
            <a:rect l="l" t="t" r="r" b="b"/>
            <a:pathLst>
              <a:path w="3112228" h="2528685">
                <a:moveTo>
                  <a:pt x="0" y="0"/>
                </a:moveTo>
                <a:lnTo>
                  <a:pt x="3112228" y="0"/>
                </a:lnTo>
                <a:lnTo>
                  <a:pt x="3112228" y="2528685"/>
                </a:lnTo>
                <a:lnTo>
                  <a:pt x="0" y="2528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454427" y="5962115"/>
            <a:ext cx="9551624" cy="3749013"/>
          </a:xfrm>
          <a:custGeom>
            <a:avLst/>
            <a:gdLst/>
            <a:ahLst/>
            <a:cxnLst/>
            <a:rect l="l" t="t" r="r" b="b"/>
            <a:pathLst>
              <a:path w="9551624" h="3749013">
                <a:moveTo>
                  <a:pt x="0" y="0"/>
                </a:moveTo>
                <a:lnTo>
                  <a:pt x="9551624" y="0"/>
                </a:lnTo>
                <a:lnTo>
                  <a:pt x="9551624" y="3749013"/>
                </a:lnTo>
                <a:lnTo>
                  <a:pt x="0" y="3749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10212421" y="5508917"/>
            <a:ext cx="7334882" cy="4859359"/>
          </a:xfrm>
          <a:custGeom>
            <a:avLst/>
            <a:gdLst/>
            <a:ahLst/>
            <a:cxnLst/>
            <a:rect l="l" t="t" r="r" b="b"/>
            <a:pathLst>
              <a:path w="7334882" h="4859359">
                <a:moveTo>
                  <a:pt x="0" y="0"/>
                </a:moveTo>
                <a:lnTo>
                  <a:pt x="7334882" y="0"/>
                </a:lnTo>
                <a:lnTo>
                  <a:pt x="7334882" y="4859359"/>
                </a:lnTo>
                <a:lnTo>
                  <a:pt x="0" y="485935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6" name="Picture 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>
          <a:xfrm>
            <a:off x="459850" y="733951"/>
            <a:ext cx="7725308" cy="435982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C42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4825" y="76442"/>
            <a:ext cx="18082523" cy="10043506"/>
            <a:chOff x="0" y="0"/>
            <a:chExt cx="7607621" cy="422547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7607621" cy="4225472"/>
            </a:xfrm>
            <a:custGeom>
              <a:avLst/>
              <a:gdLst/>
              <a:ahLst/>
              <a:cxnLst/>
              <a:rect l="l" t="t" r="r" b="b"/>
              <a:pathLst>
                <a:path w="7607621" h="4225472">
                  <a:moveTo>
                    <a:pt x="0" y="0"/>
                  </a:moveTo>
                  <a:lnTo>
                    <a:pt x="7607621" y="0"/>
                  </a:lnTo>
                  <a:lnTo>
                    <a:pt x="7607621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D4128"/>
            </a:solidFill>
          </p:spPr>
        </p:sp>
      </p:grpSp>
      <p:grpSp>
        <p:nvGrpSpPr>
          <p:cNvPr id="4" name="Group 4"/>
          <p:cNvGrpSpPr/>
          <p:nvPr/>
        </p:nvGrpSpPr>
        <p:grpSpPr>
          <a:xfrm>
            <a:off x="251444" y="185891"/>
            <a:ext cx="17785111" cy="9824609"/>
            <a:chOff x="0" y="0"/>
            <a:chExt cx="7649208" cy="4225471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7649208" cy="4225472"/>
            </a:xfrm>
            <a:custGeom>
              <a:avLst/>
              <a:gdLst/>
              <a:ahLst/>
              <a:cxnLst/>
              <a:rect l="l" t="t" r="r" b="b"/>
              <a:pathLst>
                <a:path w="7649208" h="4225472">
                  <a:moveTo>
                    <a:pt x="0" y="0"/>
                  </a:moveTo>
                  <a:lnTo>
                    <a:pt x="7649208" y="0"/>
                  </a:lnTo>
                  <a:lnTo>
                    <a:pt x="7649208" y="4225472"/>
                  </a:lnTo>
                  <a:lnTo>
                    <a:pt x="0" y="4225472"/>
                  </a:lnTo>
                  <a:close/>
                </a:path>
              </a:pathLst>
            </a:custGeom>
            <a:solidFill>
              <a:srgbClr val="FFFFFF"/>
            </a:solidFill>
          </p:spPr>
        </p:sp>
      </p:grpSp>
      <p:sp>
        <p:nvSpPr>
          <p:cNvPr id="6" name="Freeform 6"/>
          <p:cNvSpPr/>
          <p:nvPr/>
        </p:nvSpPr>
        <p:spPr>
          <a:xfrm>
            <a:off x="642444" y="450641"/>
            <a:ext cx="17003112" cy="9385718"/>
          </a:xfrm>
          <a:custGeom>
            <a:avLst/>
            <a:gdLst/>
            <a:ahLst/>
            <a:cxnLst/>
            <a:rect l="l" t="t" r="r" b="b"/>
            <a:pathLst>
              <a:path w="17003112" h="9385718">
                <a:moveTo>
                  <a:pt x="0" y="0"/>
                </a:moveTo>
                <a:lnTo>
                  <a:pt x="17003112" y="0"/>
                </a:lnTo>
                <a:lnTo>
                  <a:pt x="17003112" y="9385718"/>
                </a:lnTo>
                <a:lnTo>
                  <a:pt x="0" y="9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42444" y="482344"/>
            <a:ext cx="16663821" cy="8278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 Bold"/>
              </a:rPr>
              <a:t>United Nations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 Bold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World War I ended 11th November 1918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World War II lasted from 1st September 1939 - 2nd September 1945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United Nations was established on 24th October 1945 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31CEFDF5F80834282EED071285A58F5" ma:contentTypeVersion="3" ma:contentTypeDescription="Create a new document." ma:contentTypeScope="" ma:versionID="1ac6df1c1196c590e4ddc7112812f5f5">
  <xsd:schema xmlns:xsd="http://www.w3.org/2001/XMLSchema" xmlns:xs="http://www.w3.org/2001/XMLSchema" xmlns:p="http://schemas.microsoft.com/office/2006/metadata/properties" xmlns:ns2="8a9b9e0f-b707-4069-b1c6-a6e1cf6c7e7e" targetNamespace="http://schemas.microsoft.com/office/2006/metadata/properties" ma:root="true" ma:fieldsID="adcbf8e080c23f82357b7e602b1f79fd" ns2:_="">
    <xsd:import namespace="8a9b9e0f-b707-4069-b1c6-a6e1cf6c7e7e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a9b9e0f-b707-4069-b1c6-a6e1cf6c7e7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413B0F1-2748-4367-9564-74C045A92B62}"/>
</file>

<file path=customXml/itemProps2.xml><?xml version="1.0" encoding="utf-8"?>
<ds:datastoreItem xmlns:ds="http://schemas.openxmlformats.org/officeDocument/2006/customXml" ds:itemID="{659EAA0E-1CB4-44E3-B88B-9813DD064CAE}"/>
</file>

<file path=customXml/itemProps3.xml><?xml version="1.0" encoding="utf-8"?>
<ds:datastoreItem xmlns:ds="http://schemas.openxmlformats.org/officeDocument/2006/customXml" ds:itemID="{9778CB80-7D97-4C09-8EDE-B6C52245CD53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1820</Words>
  <Application>Microsoft Macintosh PowerPoint</Application>
  <PresentationFormat>Custom</PresentationFormat>
  <Paragraphs>201</Paragraphs>
  <Slides>11</Slides>
  <Notes>11</Notes>
  <HiddenSlides>0</HiddenSlides>
  <MMClips>3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Open Sans Light Bold</vt:lpstr>
      <vt:lpstr>Open Sans Light Bold Italics</vt:lpstr>
      <vt:lpstr>Calibri</vt:lpstr>
      <vt:lpstr>Quicksand Bold</vt:lpstr>
      <vt:lpstr>Open Sans Light Italics</vt:lpstr>
      <vt:lpstr>Now Bold</vt:lpstr>
      <vt:lpstr>Arial</vt:lpstr>
      <vt:lpstr>Now</vt:lpstr>
      <vt:lpstr>Open Sans Light</vt:lpstr>
      <vt:lpstr>Open Sans Bold</vt:lpstr>
      <vt:lpstr>Open Sans</vt:lpstr>
      <vt:lpstr>Quicksand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L1 KS3&amp;4 Poverty </dc:title>
  <cp:lastModifiedBy>Samia Akram</cp:lastModifiedBy>
  <cp:revision>1</cp:revision>
  <dcterms:created xsi:type="dcterms:W3CDTF">2006-08-16T00:00:00Z</dcterms:created>
  <dcterms:modified xsi:type="dcterms:W3CDTF">2023-09-19T11:06:50Z</dcterms:modified>
  <dc:identifier>DAE8SrxwPHY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0x010100231CEFDF5F80834282EED071285A58F5</vt:lpwstr>
  </property>
  <property fmtid="{D5CDD505-2E9C-101B-9397-08002B2CF9AE}" pid="3" name="Order">
    <vt:lpwstr>8374100.00000000</vt:lpwstr>
  </property>
  <property fmtid="{D5CDD505-2E9C-101B-9397-08002B2CF9AE}" pid="4" name="xd_ProgID">
    <vt:lpwstr/>
  </property>
  <property fmtid="{D5CDD505-2E9C-101B-9397-08002B2CF9AE}" pid="5" name="_SourceUrl">
    <vt:lpwstr/>
  </property>
  <property fmtid="{D5CDD505-2E9C-101B-9397-08002B2CF9AE}" pid="6" name="_SharedFileIndex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xd_Signature">
    <vt:lpwstr/>
  </property>
</Properties>
</file>