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Bold" panose="020B0806030504020204" pitchFamily="34" charset="0"/>
      <p:regular r:id="rId15"/>
      <p:bold r:id="rId16"/>
    </p:embeddedFont>
    <p:embeddedFont>
      <p:font typeface="Open Sans Light" panose="020B0306030504020204" pitchFamily="34" charset="0"/>
      <p:regular r:id="rId17"/>
      <p:italic r:id="rId18"/>
    </p:embeddedFont>
    <p:embeddedFont>
      <p:font typeface="Open Sans Light Bold" panose="020B0806030504020204" pitchFamily="34" charset="0"/>
      <p:regular r:id="rId19"/>
      <p:bold r:id="rId20"/>
    </p:embeddedFont>
    <p:embeddedFont>
      <p:font typeface="Quicksand" pitchFamily="2" charset="77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9754392" y="-90609"/>
            <a:ext cx="7142326" cy="10101109"/>
          </a:xfrm>
          <a:custGeom>
            <a:avLst/>
            <a:gdLst/>
            <a:ahLst/>
            <a:cxnLst/>
            <a:rect l="l" t="t" r="r" b="b"/>
            <a:pathLst>
              <a:path w="7142326" h="10101109">
                <a:moveTo>
                  <a:pt x="0" y="0"/>
                </a:moveTo>
                <a:lnTo>
                  <a:pt x="7142325" y="0"/>
                </a:lnTo>
                <a:lnTo>
                  <a:pt x="7142325" y="10101109"/>
                </a:lnTo>
                <a:lnTo>
                  <a:pt x="0" y="101011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55584" y="1266825"/>
            <a:ext cx="9749193" cy="700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9"/>
              </a:lnSpc>
            </a:pPr>
            <a:r>
              <a:rPr lang="en-US" sz="8311" spc="-16">
                <a:solidFill>
                  <a:srgbClr val="000000"/>
                </a:solidFill>
                <a:latin typeface="Open Sans Light Bold"/>
              </a:rPr>
              <a:t>Key Stage 2 </a:t>
            </a:r>
          </a:p>
          <a:p>
            <a:pPr>
              <a:lnSpc>
                <a:spcPts val="9972"/>
              </a:lnSpc>
            </a:pPr>
            <a:endParaRPr lang="en-US" sz="8311" spc="-16">
              <a:solidFill>
                <a:srgbClr val="000000"/>
              </a:solidFill>
              <a:latin typeface="Open Sans Light Bold"/>
            </a:endParaRPr>
          </a:p>
          <a:p>
            <a:pPr>
              <a:lnSpc>
                <a:spcPts val="9972"/>
              </a:lnSpc>
            </a:pPr>
            <a:r>
              <a:rPr lang="en-US" sz="11080" spc="-22">
                <a:solidFill>
                  <a:srgbClr val="000000"/>
                </a:solidFill>
                <a:latin typeface="Open Sans Light Bold"/>
              </a:rPr>
              <a:t>'What is poverty?'</a:t>
            </a:r>
          </a:p>
          <a:p>
            <a:pPr>
              <a:lnSpc>
                <a:spcPts val="9972"/>
              </a:lnSpc>
            </a:pPr>
            <a:endParaRPr lang="en-US" sz="11080" spc="-22">
              <a:solidFill>
                <a:srgbClr val="000000"/>
              </a:solidFill>
              <a:latin typeface="Open Sans Light Bold"/>
            </a:endParaRPr>
          </a:p>
          <a:p>
            <a:pPr>
              <a:lnSpc>
                <a:spcPts val="7272"/>
              </a:lnSpc>
            </a:pPr>
            <a:r>
              <a:rPr lang="en-US" sz="8080" spc="-16">
                <a:solidFill>
                  <a:srgbClr val="000000"/>
                </a:solidFill>
                <a:latin typeface="Open Sans Light Bold"/>
              </a:rPr>
              <a:t>Lesson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57946" y="319340"/>
            <a:ext cx="17172107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Light Bold"/>
              </a:rPr>
              <a:t>Lesson 1 - What is Poverty?</a:t>
            </a:r>
          </a:p>
          <a:p>
            <a:pPr>
              <a:lnSpc>
                <a:spcPts val="6719"/>
              </a:lnSpc>
            </a:pPr>
            <a:endParaRPr lang="en-US" sz="4800">
              <a:solidFill>
                <a:srgbClr val="000000"/>
              </a:solidFill>
              <a:latin typeface="Open Sans Light Bold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557946" y="1419488"/>
          <a:ext cx="16931018" cy="5529897"/>
        </p:xfrm>
        <a:graphic>
          <a:graphicData uri="http://schemas.openxmlformats.org/drawingml/2006/table">
            <a:tbl>
              <a:tblPr/>
              <a:tblGrid>
                <a:gridCol w="485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0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9897">
                <a:tc>
                  <a:txBody>
                    <a:bodyPr/>
                    <a:lstStyle/>
                    <a:p>
                      <a:pPr algn="just">
                        <a:lnSpc>
                          <a:spcPts val="5914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Open Sans Bold"/>
                        </a:rPr>
                        <a:t>Learning Objective</a:t>
                      </a:r>
                      <a:endParaRPr lang="en-US" sz="1100"/>
                    </a:p>
                    <a:p>
                      <a:pPr algn="just">
                        <a:lnSpc>
                          <a:spcPts val="5914"/>
                        </a:lnSpc>
                      </a:pPr>
                      <a:endParaRPr lang="en-US" sz="1100"/>
                    </a:p>
                    <a:p>
                      <a:pPr algn="just">
                        <a:lnSpc>
                          <a:spcPts val="5914"/>
                        </a:lnSpc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Open Sans Light"/>
                        </a:rPr>
                        <a:t>To be able to explain what poverty is and how it manifests</a:t>
                      </a:r>
                    </a:p>
                    <a:p>
                      <a:pPr algn="just">
                        <a:lnSpc>
                          <a:spcPts val="5914"/>
                        </a:lnSpc>
                      </a:pPr>
                      <a:endParaRPr lang="en-US" sz="3499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914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Open Sans Bold"/>
                        </a:rPr>
                        <a:t>Skills Objective</a:t>
                      </a:r>
                      <a:endParaRPr lang="en-US" sz="1100"/>
                    </a:p>
                    <a:p>
                      <a:pPr>
                        <a:lnSpc>
                          <a:spcPts val="5914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5914"/>
                        </a:lnSpc>
                      </a:pP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57946" y="7152160"/>
          <a:ext cx="16931018" cy="2468090"/>
        </p:xfrm>
        <a:graphic>
          <a:graphicData uri="http://schemas.openxmlformats.org/drawingml/2006/table">
            <a:tbl>
              <a:tblPr/>
              <a:tblGrid>
                <a:gridCol w="480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090">
                <a:tc>
                  <a:txBody>
                    <a:bodyPr/>
                    <a:lstStyle/>
                    <a:p>
                      <a:pPr algn="just">
                        <a:lnSpc>
                          <a:spcPts val="5576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576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Open Sans Bold"/>
                        </a:rPr>
                        <a:t>National Curriculum: </a:t>
                      </a:r>
                      <a:r>
                        <a:rPr lang="en-US" sz="3299">
                          <a:solidFill>
                            <a:srgbClr val="000000"/>
                          </a:solidFill>
                          <a:latin typeface="Open Sans Light"/>
                        </a:rPr>
                        <a:t>PSHE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>
            <a:off x="766828" y="7152160"/>
            <a:ext cx="2340103" cy="2627266"/>
          </a:xfrm>
          <a:custGeom>
            <a:avLst/>
            <a:gdLst/>
            <a:ahLst/>
            <a:cxnLst/>
            <a:rect l="l" t="t" r="r" b="b"/>
            <a:pathLst>
              <a:path w="2340103" h="2627266">
                <a:moveTo>
                  <a:pt x="0" y="0"/>
                </a:moveTo>
                <a:lnTo>
                  <a:pt x="2340103" y="0"/>
                </a:lnTo>
                <a:lnTo>
                  <a:pt x="2340103" y="2627265"/>
                </a:lnTo>
                <a:lnTo>
                  <a:pt x="0" y="26272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757" b="-421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98050" y="7298152"/>
            <a:ext cx="2019272" cy="2322098"/>
          </a:xfrm>
          <a:custGeom>
            <a:avLst/>
            <a:gdLst/>
            <a:ahLst/>
            <a:cxnLst/>
            <a:rect l="l" t="t" r="r" b="b"/>
            <a:pathLst>
              <a:path w="2019272" h="2322098">
                <a:moveTo>
                  <a:pt x="0" y="0"/>
                </a:moveTo>
                <a:lnTo>
                  <a:pt x="2019272" y="0"/>
                </a:lnTo>
                <a:lnTo>
                  <a:pt x="2019272" y="2322098"/>
                </a:lnTo>
                <a:lnTo>
                  <a:pt x="0" y="23220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353" t="-26028" r="-9353" b="-1996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898095" y="2521520"/>
            <a:ext cx="1760123" cy="1922256"/>
          </a:xfrm>
          <a:custGeom>
            <a:avLst/>
            <a:gdLst/>
            <a:ahLst/>
            <a:cxnLst/>
            <a:rect l="l" t="t" r="r" b="b"/>
            <a:pathLst>
              <a:path w="1760123" h="1922256">
                <a:moveTo>
                  <a:pt x="0" y="0"/>
                </a:moveTo>
                <a:lnTo>
                  <a:pt x="1760123" y="0"/>
                </a:lnTo>
                <a:lnTo>
                  <a:pt x="1760123" y="1922257"/>
                </a:lnTo>
                <a:lnTo>
                  <a:pt x="0" y="1922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614" t="-26880" r="-8582" b="-27477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98095" y="4758102"/>
            <a:ext cx="1760123" cy="1907293"/>
          </a:xfrm>
          <a:custGeom>
            <a:avLst/>
            <a:gdLst/>
            <a:ahLst/>
            <a:cxnLst/>
            <a:rect l="l" t="t" r="r" b="b"/>
            <a:pathLst>
              <a:path w="1760123" h="1907293">
                <a:moveTo>
                  <a:pt x="0" y="0"/>
                </a:moveTo>
                <a:lnTo>
                  <a:pt x="1760123" y="0"/>
                </a:lnTo>
                <a:lnTo>
                  <a:pt x="1760123" y="1907292"/>
                </a:lnTo>
                <a:lnTo>
                  <a:pt x="0" y="19072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943" t="-23580" b="-18605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052043" y="4669053"/>
            <a:ext cx="9207257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Open Sans Light"/>
              </a:rPr>
              <a:t>Communication - Young people can participate in discussions, debates and presentations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52043" y="2454845"/>
            <a:ext cx="9207257" cy="194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Open Sans Light"/>
              </a:rPr>
              <a:t>Problem-Solving - When solving problems, young people can carry out the research needed to back their viewpoints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989330"/>
            <a:ext cx="16230600" cy="713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Open Sans Light Bold"/>
              </a:rPr>
              <a:t>Definition of poverty</a:t>
            </a:r>
          </a:p>
          <a:p>
            <a:pPr>
              <a:lnSpc>
                <a:spcPts val="6720"/>
              </a:lnSpc>
            </a:pPr>
            <a:endParaRPr lang="en-US" sz="4800">
              <a:solidFill>
                <a:srgbClr val="000000"/>
              </a:solidFill>
              <a:latin typeface="Open Sans Light Bold"/>
            </a:endParaRP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Open Sans Light"/>
              </a:rPr>
              <a:t>Poverty is a state of </a:t>
            </a:r>
            <a:r>
              <a:rPr lang="en-US" sz="4400">
                <a:solidFill>
                  <a:srgbClr val="000000"/>
                </a:solidFill>
                <a:latin typeface="Open Sans Light Bold"/>
              </a:rPr>
              <a:t>precarity</a:t>
            </a:r>
            <a:r>
              <a:rPr lang="en-US" sz="4400">
                <a:solidFill>
                  <a:srgbClr val="000000"/>
                </a:solidFill>
                <a:latin typeface="Open Sans Light"/>
              </a:rPr>
              <a:t>, which means not having enough money and resources to live on.  The level of precarity can vary, but when a family is facing a situation of precarity, it also affects their children.  </a:t>
            </a:r>
          </a:p>
          <a:p>
            <a:pPr>
              <a:lnSpc>
                <a:spcPts val="6160"/>
              </a:lnSpc>
            </a:pPr>
            <a:endParaRPr lang="en-US" sz="440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6160"/>
              </a:lnSpc>
            </a:pPr>
            <a:endParaRPr lang="en-US" sz="440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6160"/>
              </a:lnSpc>
            </a:pPr>
            <a:endParaRPr lang="en-US" sz="440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505718" y="1262098"/>
            <a:ext cx="10898747" cy="6241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>
                <a:solidFill>
                  <a:srgbClr val="000000"/>
                </a:solidFill>
                <a:latin typeface="Open Sans Light"/>
              </a:rPr>
              <a:t>With your partners, consider how children can be affected if their families are facing precarity? </a:t>
            </a:r>
          </a:p>
          <a:p>
            <a:pPr algn="ctr">
              <a:lnSpc>
                <a:spcPts val="8259"/>
              </a:lnSpc>
            </a:pPr>
            <a:endParaRPr lang="en-US" sz="5899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8259"/>
              </a:lnSpc>
            </a:pPr>
            <a:endParaRPr lang="en-US" sz="5899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28700" y="4847091"/>
            <a:ext cx="5536113" cy="4610072"/>
          </a:xfrm>
          <a:custGeom>
            <a:avLst/>
            <a:gdLst/>
            <a:ahLst/>
            <a:cxnLst/>
            <a:rect l="l" t="t" r="r" b="b"/>
            <a:pathLst>
              <a:path w="5536113" h="4610072">
                <a:moveTo>
                  <a:pt x="0" y="0"/>
                </a:moveTo>
                <a:lnTo>
                  <a:pt x="5536113" y="0"/>
                </a:lnTo>
                <a:lnTo>
                  <a:pt x="5536113" y="4610072"/>
                </a:lnTo>
                <a:lnTo>
                  <a:pt x="0" y="46100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334" y="1028700"/>
            <a:ext cx="5189703" cy="8017799"/>
          </a:xfrm>
          <a:custGeom>
            <a:avLst/>
            <a:gdLst/>
            <a:ahLst/>
            <a:cxnLst/>
            <a:rect l="l" t="t" r="r" b="b"/>
            <a:pathLst>
              <a:path w="5189703" h="8017799">
                <a:moveTo>
                  <a:pt x="0" y="0"/>
                </a:moveTo>
                <a:lnTo>
                  <a:pt x="5189703" y="0"/>
                </a:lnTo>
                <a:lnTo>
                  <a:pt x="5189703" y="8017799"/>
                </a:lnTo>
                <a:lnTo>
                  <a:pt x="0" y="80177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32037" y="501210"/>
            <a:ext cx="12055108" cy="925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4071">
                <a:solidFill>
                  <a:srgbClr val="000000"/>
                </a:solidFill>
                <a:latin typeface="Open Sans Light"/>
              </a:rPr>
              <a:t>Between 2021-22 there were 3.9 million children experiencing poverty in school. </a:t>
            </a:r>
          </a:p>
          <a:p>
            <a:pPr algn="ctr">
              <a:lnSpc>
                <a:spcPts val="5699"/>
              </a:lnSpc>
            </a:pPr>
            <a:endParaRPr lang="en-US" sz="4071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5699"/>
              </a:lnSpc>
            </a:pPr>
            <a:r>
              <a:rPr lang="en-US" sz="4071">
                <a:solidFill>
                  <a:srgbClr val="000000"/>
                </a:solidFill>
                <a:latin typeface="Open Sans Light"/>
              </a:rPr>
              <a:t>There can be different reasons why people are experiencing poverty. This can be caused by the rising living costs, low pay, insecure work or lack of sufficient working hours.</a:t>
            </a:r>
          </a:p>
          <a:p>
            <a:pPr algn="ctr">
              <a:lnSpc>
                <a:spcPts val="5699"/>
              </a:lnSpc>
            </a:pPr>
            <a:endParaRPr lang="en-US" sz="4071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5699"/>
              </a:lnSpc>
            </a:pPr>
            <a:r>
              <a:rPr lang="en-US" sz="4071">
                <a:solidFill>
                  <a:srgbClr val="000000"/>
                </a:solidFill>
                <a:latin typeface="Open Sans Light"/>
              </a:rPr>
              <a:t>For children, it can mean that they are worried about their family situations and unwell when they come to school. </a:t>
            </a:r>
          </a:p>
          <a:p>
            <a:pPr algn="ctr">
              <a:lnSpc>
                <a:spcPts val="5699"/>
              </a:lnSpc>
            </a:pPr>
            <a:r>
              <a:rPr lang="en-US" sz="4071">
                <a:solidFill>
                  <a:srgbClr val="000000"/>
                </a:solidFill>
                <a:latin typeface="Open Sans Light"/>
              </a:rPr>
              <a:t>This can affect their concentration to class and how they learn.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54855" y="524631"/>
            <a:ext cx="18133145" cy="905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2"/>
              </a:lnSpc>
            </a:pPr>
            <a:r>
              <a:rPr lang="en-US" sz="4587">
                <a:solidFill>
                  <a:srgbClr val="000000"/>
                </a:solidFill>
                <a:latin typeface="Open Sans Light"/>
              </a:rPr>
              <a:t>Many children may not be sure about what they are experiencing. This is why we can help them by ensuring certain things are easily accessible in school such as: </a:t>
            </a:r>
          </a:p>
          <a:p>
            <a:pPr algn="ctr">
              <a:lnSpc>
                <a:spcPts val="6422"/>
              </a:lnSpc>
            </a:pPr>
            <a:endParaRPr lang="en-US" sz="4587">
              <a:solidFill>
                <a:srgbClr val="000000"/>
              </a:solidFill>
              <a:latin typeface="Open Sans Light"/>
            </a:endParaRPr>
          </a:p>
          <a:p>
            <a:pPr marL="990494" lvl="1" indent="-495247" algn="ctr">
              <a:lnSpc>
                <a:spcPts val="6422"/>
              </a:lnSpc>
              <a:buFont typeface="Arial"/>
              <a:buChar char="•"/>
            </a:pPr>
            <a:r>
              <a:rPr lang="en-US" sz="4587">
                <a:solidFill>
                  <a:srgbClr val="000000"/>
                </a:solidFill>
                <a:latin typeface="Open Sans Light"/>
              </a:rPr>
              <a:t>food and water</a:t>
            </a:r>
          </a:p>
          <a:p>
            <a:pPr marL="990494" lvl="1" indent="-495247" algn="ctr">
              <a:lnSpc>
                <a:spcPts val="6422"/>
              </a:lnSpc>
              <a:buFont typeface="Arial"/>
              <a:buChar char="•"/>
            </a:pPr>
            <a:r>
              <a:rPr lang="en-US" sz="4587">
                <a:solidFill>
                  <a:srgbClr val="000000"/>
                </a:solidFill>
                <a:latin typeface="Open Sans Light"/>
              </a:rPr>
              <a:t>resources to use </a:t>
            </a:r>
          </a:p>
          <a:p>
            <a:pPr marL="990494" lvl="1" indent="-495247" algn="ctr">
              <a:lnSpc>
                <a:spcPts val="6422"/>
              </a:lnSpc>
              <a:buFont typeface="Arial"/>
              <a:buChar char="•"/>
            </a:pPr>
            <a:r>
              <a:rPr lang="en-US" sz="4587">
                <a:solidFill>
                  <a:srgbClr val="000000"/>
                </a:solidFill>
                <a:latin typeface="Open Sans Light"/>
              </a:rPr>
              <a:t>access to more learning and after school clubs</a:t>
            </a:r>
          </a:p>
          <a:p>
            <a:pPr marL="990494" lvl="1" indent="-495247" algn="ctr">
              <a:lnSpc>
                <a:spcPts val="6422"/>
              </a:lnSpc>
              <a:buFont typeface="Arial"/>
              <a:buChar char="•"/>
            </a:pPr>
            <a:r>
              <a:rPr lang="en-US" sz="4587">
                <a:solidFill>
                  <a:srgbClr val="000000"/>
                </a:solidFill>
                <a:latin typeface="Open Sans Light"/>
              </a:rPr>
              <a:t>a safe place to talk with a trusted adult</a:t>
            </a:r>
          </a:p>
          <a:p>
            <a:pPr algn="ctr">
              <a:lnSpc>
                <a:spcPts val="6816"/>
              </a:lnSpc>
            </a:pPr>
            <a:endParaRPr lang="en-US" sz="4587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6816"/>
              </a:lnSpc>
            </a:pPr>
            <a:r>
              <a:rPr lang="en-US" sz="4868">
                <a:solidFill>
                  <a:srgbClr val="000000"/>
                </a:solidFill>
                <a:latin typeface="Open Sans Light Bold"/>
              </a:rPr>
              <a:t>STOP and THINK: Does your school provide the above list of opportunities for all children?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3464836" y="5143500"/>
            <a:ext cx="4423998" cy="4617076"/>
          </a:xfrm>
          <a:custGeom>
            <a:avLst/>
            <a:gdLst/>
            <a:ahLst/>
            <a:cxnLst/>
            <a:rect l="l" t="t" r="r" b="b"/>
            <a:pathLst>
              <a:path w="4423998" h="4617076">
                <a:moveTo>
                  <a:pt x="0" y="0"/>
                </a:moveTo>
                <a:lnTo>
                  <a:pt x="4423998" y="0"/>
                </a:lnTo>
                <a:lnTo>
                  <a:pt x="4423998" y="4617076"/>
                </a:lnTo>
                <a:lnTo>
                  <a:pt x="0" y="46170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3860" y="438839"/>
            <a:ext cx="17935441" cy="357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Open Sans Light Bold"/>
              </a:rPr>
              <a:t>Research </a:t>
            </a:r>
          </a:p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Open Sans Light"/>
              </a:rPr>
              <a:t>Today you are going to carry out a research on poverty. Using safe searches on the internet, research facts to answer the questions below. You can do this with a partner:</a:t>
            </a:r>
          </a:p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Open Sans Light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3860" y="3596318"/>
            <a:ext cx="12960976" cy="5913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spc="-8">
                <a:solidFill>
                  <a:srgbClr val="000000"/>
                </a:solidFill>
                <a:latin typeface="Quicksand"/>
              </a:rPr>
              <a:t>What is poverty? 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endParaRPr lang="en-US" sz="4200" spc="-8">
              <a:solidFill>
                <a:srgbClr val="000000"/>
              </a:solidFill>
              <a:latin typeface="Quicksand"/>
            </a:endParaRP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spc="-8">
                <a:solidFill>
                  <a:srgbClr val="000000"/>
                </a:solidFill>
                <a:latin typeface="Quicksand"/>
              </a:rPr>
              <a:t>Who can suffer from poverty? 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endParaRPr lang="en-US" sz="4200" spc="-8">
              <a:solidFill>
                <a:srgbClr val="000000"/>
              </a:solidFill>
              <a:latin typeface="Quicksand"/>
            </a:endParaRP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spc="-8">
                <a:solidFill>
                  <a:srgbClr val="000000"/>
                </a:solidFill>
                <a:latin typeface="Quicksand"/>
              </a:rPr>
              <a:t>How many children are suffering from poverty in the UK or the world? 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endParaRPr lang="en-US" sz="4200" spc="-8">
              <a:solidFill>
                <a:srgbClr val="000000"/>
              </a:solidFill>
              <a:latin typeface="Quicksand"/>
            </a:endParaRP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spc="-8">
                <a:solidFill>
                  <a:srgbClr val="000000"/>
                </a:solidFill>
                <a:latin typeface="Quicksand"/>
              </a:rPr>
              <a:t>What is the UN convention of the rights of a child?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4577" y="933450"/>
            <a:ext cx="16230600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Light Bold"/>
              </a:rPr>
              <a:t>PAUSE and CONSIDER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Light"/>
              </a:rPr>
              <a:t> 'What </a:t>
            </a:r>
            <a:r>
              <a:rPr lang="en-US" sz="5199">
                <a:solidFill>
                  <a:srgbClr val="000000"/>
                </a:solidFill>
                <a:latin typeface="Open Sans Light Bold"/>
              </a:rPr>
              <a:t>child's rights</a:t>
            </a:r>
            <a:r>
              <a:rPr lang="en-US" sz="5199">
                <a:solidFill>
                  <a:srgbClr val="000000"/>
                </a:solidFill>
                <a:latin typeface="Open Sans Light"/>
              </a:rPr>
              <a:t> are endangered when a child is suffering from poverty?'</a:t>
            </a:r>
          </a:p>
        </p:txBody>
      </p:sp>
      <p:sp>
        <p:nvSpPr>
          <p:cNvPr id="7" name="Freeform 7"/>
          <p:cNvSpPr/>
          <p:nvPr/>
        </p:nvSpPr>
        <p:spPr>
          <a:xfrm>
            <a:off x="7414119" y="513340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4FD108-C4F4-43A3-8D47-951201401422}"/>
</file>

<file path=customXml/itemProps2.xml><?xml version="1.0" encoding="utf-8"?>
<ds:datastoreItem xmlns:ds="http://schemas.openxmlformats.org/officeDocument/2006/customXml" ds:itemID="{5D645D84-2643-4E3C-AA83-D97C274ECC04}"/>
</file>

<file path=customXml/itemProps3.xml><?xml version="1.0" encoding="utf-8"?>
<ds:datastoreItem xmlns:ds="http://schemas.openxmlformats.org/officeDocument/2006/customXml" ds:itemID="{150FB7AC-4111-4E95-A8E5-3F5C70D451F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1681</Words>
  <Application>Microsoft Macintosh PowerPoint</Application>
  <PresentationFormat>Custom</PresentationFormat>
  <Paragraphs>181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Quicksand</vt:lpstr>
      <vt:lpstr>Open Sans Bold</vt:lpstr>
      <vt:lpstr>Open Sans Light</vt:lpstr>
      <vt:lpstr>Open Sans 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L1 KS2 Poverty</dc:title>
  <cp:lastModifiedBy>Samia Akram</cp:lastModifiedBy>
  <cp:revision>1</cp:revision>
  <dcterms:created xsi:type="dcterms:W3CDTF">2006-08-16T00:00:00Z</dcterms:created>
  <dcterms:modified xsi:type="dcterms:W3CDTF">2023-09-19T10:38:59Z</dcterms:modified>
  <dc:identifier>DAE_1ymNwvY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8369700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