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Open Sans Bold" panose="020B0806030504020204" pitchFamily="34" charset="0"/>
      <p:regular r:id="rId15"/>
      <p:bold r:id="rId16"/>
    </p:embeddedFont>
    <p:embeddedFont>
      <p:font typeface="Open Sans Light" panose="020B0306030504020204" pitchFamily="34" charset="0"/>
      <p:regular r:id="rId17"/>
      <p:italic r:id="rId18"/>
    </p:embeddedFont>
    <p:embeddedFont>
      <p:font typeface="Open Sans Light Bold" panose="020B0806030504020204" pitchFamily="34" charset="0"/>
      <p:regular r:id="rId19"/>
      <p:bold r:id="rId20"/>
    </p:embeddedFont>
    <p:embeddedFont>
      <p:font typeface="Open Sans Light Bold Italics" panose="020B0806030504020204" pitchFamily="34" charset="0"/>
      <p:regular r:id="rId21"/>
      <p:bold r:id="rId22"/>
      <p:italic r:id="rId23"/>
      <p:boldItalic r:id="rId24"/>
    </p:embeddedFont>
    <p:embeddedFont>
      <p:font typeface="Open Sans Light Italics" panose="020B030603050402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0" autoAdjust="0"/>
  </p:normalViewPr>
  <p:slideViewPr>
    <p:cSldViewPr>
      <p:cViewPr varScale="1">
        <p:scale>
          <a:sx n="70" d="100"/>
          <a:sy n="70" d="100"/>
        </p:scale>
        <p:origin x="8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Introduction: The aim of the session is for pupils to learn the term diversity and explore what it means. In the way we plan this session, pupils can start by exploring 'diversity' in terms of our physical features and where we come from. The term 'diversity' can be looked at in relation to 'ethnicity'. You can start by asking pupils if they know how many ethnicities do we have in our schools? Explain that ethnicities can be about the country someone comes from, but also the culture, or a particular faith.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Using a range of different resources (including maps, globes and google maps), compare the many different places around the world. Explore similarities and differences. Are pupils able to name the world’s different continents and locate these using a map?</a:t>
            </a:r>
          </a:p>
          <a:p>
            <a:endParaRPr lang="en-US"/>
          </a:p>
          <a:p>
            <a:r>
              <a:rPr lang="en-US"/>
              <a:t>Draw pupils’ attention to the different types of landscape that can be found in parts of the world and explore the seven wonders of the world. In groups, research these different locations and find out which country they are in, which continent they are in the population of this country, and the climate. These facts can then be shared to compare and contrast different physical locations around the world.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Learn the song - to perform in an assembly.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Taj Mahal, the Colosseum, the Chichen Itza, Machu Picchu, Christ the Redeemer, Petra, and the Great Wall of China.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watch?v=iYXBJmrsxZU"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sp>
        <p:nvSpPr>
          <p:cNvPr id="2" name="Freeform 2"/>
          <p:cNvSpPr/>
          <p:nvPr/>
        </p:nvSpPr>
        <p:spPr>
          <a:xfrm>
            <a:off x="6417853" y="1288019"/>
            <a:ext cx="5452293" cy="7710963"/>
          </a:xfrm>
          <a:custGeom>
            <a:avLst/>
            <a:gdLst/>
            <a:ahLst/>
            <a:cxnLst/>
            <a:rect l="l" t="t" r="r" b="b"/>
            <a:pathLst>
              <a:path w="5452293" h="7710963">
                <a:moveTo>
                  <a:pt x="0" y="0"/>
                </a:moveTo>
                <a:lnTo>
                  <a:pt x="5452294" y="0"/>
                </a:lnTo>
                <a:lnTo>
                  <a:pt x="5452294" y="7710962"/>
                </a:lnTo>
                <a:lnTo>
                  <a:pt x="0" y="7710962"/>
                </a:lnTo>
                <a:lnTo>
                  <a:pt x="0" y="0"/>
                </a:lnTo>
                <a:close/>
              </a:path>
            </a:pathLst>
          </a:custGeom>
          <a:blipFill>
            <a:blip r:embed="rId3"/>
            <a:stretch>
              <a:fillRect/>
            </a:stretch>
          </a:blipFill>
        </p:spPr>
      </p:sp>
      <p:grpSp>
        <p:nvGrpSpPr>
          <p:cNvPr id="3" name="Group 3"/>
          <p:cNvGrpSpPr/>
          <p:nvPr/>
        </p:nvGrpSpPr>
        <p:grpSpPr>
          <a:xfrm>
            <a:off x="114825" y="76442"/>
            <a:ext cx="18082523" cy="10043506"/>
            <a:chOff x="0" y="0"/>
            <a:chExt cx="7607621" cy="4225471"/>
          </a:xfrm>
        </p:grpSpPr>
        <p:sp>
          <p:nvSpPr>
            <p:cNvPr id="4" name="Freeform 4"/>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5" name="Group 5"/>
          <p:cNvGrpSpPr/>
          <p:nvPr/>
        </p:nvGrpSpPr>
        <p:grpSpPr>
          <a:xfrm>
            <a:off x="251444" y="185891"/>
            <a:ext cx="17785111" cy="9824609"/>
            <a:chOff x="0" y="0"/>
            <a:chExt cx="7649208" cy="4225471"/>
          </a:xfrm>
        </p:grpSpPr>
        <p:sp>
          <p:nvSpPr>
            <p:cNvPr id="6" name="Freeform 6"/>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7" name="TextBox 7"/>
          <p:cNvSpPr txBox="1"/>
          <p:nvPr/>
        </p:nvSpPr>
        <p:spPr>
          <a:xfrm>
            <a:off x="1989347" y="866775"/>
            <a:ext cx="13351669" cy="7934325"/>
          </a:xfrm>
          <a:prstGeom prst="rect">
            <a:avLst/>
          </a:prstGeom>
        </p:spPr>
        <p:txBody>
          <a:bodyPr lIns="0" tIns="0" rIns="0" bIns="0" rtlCol="0" anchor="t">
            <a:spAutoFit/>
          </a:bodyPr>
          <a:lstStyle/>
          <a:p>
            <a:pPr algn="ctr">
              <a:lnSpc>
                <a:spcPts val="12599"/>
              </a:lnSpc>
            </a:pPr>
            <a:r>
              <a:rPr lang="en-US" sz="9000">
                <a:solidFill>
                  <a:srgbClr val="000000"/>
                </a:solidFill>
                <a:latin typeface="Open Sans Light Bold"/>
              </a:rPr>
              <a:t>Inclusion and Diversity </a:t>
            </a: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r>
              <a:rPr lang="en-US" sz="9000">
                <a:solidFill>
                  <a:srgbClr val="000000"/>
                </a:solidFill>
                <a:latin typeface="Open Sans Light Bold"/>
              </a:rPr>
              <a:t>Lesson 1</a:t>
            </a:r>
          </a:p>
        </p:txBody>
      </p:sp>
      <p:sp>
        <p:nvSpPr>
          <p:cNvPr id="8" name="Freeform 8"/>
          <p:cNvSpPr/>
          <p:nvPr/>
        </p:nvSpPr>
        <p:spPr>
          <a:xfrm>
            <a:off x="6570253" y="2428548"/>
            <a:ext cx="5046299" cy="5117982"/>
          </a:xfrm>
          <a:custGeom>
            <a:avLst/>
            <a:gdLst/>
            <a:ahLst/>
            <a:cxnLst/>
            <a:rect l="l" t="t" r="r" b="b"/>
            <a:pathLst>
              <a:path w="5046299" h="5117982">
                <a:moveTo>
                  <a:pt x="0" y="0"/>
                </a:moveTo>
                <a:lnTo>
                  <a:pt x="5046300" y="0"/>
                </a:lnTo>
                <a:lnTo>
                  <a:pt x="5046300" y="5117982"/>
                </a:lnTo>
                <a:lnTo>
                  <a:pt x="0" y="5117982"/>
                </a:lnTo>
                <a:lnTo>
                  <a:pt x="0" y="0"/>
                </a:lnTo>
                <a:close/>
              </a:path>
            </a:pathLst>
          </a:custGeom>
          <a:blipFill>
            <a:blip r:embed="rId3"/>
            <a:stretch>
              <a:fillRect t="-17869" b="-21575"/>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1028700" y="6466269"/>
          <a:ext cx="5176705" cy="3048000"/>
        </p:xfrm>
        <a:graphic>
          <a:graphicData uri="http://schemas.openxmlformats.org/drawingml/2006/table">
            <a:tbl>
              <a:tblPr/>
              <a:tblGrid>
                <a:gridCol w="5176705">
                  <a:extLst>
                    <a:ext uri="{9D8B030D-6E8A-4147-A177-3AD203B41FA5}">
                      <a16:colId xmlns:a16="http://schemas.microsoft.com/office/drawing/2014/main" val="20000"/>
                    </a:ext>
                  </a:extLst>
                </a:gridCol>
              </a:tblGrid>
              <a:tr h="3048000">
                <a:tc>
                  <a:txBody>
                    <a:bodyPr/>
                    <a:lstStyle/>
                    <a:p>
                      <a:pPr algn="l">
                        <a:lnSpc>
                          <a:spcPts val="3919"/>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6205405" y="6466269"/>
          <a:ext cx="11356407" cy="3048000"/>
        </p:xfrm>
        <a:graphic>
          <a:graphicData uri="http://schemas.openxmlformats.org/drawingml/2006/table">
            <a:tbl>
              <a:tblPr/>
              <a:tblGrid>
                <a:gridCol w="11356407">
                  <a:extLst>
                    <a:ext uri="{9D8B030D-6E8A-4147-A177-3AD203B41FA5}">
                      <a16:colId xmlns:a16="http://schemas.microsoft.com/office/drawing/2014/main" val="20000"/>
                    </a:ext>
                  </a:extLst>
                </a:gridCol>
              </a:tblGrid>
              <a:tr h="3048000">
                <a:tc>
                  <a:txBody>
                    <a:bodyPr/>
                    <a:lstStyle/>
                    <a:p>
                      <a:pPr algn="l">
                        <a:lnSpc>
                          <a:spcPts val="3639"/>
                        </a:lnSpc>
                        <a:defRPr/>
                      </a:pPr>
                      <a:r>
                        <a:rPr lang="en-US" sz="2599">
                          <a:solidFill>
                            <a:srgbClr val="000000"/>
                          </a:solidFill>
                          <a:latin typeface="Open Sans Light Bold"/>
                        </a:rPr>
                        <a:t>National Curriculum</a:t>
                      </a:r>
                      <a:endParaRPr lang="en-US" sz="1100"/>
                    </a:p>
                    <a:p>
                      <a:pPr>
                        <a:lnSpc>
                          <a:spcPts val="3639"/>
                        </a:lnSpc>
                      </a:pPr>
                      <a:r>
                        <a:rPr lang="en-US" sz="2599">
                          <a:solidFill>
                            <a:srgbClr val="000000"/>
                          </a:solidFill>
                          <a:latin typeface="Open Sans Light Bold"/>
                        </a:rPr>
                        <a:t>Science </a:t>
                      </a:r>
                      <a:r>
                        <a:rPr lang="en-US" sz="2599">
                          <a:solidFill>
                            <a:srgbClr val="000000"/>
                          </a:solidFill>
                          <a:latin typeface="Open Sans Light"/>
                        </a:rPr>
                        <a:t>Identify, name, draw and label the basic parts of the human body and say which part of the body is associated with each sense. (</a:t>
                      </a:r>
                      <a:r>
                        <a:rPr lang="en-US" sz="2599">
                          <a:solidFill>
                            <a:srgbClr val="000000"/>
                          </a:solidFill>
                          <a:latin typeface="Open Sans Light Italics"/>
                        </a:rPr>
                        <a:t>Year 1</a:t>
                      </a:r>
                      <a:r>
                        <a:rPr lang="en-US" sz="2599">
                          <a:solidFill>
                            <a:srgbClr val="000000"/>
                          </a:solidFill>
                          <a:latin typeface="Open Sans Light"/>
                        </a:rPr>
                        <a:t>) </a:t>
                      </a:r>
                    </a:p>
                    <a:p>
                      <a:pPr>
                        <a:lnSpc>
                          <a:spcPts val="3639"/>
                        </a:lnSpc>
                      </a:pPr>
                      <a:r>
                        <a:rPr lang="en-US" sz="2599">
                          <a:solidFill>
                            <a:srgbClr val="000000"/>
                          </a:solidFill>
                          <a:latin typeface="Open Sans Light Bold"/>
                        </a:rPr>
                        <a:t>PSHE </a:t>
                      </a:r>
                      <a:r>
                        <a:rPr lang="en-US" sz="2599">
                          <a:solidFill>
                            <a:srgbClr val="000000"/>
                          </a:solidFill>
                          <a:latin typeface="Open Sans Light"/>
                        </a:rPr>
                        <a:t>Identify similarities and differences between people and their families (</a:t>
                      </a:r>
                      <a:r>
                        <a:rPr lang="en-US" sz="2599">
                          <a:solidFill>
                            <a:srgbClr val="000000"/>
                          </a:solidFill>
                          <a:latin typeface="Open Sans Light Italics"/>
                        </a:rPr>
                        <a:t>Year 1</a:t>
                      </a:r>
                      <a:r>
                        <a:rPr lang="en-US" sz="2599">
                          <a:solidFill>
                            <a:srgbClr val="000000"/>
                          </a:solidFill>
                          <a:latin typeface="Open Sans Light"/>
                        </a:rPr>
                        <a:t>), cultures (</a:t>
                      </a:r>
                      <a:r>
                        <a:rPr lang="en-US" sz="2599">
                          <a:solidFill>
                            <a:srgbClr val="000000"/>
                          </a:solidFill>
                          <a:latin typeface="Open Sans Light Italics"/>
                        </a:rPr>
                        <a:t>Year 2</a:t>
                      </a:r>
                      <a:r>
                        <a:rPr lang="en-US" sz="2599">
                          <a:solidFill>
                            <a:srgbClr val="000000"/>
                          </a:solidFill>
                          <a:latin typeface="Open Sans Light"/>
                        </a:rPr>
                        <a:t>) </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1028700" y="826373"/>
          <a:ext cx="16230600" cy="5276872"/>
        </p:xfrm>
        <a:graphic>
          <a:graphicData uri="http://schemas.openxmlformats.org/drawingml/2006/table">
            <a:tbl>
              <a:tblPr/>
              <a:tblGrid>
                <a:gridCol w="6798290">
                  <a:extLst>
                    <a:ext uri="{9D8B030D-6E8A-4147-A177-3AD203B41FA5}">
                      <a16:colId xmlns:a16="http://schemas.microsoft.com/office/drawing/2014/main" val="20000"/>
                    </a:ext>
                  </a:extLst>
                </a:gridCol>
                <a:gridCol w="9432310">
                  <a:extLst>
                    <a:ext uri="{9D8B030D-6E8A-4147-A177-3AD203B41FA5}">
                      <a16:colId xmlns:a16="http://schemas.microsoft.com/office/drawing/2014/main" val="20001"/>
                    </a:ext>
                  </a:extLst>
                </a:gridCol>
              </a:tblGrid>
              <a:tr h="5276872">
                <a:tc>
                  <a:txBody>
                    <a:bodyPr/>
                    <a:lstStyle/>
                    <a:p>
                      <a:pPr algn="l">
                        <a:lnSpc>
                          <a:spcPts val="5599"/>
                        </a:lnSpc>
                        <a:defRPr/>
                      </a:pPr>
                      <a:r>
                        <a:rPr lang="en-US" sz="3999">
                          <a:solidFill>
                            <a:srgbClr val="000000"/>
                          </a:solidFill>
                          <a:latin typeface="Open Sans Bold"/>
                        </a:rPr>
                        <a:t>Objective</a:t>
                      </a:r>
                      <a:endParaRPr lang="en-US" sz="1100"/>
                    </a:p>
                    <a:p>
                      <a:pPr marL="863585" lvl="1" indent="-431792">
                        <a:lnSpc>
                          <a:spcPts val="5599"/>
                        </a:lnSpc>
                        <a:buFont typeface="Arial"/>
                        <a:buChar char="•"/>
                      </a:pPr>
                      <a:r>
                        <a:rPr lang="en-US" sz="3999">
                          <a:solidFill>
                            <a:srgbClr val="000000"/>
                          </a:solidFill>
                          <a:latin typeface="Open Sans Light"/>
                        </a:rPr>
                        <a:t>To explain that the world is diverse regarding physical geography</a:t>
                      </a:r>
                    </a:p>
                    <a:p>
                      <a:pPr>
                        <a:lnSpc>
                          <a:spcPts val="5599"/>
                        </a:lnSpc>
                      </a:pPr>
                      <a:endParaRPr lang="en-US" sz="3999">
                        <a:solidFill>
                          <a:srgbClr val="000000"/>
                        </a:solidFill>
                        <a:latin typeface="Open Sans Light"/>
                      </a:endParaRP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000000"/>
                          </a:solidFill>
                          <a:latin typeface="Open Sans Bold"/>
                        </a:rPr>
                        <a:t>Skills Objectives</a:t>
                      </a:r>
                      <a:endParaRPr lang="en-US" sz="1100"/>
                    </a:p>
                    <a:p>
                      <a:pPr>
                        <a:lnSpc>
                          <a:spcPts val="5599"/>
                        </a:lnSpc>
                      </a:pPr>
                      <a:endParaRPr lang="en-US" sz="1100"/>
                    </a:p>
                    <a:p>
                      <a:pPr>
                        <a:lnSpc>
                          <a:spcPts val="559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Freeform 9"/>
          <p:cNvSpPr/>
          <p:nvPr/>
        </p:nvSpPr>
        <p:spPr>
          <a:xfrm>
            <a:off x="7907985" y="1975053"/>
            <a:ext cx="1590085" cy="1489756"/>
          </a:xfrm>
          <a:custGeom>
            <a:avLst/>
            <a:gdLst/>
            <a:ahLst/>
            <a:cxnLst/>
            <a:rect l="l" t="t" r="r" b="b"/>
            <a:pathLst>
              <a:path w="1590085" h="1489756">
                <a:moveTo>
                  <a:pt x="0" y="0"/>
                </a:moveTo>
                <a:lnTo>
                  <a:pt x="1590084" y="0"/>
                </a:lnTo>
                <a:lnTo>
                  <a:pt x="1590084" y="1489756"/>
                </a:lnTo>
                <a:lnTo>
                  <a:pt x="0" y="1489756"/>
                </a:lnTo>
                <a:lnTo>
                  <a:pt x="0" y="0"/>
                </a:lnTo>
                <a:close/>
              </a:path>
            </a:pathLst>
          </a:custGeom>
          <a:blipFill>
            <a:blip r:embed="rId3"/>
            <a:stretch>
              <a:fillRect t="-23436" b="-27513"/>
            </a:stretch>
          </a:blipFill>
        </p:spPr>
      </p:sp>
      <p:sp>
        <p:nvSpPr>
          <p:cNvPr id="10" name="Freeform 10"/>
          <p:cNvSpPr/>
          <p:nvPr/>
        </p:nvSpPr>
        <p:spPr>
          <a:xfrm>
            <a:off x="7907985" y="3809383"/>
            <a:ext cx="1590085" cy="1489756"/>
          </a:xfrm>
          <a:custGeom>
            <a:avLst/>
            <a:gdLst/>
            <a:ahLst/>
            <a:cxnLst/>
            <a:rect l="l" t="t" r="r" b="b"/>
            <a:pathLst>
              <a:path w="1590085" h="1489756">
                <a:moveTo>
                  <a:pt x="0" y="0"/>
                </a:moveTo>
                <a:lnTo>
                  <a:pt x="1590084" y="0"/>
                </a:lnTo>
                <a:lnTo>
                  <a:pt x="1590084" y="1489756"/>
                </a:lnTo>
                <a:lnTo>
                  <a:pt x="0" y="1489756"/>
                </a:lnTo>
                <a:lnTo>
                  <a:pt x="0" y="0"/>
                </a:lnTo>
                <a:close/>
              </a:path>
            </a:pathLst>
          </a:custGeom>
          <a:blipFill>
            <a:blip r:embed="rId3"/>
            <a:stretch>
              <a:fillRect t="-23436" b="-27513"/>
            </a:stretch>
          </a:blipFill>
        </p:spPr>
      </p:sp>
      <p:sp>
        <p:nvSpPr>
          <p:cNvPr id="11" name="Freeform 11"/>
          <p:cNvSpPr/>
          <p:nvPr/>
        </p:nvSpPr>
        <p:spPr>
          <a:xfrm>
            <a:off x="1197164" y="6727961"/>
            <a:ext cx="2588352" cy="2524616"/>
          </a:xfrm>
          <a:custGeom>
            <a:avLst/>
            <a:gdLst/>
            <a:ahLst/>
            <a:cxnLst/>
            <a:rect l="l" t="t" r="r" b="b"/>
            <a:pathLst>
              <a:path w="2588352" h="2524616">
                <a:moveTo>
                  <a:pt x="0" y="0"/>
                </a:moveTo>
                <a:lnTo>
                  <a:pt x="2588353" y="0"/>
                </a:lnTo>
                <a:lnTo>
                  <a:pt x="2588353" y="2524616"/>
                </a:lnTo>
                <a:lnTo>
                  <a:pt x="0" y="2524616"/>
                </a:lnTo>
                <a:lnTo>
                  <a:pt x="0" y="0"/>
                </a:lnTo>
                <a:close/>
              </a:path>
            </a:pathLst>
          </a:custGeom>
          <a:blipFill>
            <a:blip r:embed="rId4"/>
            <a:stretch>
              <a:fillRect t="-30334" b="-14661"/>
            </a:stretch>
          </a:blipFill>
        </p:spPr>
      </p:sp>
      <p:sp>
        <p:nvSpPr>
          <p:cNvPr id="12" name="Freeform 12"/>
          <p:cNvSpPr/>
          <p:nvPr/>
        </p:nvSpPr>
        <p:spPr>
          <a:xfrm>
            <a:off x="3785517" y="6727961"/>
            <a:ext cx="2251424" cy="2524616"/>
          </a:xfrm>
          <a:custGeom>
            <a:avLst/>
            <a:gdLst/>
            <a:ahLst/>
            <a:cxnLst/>
            <a:rect l="l" t="t" r="r" b="b"/>
            <a:pathLst>
              <a:path w="2251424" h="2524616">
                <a:moveTo>
                  <a:pt x="0" y="0"/>
                </a:moveTo>
                <a:lnTo>
                  <a:pt x="2251423" y="0"/>
                </a:lnTo>
                <a:lnTo>
                  <a:pt x="2251423" y="2524616"/>
                </a:lnTo>
                <a:lnTo>
                  <a:pt x="0" y="2524616"/>
                </a:lnTo>
                <a:lnTo>
                  <a:pt x="0" y="0"/>
                </a:lnTo>
                <a:close/>
              </a:path>
            </a:pathLst>
          </a:custGeom>
          <a:blipFill>
            <a:blip r:embed="rId5"/>
            <a:stretch>
              <a:fillRect l="-13770" t="-30729" r="-10328" b="-25786"/>
            </a:stretch>
          </a:blipFill>
        </p:spPr>
      </p:sp>
      <p:sp>
        <p:nvSpPr>
          <p:cNvPr id="13" name="TextBox 13"/>
          <p:cNvSpPr txBox="1"/>
          <p:nvPr/>
        </p:nvSpPr>
        <p:spPr>
          <a:xfrm>
            <a:off x="9673171" y="2062906"/>
            <a:ext cx="7235995" cy="1401903"/>
          </a:xfrm>
          <a:prstGeom prst="rect">
            <a:avLst/>
          </a:prstGeom>
        </p:spPr>
        <p:txBody>
          <a:bodyPr lIns="0" tIns="0" rIns="0" bIns="0" rtlCol="0" anchor="t">
            <a:spAutoFit/>
          </a:bodyPr>
          <a:lstStyle/>
          <a:p>
            <a:pPr>
              <a:lnSpc>
                <a:spcPts val="5679"/>
              </a:lnSpc>
              <a:spcBef>
                <a:spcPct val="0"/>
              </a:spcBef>
            </a:pPr>
            <a:r>
              <a:rPr lang="en-US" sz="4056">
                <a:solidFill>
                  <a:srgbClr val="000000"/>
                </a:solidFill>
                <a:latin typeface="Open Sans Light"/>
              </a:rPr>
              <a:t>Communication - I can present information to others.</a:t>
            </a:r>
          </a:p>
        </p:txBody>
      </p:sp>
      <p:sp>
        <p:nvSpPr>
          <p:cNvPr id="14" name="TextBox 14"/>
          <p:cNvSpPr txBox="1"/>
          <p:nvPr/>
        </p:nvSpPr>
        <p:spPr>
          <a:xfrm>
            <a:off x="9673171" y="3733183"/>
            <a:ext cx="7424604" cy="2089150"/>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Open Sans Light"/>
              </a:rPr>
              <a:t>Communication - I can prepare for discussions, debates, and presentations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3754375" y="2022030"/>
            <a:ext cx="10375739" cy="47339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What makes our world diverse and inclusive?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0" y="2009775"/>
            <a:ext cx="18288000" cy="31337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Italics"/>
              </a:rPr>
              <a:t>“And I think to myself, what a wonderful world.”</a:t>
            </a:r>
          </a:p>
        </p:txBody>
      </p:sp>
      <p:sp>
        <p:nvSpPr>
          <p:cNvPr id="7" name="TextBox 7"/>
          <p:cNvSpPr txBox="1"/>
          <p:nvPr/>
        </p:nvSpPr>
        <p:spPr>
          <a:xfrm>
            <a:off x="3457649" y="6716837"/>
            <a:ext cx="11865880" cy="15335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David Attenborough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1028700" y="578644"/>
            <a:ext cx="15710118" cy="88369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19676" y="3628760"/>
            <a:ext cx="6725444" cy="537846"/>
          </a:xfrm>
          <a:prstGeom prst="rect">
            <a:avLst/>
          </a:prstGeom>
        </p:spPr>
        <p:txBody>
          <a:bodyPr lIns="0" tIns="0" rIns="0" bIns="0" rtlCol="0" anchor="t">
            <a:spAutoFit/>
          </a:bodyPr>
          <a:lstStyle/>
          <a:p>
            <a:pPr marL="690871" lvl="1" indent="-345435" algn="ctr">
              <a:lnSpc>
                <a:spcPts val="4479"/>
              </a:lnSpc>
              <a:buFont typeface="Arial"/>
              <a:buChar char="•"/>
            </a:pPr>
            <a:r>
              <a:rPr lang="en-US" sz="3199">
                <a:solidFill>
                  <a:srgbClr val="000000"/>
                </a:solidFill>
                <a:latin typeface="Open Sans Light Bold"/>
              </a:rPr>
              <a:t>Different types of landscapes </a:t>
            </a:r>
          </a:p>
        </p:txBody>
      </p:sp>
      <p:sp>
        <p:nvSpPr>
          <p:cNvPr id="7" name="TextBox 7"/>
          <p:cNvSpPr txBox="1"/>
          <p:nvPr/>
        </p:nvSpPr>
        <p:spPr>
          <a:xfrm>
            <a:off x="647724" y="4662207"/>
            <a:ext cx="8715474" cy="537845"/>
          </a:xfrm>
          <a:prstGeom prst="rect">
            <a:avLst/>
          </a:prstGeom>
        </p:spPr>
        <p:txBody>
          <a:bodyPr lIns="0" tIns="0" rIns="0" bIns="0" rtlCol="0" anchor="t">
            <a:spAutoFit/>
          </a:bodyPr>
          <a:lstStyle/>
          <a:p>
            <a:pPr marL="690877" lvl="1" indent="-345439" algn="ctr">
              <a:lnSpc>
                <a:spcPts val="4479"/>
              </a:lnSpc>
              <a:buFont typeface="Arial"/>
              <a:buChar char="•"/>
            </a:pPr>
            <a:r>
              <a:rPr lang="en-US" sz="3199">
                <a:solidFill>
                  <a:srgbClr val="000000"/>
                </a:solidFill>
                <a:latin typeface="Open Sans Light Bold"/>
              </a:rPr>
              <a:t>Explore the seven wonders of the world</a:t>
            </a:r>
          </a:p>
        </p:txBody>
      </p:sp>
      <p:sp>
        <p:nvSpPr>
          <p:cNvPr id="8" name="TextBox 8"/>
          <p:cNvSpPr txBox="1"/>
          <p:nvPr/>
        </p:nvSpPr>
        <p:spPr>
          <a:xfrm>
            <a:off x="1028700" y="1141363"/>
            <a:ext cx="16083912" cy="1725931"/>
          </a:xfrm>
          <a:prstGeom prst="rect">
            <a:avLst/>
          </a:prstGeom>
        </p:spPr>
        <p:txBody>
          <a:bodyPr lIns="0" tIns="0" rIns="0" bIns="0" rtlCol="0" anchor="t">
            <a:spAutoFit/>
          </a:bodyPr>
          <a:lstStyle/>
          <a:p>
            <a:pPr algn="just">
              <a:lnSpc>
                <a:spcPts val="4619"/>
              </a:lnSpc>
              <a:spcBef>
                <a:spcPct val="0"/>
              </a:spcBef>
            </a:pPr>
            <a:r>
              <a:rPr lang="en-US" sz="3299">
                <a:solidFill>
                  <a:srgbClr val="000000"/>
                </a:solidFill>
                <a:latin typeface="Open Sans Light Bold"/>
              </a:rPr>
              <a:t>In groups, research these different locations and find out which country they are in, which continent they are in, the population of this country, and the climate</a:t>
            </a:r>
          </a:p>
        </p:txBody>
      </p:sp>
      <p:sp>
        <p:nvSpPr>
          <p:cNvPr id="9" name="TextBox 9"/>
          <p:cNvSpPr txBox="1"/>
          <p:nvPr/>
        </p:nvSpPr>
        <p:spPr>
          <a:xfrm>
            <a:off x="641523" y="5961978"/>
            <a:ext cx="8066298" cy="537771"/>
          </a:xfrm>
          <a:prstGeom prst="rect">
            <a:avLst/>
          </a:prstGeom>
        </p:spPr>
        <p:txBody>
          <a:bodyPr lIns="0" tIns="0" rIns="0" bIns="0" rtlCol="0" anchor="t">
            <a:spAutoFit/>
          </a:bodyPr>
          <a:lstStyle/>
          <a:p>
            <a:pPr marL="690881" lvl="1" indent="-345440" algn="ctr">
              <a:lnSpc>
                <a:spcPts val="4480"/>
              </a:lnSpc>
              <a:buFont typeface="Arial"/>
              <a:buChar char="•"/>
            </a:pPr>
            <a:r>
              <a:rPr lang="en-US" sz="3200">
                <a:solidFill>
                  <a:srgbClr val="000000"/>
                </a:solidFill>
                <a:latin typeface="Open Sans Light Bold"/>
              </a:rPr>
              <a:t>Explore similarities and differences.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251444" y="329169"/>
            <a:ext cx="17446266" cy="9467259"/>
          </a:xfrm>
          <a:prstGeom prst="rect">
            <a:avLst/>
          </a:prstGeom>
        </p:spPr>
        <p:txBody>
          <a:bodyPr lIns="0" tIns="0" rIns="0" bIns="0" rtlCol="0" anchor="t">
            <a:spAutoFit/>
          </a:bodyPr>
          <a:lstStyle/>
          <a:p>
            <a:pPr algn="ctr">
              <a:lnSpc>
                <a:spcPts val="5853"/>
              </a:lnSpc>
              <a:spcBef>
                <a:spcPct val="0"/>
              </a:spcBef>
            </a:pPr>
            <a:r>
              <a:rPr lang="en-US" sz="4181">
                <a:solidFill>
                  <a:srgbClr val="000000"/>
                </a:solidFill>
                <a:latin typeface="Open Sans Light Bold"/>
              </a:rPr>
              <a:t>What a Wonderful World</a:t>
            </a:r>
          </a:p>
          <a:p>
            <a:pPr algn="ctr">
              <a:lnSpc>
                <a:spcPts val="3854"/>
              </a:lnSpc>
              <a:spcBef>
                <a:spcPct val="0"/>
              </a:spcBef>
            </a:pPr>
            <a:endParaRPr lang="en-US" sz="4181">
              <a:solidFill>
                <a:srgbClr val="000000"/>
              </a:solidFill>
              <a:latin typeface="Open Sans Light Bold"/>
            </a:endParaRPr>
          </a:p>
          <a:p>
            <a:pPr algn="ctr">
              <a:lnSpc>
                <a:spcPts val="3854"/>
              </a:lnSpc>
              <a:spcBef>
                <a:spcPct val="0"/>
              </a:spcBef>
            </a:pPr>
            <a:r>
              <a:rPr lang="en-US" sz="2753">
                <a:solidFill>
                  <a:srgbClr val="000000"/>
                </a:solidFill>
                <a:latin typeface="Open Sans Light Bold"/>
              </a:rPr>
              <a:t>I see trees of green, and red roses too</a:t>
            </a:r>
          </a:p>
          <a:p>
            <a:pPr algn="ctr">
              <a:lnSpc>
                <a:spcPts val="3854"/>
              </a:lnSpc>
              <a:spcBef>
                <a:spcPct val="0"/>
              </a:spcBef>
            </a:pPr>
            <a:r>
              <a:rPr lang="en-US" sz="2753">
                <a:solidFill>
                  <a:srgbClr val="000000"/>
                </a:solidFill>
                <a:latin typeface="Open Sans Light Bold"/>
              </a:rPr>
              <a:t>I see them bloom for me and you</a:t>
            </a:r>
          </a:p>
          <a:p>
            <a:pPr algn="ctr">
              <a:lnSpc>
                <a:spcPts val="3854"/>
              </a:lnSpc>
              <a:spcBef>
                <a:spcPct val="0"/>
              </a:spcBef>
            </a:pPr>
            <a:r>
              <a:rPr lang="en-US" sz="2753">
                <a:solidFill>
                  <a:srgbClr val="000000"/>
                </a:solidFill>
                <a:latin typeface="Open Sans Light Bold"/>
              </a:rPr>
              <a:t>And I think to myself what a wonderful world</a:t>
            </a:r>
          </a:p>
          <a:p>
            <a:pPr algn="ctr">
              <a:lnSpc>
                <a:spcPts val="3854"/>
              </a:lnSpc>
              <a:spcBef>
                <a:spcPct val="0"/>
              </a:spcBef>
            </a:pPr>
            <a:endParaRPr lang="en-US" sz="2753">
              <a:solidFill>
                <a:srgbClr val="000000"/>
              </a:solidFill>
              <a:latin typeface="Open Sans Light Bold"/>
            </a:endParaRPr>
          </a:p>
          <a:p>
            <a:pPr algn="ctr">
              <a:lnSpc>
                <a:spcPts val="3854"/>
              </a:lnSpc>
              <a:spcBef>
                <a:spcPct val="0"/>
              </a:spcBef>
            </a:pPr>
            <a:r>
              <a:rPr lang="en-US" sz="2753">
                <a:solidFill>
                  <a:srgbClr val="000000"/>
                </a:solidFill>
                <a:latin typeface="Open Sans Light Bold"/>
              </a:rPr>
              <a:t>I see skies of blue and clouds of white</a:t>
            </a:r>
          </a:p>
          <a:p>
            <a:pPr algn="ctr">
              <a:lnSpc>
                <a:spcPts val="3854"/>
              </a:lnSpc>
              <a:spcBef>
                <a:spcPct val="0"/>
              </a:spcBef>
            </a:pPr>
            <a:r>
              <a:rPr lang="en-US" sz="2753">
                <a:solidFill>
                  <a:srgbClr val="000000"/>
                </a:solidFill>
                <a:latin typeface="Open Sans Light Bold"/>
              </a:rPr>
              <a:t>The bright blessed day, the dark sacred night</a:t>
            </a:r>
          </a:p>
          <a:p>
            <a:pPr algn="ctr">
              <a:lnSpc>
                <a:spcPts val="3854"/>
              </a:lnSpc>
              <a:spcBef>
                <a:spcPct val="0"/>
              </a:spcBef>
            </a:pPr>
            <a:r>
              <a:rPr lang="en-US" sz="2753">
                <a:solidFill>
                  <a:srgbClr val="000000"/>
                </a:solidFill>
                <a:latin typeface="Open Sans Light Bold"/>
              </a:rPr>
              <a:t>And I think to myself what a wonderful world</a:t>
            </a:r>
          </a:p>
          <a:p>
            <a:pPr algn="ctr">
              <a:lnSpc>
                <a:spcPts val="3854"/>
              </a:lnSpc>
              <a:spcBef>
                <a:spcPct val="0"/>
              </a:spcBef>
            </a:pPr>
            <a:endParaRPr lang="en-US" sz="2753">
              <a:solidFill>
                <a:srgbClr val="000000"/>
              </a:solidFill>
              <a:latin typeface="Open Sans Light Bold"/>
            </a:endParaRPr>
          </a:p>
          <a:p>
            <a:pPr algn="ctr">
              <a:lnSpc>
                <a:spcPts val="3854"/>
              </a:lnSpc>
              <a:spcBef>
                <a:spcPct val="0"/>
              </a:spcBef>
            </a:pPr>
            <a:r>
              <a:rPr lang="en-US" sz="2753">
                <a:solidFill>
                  <a:srgbClr val="000000"/>
                </a:solidFill>
                <a:latin typeface="Open Sans Light Bold"/>
              </a:rPr>
              <a:t>The colours of the rainbow are so pretty in the sky</a:t>
            </a:r>
          </a:p>
          <a:p>
            <a:pPr algn="ctr">
              <a:lnSpc>
                <a:spcPts val="3854"/>
              </a:lnSpc>
              <a:spcBef>
                <a:spcPct val="0"/>
              </a:spcBef>
            </a:pPr>
            <a:r>
              <a:rPr lang="en-US" sz="2753">
                <a:solidFill>
                  <a:srgbClr val="000000"/>
                </a:solidFill>
                <a:latin typeface="Open Sans Light Bold"/>
              </a:rPr>
              <a:t>Are also on the faces of people going by</a:t>
            </a:r>
          </a:p>
          <a:p>
            <a:pPr algn="ctr">
              <a:lnSpc>
                <a:spcPts val="3854"/>
              </a:lnSpc>
              <a:spcBef>
                <a:spcPct val="0"/>
              </a:spcBef>
            </a:pPr>
            <a:r>
              <a:rPr lang="en-US" sz="2753">
                <a:solidFill>
                  <a:srgbClr val="000000"/>
                </a:solidFill>
                <a:latin typeface="Open Sans Light Bold"/>
              </a:rPr>
              <a:t>I see friends shaking hands and saying how do you do</a:t>
            </a:r>
          </a:p>
          <a:p>
            <a:pPr algn="ctr">
              <a:lnSpc>
                <a:spcPts val="3854"/>
              </a:lnSpc>
              <a:spcBef>
                <a:spcPct val="0"/>
              </a:spcBef>
            </a:pPr>
            <a:r>
              <a:rPr lang="en-US" sz="2753">
                <a:solidFill>
                  <a:srgbClr val="000000"/>
                </a:solidFill>
                <a:latin typeface="Open Sans Light Bold"/>
              </a:rPr>
              <a:t>They're really saying I love you</a:t>
            </a:r>
          </a:p>
          <a:p>
            <a:pPr algn="ctr">
              <a:lnSpc>
                <a:spcPts val="3854"/>
              </a:lnSpc>
              <a:spcBef>
                <a:spcPct val="0"/>
              </a:spcBef>
            </a:pPr>
            <a:endParaRPr lang="en-US" sz="2753">
              <a:solidFill>
                <a:srgbClr val="000000"/>
              </a:solidFill>
              <a:latin typeface="Open Sans Light Bold"/>
            </a:endParaRPr>
          </a:p>
          <a:p>
            <a:pPr algn="ctr">
              <a:lnSpc>
                <a:spcPts val="3854"/>
              </a:lnSpc>
              <a:spcBef>
                <a:spcPct val="0"/>
              </a:spcBef>
            </a:pPr>
            <a:r>
              <a:rPr lang="en-US" sz="2753">
                <a:solidFill>
                  <a:srgbClr val="000000"/>
                </a:solidFill>
                <a:latin typeface="Open Sans Light Bold"/>
              </a:rPr>
              <a:t>I hear babies crying, I watch them grow</a:t>
            </a:r>
          </a:p>
          <a:p>
            <a:pPr algn="ctr">
              <a:lnSpc>
                <a:spcPts val="3854"/>
              </a:lnSpc>
              <a:spcBef>
                <a:spcPct val="0"/>
              </a:spcBef>
            </a:pPr>
            <a:r>
              <a:rPr lang="en-US" sz="2753">
                <a:solidFill>
                  <a:srgbClr val="000000"/>
                </a:solidFill>
                <a:latin typeface="Open Sans Light Bold"/>
              </a:rPr>
              <a:t>They'll learn much more than I'll never know</a:t>
            </a:r>
          </a:p>
          <a:p>
            <a:pPr algn="ctr">
              <a:lnSpc>
                <a:spcPts val="3854"/>
              </a:lnSpc>
              <a:spcBef>
                <a:spcPct val="0"/>
              </a:spcBef>
            </a:pPr>
            <a:r>
              <a:rPr lang="en-US" sz="2753">
                <a:solidFill>
                  <a:srgbClr val="000000"/>
                </a:solidFill>
                <a:latin typeface="Open Sans Light Bold"/>
              </a:rPr>
              <a:t>And I think to myself what a wonderful world</a:t>
            </a:r>
          </a:p>
          <a:p>
            <a:pPr algn="ctr">
              <a:lnSpc>
                <a:spcPts val="3854"/>
              </a:lnSpc>
              <a:spcBef>
                <a:spcPct val="0"/>
              </a:spcBef>
            </a:pPr>
            <a:r>
              <a:rPr lang="en-US" sz="2753">
                <a:solidFill>
                  <a:srgbClr val="000000"/>
                </a:solidFill>
                <a:latin typeface="Open Sans Light Bold"/>
              </a:rPr>
              <a:t>Yes I think to myself what a wonderful world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4028089"/>
            <a:ext cx="16429862" cy="1455420"/>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Open Sans Light Bold"/>
              </a:rPr>
              <a:t>Homework: pupils create their own seven wonders of the world. This can be represented in a variety of different ways.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0FD13A-E4F7-46BA-9AF9-D96A17ED9276}"/>
</file>

<file path=customXml/itemProps2.xml><?xml version="1.0" encoding="utf-8"?>
<ds:datastoreItem xmlns:ds="http://schemas.openxmlformats.org/officeDocument/2006/customXml" ds:itemID="{AA9B70F0-AB2F-454C-AFBD-C96B7EFC329B}"/>
</file>

<file path=customXml/itemProps3.xml><?xml version="1.0" encoding="utf-8"?>
<ds:datastoreItem xmlns:ds="http://schemas.openxmlformats.org/officeDocument/2006/customXml" ds:itemID="{90D70B5E-2465-4914-B86A-6B90110E3EE7}"/>
</file>

<file path=docProps/app.xml><?xml version="1.0" encoding="utf-8"?>
<Properties xmlns="http://schemas.openxmlformats.org/officeDocument/2006/extended-properties" xmlns:vt="http://schemas.openxmlformats.org/officeDocument/2006/docPropsVTypes">
  <TotalTime>0</TotalTime>
  <Words>590</Words>
  <Application>Microsoft Macintosh PowerPoint</Application>
  <PresentationFormat>Custom</PresentationFormat>
  <Paragraphs>63</Paragraphs>
  <Slides>8</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Open Sans Light Italics</vt:lpstr>
      <vt:lpstr>Arial</vt:lpstr>
      <vt:lpstr>Open Sans Bold</vt:lpstr>
      <vt:lpstr>Open Sans Light</vt:lpstr>
      <vt:lpstr>Open Sans Light Bold</vt:lpstr>
      <vt:lpstr>Calibri</vt:lpstr>
      <vt:lpstr>Open Sans Light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L1 KS2 I&amp;D</dc:title>
  <cp:lastModifiedBy>Samia Akram</cp:lastModifiedBy>
  <cp:revision>1</cp:revision>
  <dcterms:created xsi:type="dcterms:W3CDTF">2006-08-16T00:00:00Z</dcterms:created>
  <dcterms:modified xsi:type="dcterms:W3CDTF">2023-09-19T09:12:32Z</dcterms:modified>
  <dc:identifier>DAFDAx4fp5M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8363000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