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Light" panose="020B0306030504020204" pitchFamily="34" charset="0"/>
      <p:regular r:id="rId13"/>
      <p:italic r:id="rId14"/>
    </p:embeddedFont>
    <p:embeddedFont>
      <p:font typeface="Open Sans Light Bold" panose="020B080603050402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17853" y="2752096"/>
            <a:ext cx="5452293" cy="6506204"/>
          </a:xfrm>
          <a:custGeom>
            <a:avLst/>
            <a:gdLst/>
            <a:ahLst/>
            <a:cxnLst/>
            <a:rect l="l" t="t" r="r" b="b"/>
            <a:pathLst>
              <a:path w="5452293" h="6506204">
                <a:moveTo>
                  <a:pt x="0" y="0"/>
                </a:moveTo>
                <a:lnTo>
                  <a:pt x="5452294" y="0"/>
                </a:lnTo>
                <a:lnTo>
                  <a:pt x="5452294" y="6506204"/>
                </a:lnTo>
                <a:lnTo>
                  <a:pt x="0" y="65062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517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923965"/>
            <a:ext cx="16230600" cy="282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81"/>
              </a:lnSpc>
            </a:pPr>
            <a:r>
              <a:rPr lang="en-US" sz="10881">
                <a:solidFill>
                  <a:srgbClr val="272424"/>
                </a:solidFill>
                <a:latin typeface="Open Sans Light Bold"/>
              </a:rPr>
              <a:t>'What Biodiversity is Found in Antarctica?'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501186"/>
            <a:ext cx="16355742" cy="7867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Open Sans Light Bold"/>
              </a:rPr>
              <a:t>Learning Objective</a:t>
            </a:r>
          </a:p>
          <a:p>
            <a:pPr algn="just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Open Sans Light"/>
              </a:rPr>
              <a:t>To be able to describe the biodiversity found in Antarctica. </a:t>
            </a:r>
          </a:p>
          <a:p>
            <a:pPr algn="just">
              <a:lnSpc>
                <a:spcPts val="6299"/>
              </a:lnSpc>
              <a:spcBef>
                <a:spcPct val="0"/>
              </a:spcBef>
            </a:pPr>
            <a:endParaRPr lang="en-US" sz="4499">
              <a:solidFill>
                <a:srgbClr val="000000"/>
              </a:solidFill>
              <a:latin typeface="Open Sans Light"/>
            </a:endParaRPr>
          </a:p>
          <a:p>
            <a:pPr algn="just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Open Sans Light Bold"/>
              </a:rPr>
              <a:t>Skills Objectives</a:t>
            </a:r>
          </a:p>
          <a:p>
            <a:pPr marL="971544" lvl="1" indent="-485772" algn="just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Open Sans Light"/>
              </a:rPr>
              <a:t>Young people can carry out effective research</a:t>
            </a:r>
          </a:p>
          <a:p>
            <a:pPr marL="971544" lvl="1" indent="-485772" algn="just">
              <a:lnSpc>
                <a:spcPts val="6299"/>
              </a:lnSpc>
              <a:spcBef>
                <a:spcPct val="0"/>
              </a:spcBef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Open Sans Light"/>
              </a:rPr>
              <a:t>Young people can present their ideas with great impact and clarity</a:t>
            </a:r>
          </a:p>
          <a:p>
            <a:pPr algn="just">
              <a:lnSpc>
                <a:spcPts val="6299"/>
              </a:lnSpc>
              <a:spcBef>
                <a:spcPct val="0"/>
              </a:spcBef>
            </a:pPr>
            <a:endParaRPr lang="en-US" sz="4499">
              <a:solidFill>
                <a:srgbClr val="000000"/>
              </a:solidFill>
              <a:latin typeface="Open Sans Light"/>
            </a:endParaRPr>
          </a:p>
          <a:p>
            <a:pPr algn="just">
              <a:lnSpc>
                <a:spcPts val="6299"/>
              </a:lnSpc>
              <a:spcBef>
                <a:spcPct val="0"/>
              </a:spcBef>
            </a:pPr>
            <a:endParaRPr lang="en-US" sz="4499">
              <a:solidFill>
                <a:srgbClr val="000000"/>
              </a:solidFill>
              <a:latin typeface="Open Sans Light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028700" y="7211549"/>
          <a:ext cx="16355742" cy="2314575"/>
        </p:xfrm>
        <a:graphic>
          <a:graphicData uri="http://schemas.openxmlformats.org/drawingml/2006/table">
            <a:tbl>
              <a:tblPr/>
              <a:tblGrid>
                <a:gridCol w="6337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8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4575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Open Sans Light Bold"/>
                        </a:rPr>
                        <a:t>National Curriculum: </a:t>
                      </a:r>
                      <a:r>
                        <a:rPr lang="en-US" sz="2799">
                          <a:solidFill>
                            <a:srgbClr val="000000"/>
                          </a:solidFill>
                          <a:latin typeface="Open Sans Light"/>
                        </a:rPr>
                        <a:t>Geography </a:t>
                      </a:r>
                      <a:endParaRPr lang="en-US" sz="1100"/>
                    </a:p>
                    <a:p>
                      <a:pPr algn="just">
                        <a:lnSpc>
                          <a:spcPts val="3919"/>
                        </a:lnSpc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Open Sans Light"/>
                        </a:rPr>
                        <a:t>describe and understand key aspects of physical geography, including climate zones, biomes, and the water cycle.</a:t>
                      </a:r>
                    </a:p>
                    <a:p>
                      <a:pPr algn="just">
                        <a:lnSpc>
                          <a:spcPts val="3919"/>
                        </a:lnSpc>
                      </a:pPr>
                      <a:endParaRPr lang="en-US" sz="2799">
                        <a:solidFill>
                          <a:srgbClr val="000000"/>
                        </a:solidFill>
                        <a:latin typeface="Open Sans Light"/>
                      </a:endParaRPr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1232372" y="7732373"/>
            <a:ext cx="1327394" cy="1356517"/>
          </a:xfrm>
          <a:custGeom>
            <a:avLst/>
            <a:gdLst/>
            <a:ahLst/>
            <a:cxnLst/>
            <a:rect l="l" t="t" r="r" b="b"/>
            <a:pathLst>
              <a:path w="1327394" h="1356517">
                <a:moveTo>
                  <a:pt x="0" y="0"/>
                </a:moveTo>
                <a:lnTo>
                  <a:pt x="1327394" y="0"/>
                </a:lnTo>
                <a:lnTo>
                  <a:pt x="1327394" y="1356517"/>
                </a:lnTo>
                <a:lnTo>
                  <a:pt x="0" y="1356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84" t="-28700" r="-4489" b="-2460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749085" y="7711394"/>
            <a:ext cx="1314330" cy="1356517"/>
          </a:xfrm>
          <a:custGeom>
            <a:avLst/>
            <a:gdLst/>
            <a:ahLst/>
            <a:cxnLst/>
            <a:rect l="l" t="t" r="r" b="b"/>
            <a:pathLst>
              <a:path w="1314330" h="1356517">
                <a:moveTo>
                  <a:pt x="0" y="0"/>
                </a:moveTo>
                <a:lnTo>
                  <a:pt x="1314330" y="0"/>
                </a:lnTo>
                <a:lnTo>
                  <a:pt x="1314330" y="1356516"/>
                </a:lnTo>
                <a:lnTo>
                  <a:pt x="0" y="13565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278" t="-29708" r="-5212" b="-2580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063415" y="7690414"/>
            <a:ext cx="1235103" cy="1372991"/>
          </a:xfrm>
          <a:custGeom>
            <a:avLst/>
            <a:gdLst/>
            <a:ahLst/>
            <a:cxnLst/>
            <a:rect l="l" t="t" r="r" b="b"/>
            <a:pathLst>
              <a:path w="1235103" h="1372991">
                <a:moveTo>
                  <a:pt x="0" y="0"/>
                </a:moveTo>
                <a:lnTo>
                  <a:pt x="1235103" y="0"/>
                </a:lnTo>
                <a:lnTo>
                  <a:pt x="1235103" y="1372991"/>
                </a:lnTo>
                <a:lnTo>
                  <a:pt x="0" y="13729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15" t="-34419" r="-10591" b="-21437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89018" y="7690414"/>
            <a:ext cx="1333668" cy="1398476"/>
          </a:xfrm>
          <a:custGeom>
            <a:avLst/>
            <a:gdLst/>
            <a:ahLst/>
            <a:cxnLst/>
            <a:rect l="l" t="t" r="r" b="b"/>
            <a:pathLst>
              <a:path w="1333668" h="1398476">
                <a:moveTo>
                  <a:pt x="0" y="0"/>
                </a:moveTo>
                <a:lnTo>
                  <a:pt x="1333668" y="0"/>
                </a:lnTo>
                <a:lnTo>
                  <a:pt x="1333668" y="1398476"/>
                </a:lnTo>
                <a:lnTo>
                  <a:pt x="0" y="13984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865" t="-36368" r="-9236" b="-28314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415413" y="538126"/>
            <a:ext cx="8605841" cy="8526784"/>
          </a:xfrm>
          <a:custGeom>
            <a:avLst/>
            <a:gdLst/>
            <a:ahLst/>
            <a:cxnLst/>
            <a:rect l="l" t="t" r="r" b="b"/>
            <a:pathLst>
              <a:path w="8605841" h="8526784">
                <a:moveTo>
                  <a:pt x="0" y="0"/>
                </a:moveTo>
                <a:lnTo>
                  <a:pt x="8605841" y="0"/>
                </a:lnTo>
                <a:lnTo>
                  <a:pt x="8605841" y="8526784"/>
                </a:lnTo>
                <a:lnTo>
                  <a:pt x="0" y="8526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404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021254" y="2450621"/>
            <a:ext cx="9015302" cy="2829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1"/>
              </a:lnSpc>
              <a:spcBef>
                <a:spcPct val="0"/>
              </a:spcBef>
            </a:pPr>
            <a:r>
              <a:rPr lang="en-US" sz="10881">
                <a:solidFill>
                  <a:srgbClr val="000000"/>
                </a:solidFill>
                <a:latin typeface="Open Sans Light Bold"/>
              </a:rPr>
              <a:t>What is biodiversity?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43344" y="2649251"/>
            <a:ext cx="16801311" cy="2829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1"/>
              </a:lnSpc>
              <a:spcBef>
                <a:spcPct val="0"/>
              </a:spcBef>
            </a:pPr>
            <a:r>
              <a:rPr lang="en-US" sz="10881">
                <a:solidFill>
                  <a:srgbClr val="000000"/>
                </a:solidFill>
                <a:latin typeface="Open Sans Light Bold"/>
              </a:rPr>
              <a:t>'What biodiversity is found in Antarctica?'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92258" y="3483944"/>
            <a:ext cx="17695742" cy="495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99545" lvl="1" indent="-699773">
              <a:lnSpc>
                <a:spcPts val="6482"/>
              </a:lnSpc>
              <a:buFont typeface="Arial"/>
              <a:buChar char="•"/>
            </a:pPr>
            <a:r>
              <a:rPr lang="en-US" sz="6482">
                <a:solidFill>
                  <a:srgbClr val="000000"/>
                </a:solidFill>
                <a:latin typeface="Open Sans Light"/>
              </a:rPr>
              <a:t>The biome of Antarctica.</a:t>
            </a:r>
          </a:p>
          <a:p>
            <a:pPr>
              <a:lnSpc>
                <a:spcPts val="6482"/>
              </a:lnSpc>
            </a:pPr>
            <a:endParaRPr lang="en-US" sz="6482">
              <a:solidFill>
                <a:srgbClr val="000000"/>
              </a:solidFill>
              <a:latin typeface="Open Sans Light"/>
            </a:endParaRPr>
          </a:p>
          <a:p>
            <a:pPr marL="1399545" lvl="1" indent="-699773">
              <a:lnSpc>
                <a:spcPts val="6482"/>
              </a:lnSpc>
              <a:buFont typeface="Arial"/>
              <a:buChar char="•"/>
            </a:pPr>
            <a:r>
              <a:rPr lang="en-US" sz="6482">
                <a:solidFill>
                  <a:srgbClr val="000000"/>
                </a:solidFill>
                <a:latin typeface="Open Sans Light"/>
              </a:rPr>
              <a:t>Finding out about the land and sea mammals living in Antarctica.</a:t>
            </a:r>
          </a:p>
          <a:p>
            <a:pPr>
              <a:lnSpc>
                <a:spcPts val="6482"/>
              </a:lnSpc>
            </a:pPr>
            <a:endParaRPr lang="en-US" sz="6482">
              <a:solidFill>
                <a:srgbClr val="000000"/>
              </a:solidFill>
              <a:latin typeface="Open Sans Light"/>
            </a:endParaRPr>
          </a:p>
          <a:p>
            <a:pPr marL="1399545" lvl="1" indent="-699773">
              <a:lnSpc>
                <a:spcPts val="6482"/>
              </a:lnSpc>
              <a:buFont typeface="Arial"/>
              <a:buChar char="•"/>
            </a:pPr>
            <a:r>
              <a:rPr lang="en-US" sz="6482">
                <a:solidFill>
                  <a:srgbClr val="000000"/>
                </a:solidFill>
                <a:latin typeface="Open Sans Light"/>
              </a:rPr>
              <a:t>Learning about the Antarctic food chain.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1334" y="722164"/>
            <a:ext cx="17345222" cy="175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2"/>
              </a:lnSpc>
              <a:spcBef>
                <a:spcPct val="0"/>
              </a:spcBef>
            </a:pPr>
            <a:r>
              <a:rPr lang="en-US" sz="6782">
                <a:solidFill>
                  <a:srgbClr val="000000"/>
                </a:solidFill>
                <a:latin typeface="Open Sans Light Bold"/>
              </a:rPr>
              <a:t>Present your work on a mind map with illustrations.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FF4025-6EB3-4EC5-AC67-77EC79134CBB}"/>
</file>

<file path=customXml/itemProps2.xml><?xml version="1.0" encoding="utf-8"?>
<ds:datastoreItem xmlns:ds="http://schemas.openxmlformats.org/officeDocument/2006/customXml" ds:itemID="{F10E7EAD-BE84-48C9-98EF-65EF8F63D2F9}"/>
</file>

<file path=customXml/itemProps3.xml><?xml version="1.0" encoding="utf-8"?>
<ds:datastoreItem xmlns:ds="http://schemas.openxmlformats.org/officeDocument/2006/customXml" ds:itemID="{0590F8CE-9F69-4ADE-A08D-016F4732452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Macintosh PowerPoint</Application>
  <PresentationFormat>Custom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Open Sans Light</vt:lpstr>
      <vt:lpstr>Open Sans Light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L1 KS2 CC</dc:title>
  <cp:lastModifiedBy>Samia Akram</cp:lastModifiedBy>
  <cp:revision>1</cp:revision>
  <dcterms:created xsi:type="dcterms:W3CDTF">2006-08-16T00:00:00Z</dcterms:created>
  <dcterms:modified xsi:type="dcterms:W3CDTF">2023-09-19T20:35:00Z</dcterms:modified>
  <dc:identifier>DAE_2kY5BD4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8390000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