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Bold" panose="020B0806030504020204" pitchFamily="34" charset="0"/>
      <p:regular r:id="rId14"/>
      <p:bold r:id="rId15"/>
    </p:embeddedFont>
    <p:embeddedFont>
      <p:font typeface="Open Sans Light" panose="020B0306030504020204" pitchFamily="34" charset="0"/>
      <p:regular r:id="rId16"/>
      <p:italic r:id="rId17"/>
    </p:embeddedFont>
    <p:embeddedFont>
      <p:font typeface="Open Sans Light Bold" panose="020B0806030504020204" pitchFamily="34" charset="0"/>
      <p:regular r:id="rId18"/>
      <p:bold r:id="rId19"/>
    </p:embeddedFont>
    <p:embeddedFont>
      <p:font typeface="Quicksand" pitchFamily="2" charset="77"/>
      <p:regular r:id="rId20"/>
    </p:embeddedFont>
    <p:embeddedFont>
      <p:font typeface="Quicksand Bold" pitchFamily="2" charset="77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bcakxFvf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bcakxFvf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14519" y="2274674"/>
            <a:ext cx="9993155" cy="5177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159"/>
              </a:lnSpc>
            </a:pPr>
            <a:r>
              <a:rPr lang="en-US" sz="9399">
                <a:solidFill>
                  <a:srgbClr val="3F3F3C"/>
                </a:solidFill>
                <a:latin typeface="Open Sans Light Bold"/>
              </a:rPr>
              <a:t>What does poverty mean</a:t>
            </a:r>
          </a:p>
          <a:p>
            <a:pPr algn="ctr">
              <a:lnSpc>
                <a:spcPts val="7279"/>
              </a:lnSpc>
            </a:pPr>
            <a:endParaRPr lang="en-US" sz="9399">
              <a:solidFill>
                <a:srgbClr val="3F3F3C"/>
              </a:solidFill>
              <a:latin typeface="Open Sans Light Bold"/>
            </a:endParaRP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3F3F3C"/>
                </a:solidFill>
                <a:latin typeface="Open Sans Light Bold"/>
              </a:rPr>
              <a:t>Lesson 1</a:t>
            </a:r>
          </a:p>
        </p:txBody>
      </p:sp>
      <p:sp>
        <p:nvSpPr>
          <p:cNvPr id="7" name="Freeform 7"/>
          <p:cNvSpPr/>
          <p:nvPr/>
        </p:nvSpPr>
        <p:spPr>
          <a:xfrm>
            <a:off x="9682976" y="-365432"/>
            <a:ext cx="7233855" cy="10230556"/>
          </a:xfrm>
          <a:custGeom>
            <a:avLst/>
            <a:gdLst/>
            <a:ahLst/>
            <a:cxnLst/>
            <a:rect l="l" t="t" r="r" b="b"/>
            <a:pathLst>
              <a:path w="7233855" h="10230556">
                <a:moveTo>
                  <a:pt x="0" y="0"/>
                </a:moveTo>
                <a:lnTo>
                  <a:pt x="7233856" y="0"/>
                </a:lnTo>
                <a:lnTo>
                  <a:pt x="7233856" y="10230556"/>
                </a:lnTo>
                <a:lnTo>
                  <a:pt x="0" y="10230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14519" y="801047"/>
            <a:ext cx="4050046" cy="69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5600" spc="-11">
                <a:solidFill>
                  <a:srgbClr val="3F3F3C"/>
                </a:solidFill>
                <a:latin typeface="Open Sans Light Bold"/>
              </a:rPr>
              <a:t>Key Stage 1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626071" y="616576"/>
          <a:ext cx="17112851" cy="6083921"/>
        </p:xfrm>
        <a:graphic>
          <a:graphicData uri="http://schemas.openxmlformats.org/drawingml/2006/table">
            <a:tbl>
              <a:tblPr/>
              <a:tblGrid>
                <a:gridCol w="844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1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3936">
                <a:tc gridSpan="2">
                  <a:txBody>
                    <a:bodyPr/>
                    <a:lstStyle/>
                    <a:p>
                      <a:pPr algn="l">
                        <a:lnSpc>
                          <a:spcPts val="6473"/>
                        </a:lnSpc>
                        <a:defRPr/>
                      </a:pPr>
                      <a:r>
                        <a:rPr lang="en-US" sz="3899">
                          <a:solidFill>
                            <a:srgbClr val="000000"/>
                          </a:solidFill>
                          <a:latin typeface="Open Sans Light Bold"/>
                        </a:rPr>
                        <a:t>Lesson 1 -  What Does It Mean To Be Poor?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6473"/>
                        </a:lnSpc>
                        <a:defRPr/>
                      </a:pPr>
                      <a:r>
                        <a:rPr lang="en-US" sz="3899">
                          <a:solidFill>
                            <a:srgbClr val="000000"/>
                          </a:solidFill>
                          <a:latin typeface="Open Sans Light Bold"/>
                        </a:rPr>
                        <a:t>Lesson 1 -  What Does It Mean To Be Poor?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985">
                <a:tc>
                  <a:txBody>
                    <a:bodyPr/>
                    <a:lstStyle/>
                    <a:p>
                      <a:pPr algn="l">
                        <a:lnSpc>
                          <a:spcPts val="6473"/>
                        </a:lnSpc>
                        <a:defRPr/>
                      </a:pPr>
                      <a:r>
                        <a:rPr lang="en-US" sz="3899">
                          <a:solidFill>
                            <a:srgbClr val="000000"/>
                          </a:solidFill>
                          <a:latin typeface="Open Sans Light Bold"/>
                        </a:rPr>
                        <a:t>Learning Objective</a:t>
                      </a:r>
                      <a:endParaRPr lang="en-US" sz="1100"/>
                    </a:p>
                    <a:p>
                      <a:pPr>
                        <a:lnSpc>
                          <a:spcPts val="6473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6473"/>
                        </a:lnSpc>
                      </a:pPr>
                      <a:r>
                        <a:rPr lang="en-US" sz="3899">
                          <a:solidFill>
                            <a:srgbClr val="000000"/>
                          </a:solidFill>
                          <a:latin typeface="Open Sans Light"/>
                        </a:rPr>
                        <a:t>To demonstrate an understanding of the term   'poverty' 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473"/>
                        </a:lnSpc>
                        <a:defRPr/>
                      </a:pPr>
                      <a:r>
                        <a:rPr lang="en-US" sz="3899">
                          <a:solidFill>
                            <a:srgbClr val="000000"/>
                          </a:solidFill>
                          <a:latin typeface="Open Sans Light Bold"/>
                        </a:rPr>
                        <a:t>Skills Objectives</a:t>
                      </a:r>
                      <a:endParaRPr lang="en-US" sz="1100"/>
                    </a:p>
                    <a:p>
                      <a:pPr>
                        <a:lnSpc>
                          <a:spcPts val="6473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6473"/>
                        </a:lnSpc>
                      </a:pP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626071" y="6952564"/>
          <a:ext cx="17112851" cy="2586647"/>
        </p:xfrm>
        <a:graphic>
          <a:graphicData uri="http://schemas.openxmlformats.org/drawingml/2006/table">
            <a:tbl>
              <a:tblPr/>
              <a:tblGrid>
                <a:gridCol w="290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664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459"/>
                        </a:lnSpc>
                        <a:defRPr/>
                      </a:pPr>
                      <a:r>
                        <a:rPr lang="en-US" sz="3899">
                          <a:solidFill>
                            <a:srgbClr val="000000"/>
                          </a:solidFill>
                          <a:latin typeface="Open Sans Bold"/>
                        </a:rPr>
                        <a:t>National Curriculum: PSHE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1197680" y="7284119"/>
            <a:ext cx="1751790" cy="1974181"/>
          </a:xfrm>
          <a:custGeom>
            <a:avLst/>
            <a:gdLst/>
            <a:ahLst/>
            <a:cxnLst/>
            <a:rect l="l" t="t" r="r" b="b"/>
            <a:pathLst>
              <a:path w="1751790" h="1974181">
                <a:moveTo>
                  <a:pt x="0" y="0"/>
                </a:moveTo>
                <a:lnTo>
                  <a:pt x="1751791" y="0"/>
                </a:lnTo>
                <a:lnTo>
                  <a:pt x="1751791" y="1974181"/>
                </a:lnTo>
                <a:lnTo>
                  <a:pt x="0" y="1974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899" t="-35524" r="-10847" b="-1977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321158" y="4033085"/>
            <a:ext cx="1643806" cy="1583719"/>
          </a:xfrm>
          <a:custGeom>
            <a:avLst/>
            <a:gdLst/>
            <a:ahLst/>
            <a:cxnLst/>
            <a:rect l="l" t="t" r="r" b="b"/>
            <a:pathLst>
              <a:path w="1643806" h="1583719">
                <a:moveTo>
                  <a:pt x="0" y="0"/>
                </a:moveTo>
                <a:lnTo>
                  <a:pt x="1643807" y="0"/>
                </a:lnTo>
                <a:lnTo>
                  <a:pt x="1643807" y="1583719"/>
                </a:lnTo>
                <a:lnTo>
                  <a:pt x="0" y="1583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3618" b="-2317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287951" y="3956885"/>
            <a:ext cx="6227544" cy="134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Open Sans Light"/>
              </a:rPr>
              <a:t>Communication - I can plan what I need to share.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75287" y="545902"/>
            <a:ext cx="16484013" cy="7002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59"/>
              </a:lnSpc>
            </a:pPr>
            <a:endParaRPr/>
          </a:p>
          <a:p>
            <a:pPr>
              <a:lnSpc>
                <a:spcPts val="7979"/>
              </a:lnSpc>
            </a:pPr>
            <a:r>
              <a:rPr lang="en-US" sz="5699">
                <a:solidFill>
                  <a:srgbClr val="3F3F3C"/>
                </a:solidFill>
                <a:latin typeface="Quicksand Bold"/>
              </a:rPr>
              <a:t>Enquiry question: What does it mean to be affected by poverty?</a:t>
            </a:r>
          </a:p>
          <a:p>
            <a:pPr>
              <a:lnSpc>
                <a:spcPts val="7279"/>
              </a:lnSpc>
            </a:pPr>
            <a:endParaRPr lang="en-US" sz="5699">
              <a:solidFill>
                <a:srgbClr val="3F3F3C"/>
              </a:solidFill>
              <a:latin typeface="Quicksand Bold"/>
            </a:endParaRP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3F3F3C"/>
                </a:solidFill>
                <a:latin typeface="Open Sans Light Bold"/>
              </a:rPr>
              <a:t>Learning objective: </a:t>
            </a:r>
            <a:r>
              <a:rPr lang="en-US" sz="5199">
                <a:solidFill>
                  <a:srgbClr val="3F3F3C"/>
                </a:solidFill>
                <a:latin typeface="Open Sans Light"/>
              </a:rPr>
              <a:t>To learn about the word 'poverty' and ask questions about it. </a:t>
            </a:r>
          </a:p>
          <a:p>
            <a:pPr>
              <a:lnSpc>
                <a:spcPts val="7279"/>
              </a:lnSpc>
            </a:pPr>
            <a:endParaRPr lang="en-US" sz="5199">
              <a:solidFill>
                <a:srgbClr val="3F3F3C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82060" y="537527"/>
            <a:ext cx="437931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F3F3C"/>
                </a:solidFill>
                <a:latin typeface="Open Sans Light Bold"/>
              </a:rPr>
              <a:t>Key language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10297" y="2873873"/>
            <a:ext cx="552390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F3F3C"/>
                </a:solidFill>
                <a:latin typeface="Open Sans Light"/>
              </a:rPr>
              <a:t>being poor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5033" y="6206135"/>
            <a:ext cx="100022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F3F3C"/>
                </a:solidFill>
                <a:latin typeface="Open Sans Light"/>
              </a:rPr>
              <a:t>hut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92069" y="933450"/>
            <a:ext cx="348426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F3F3C"/>
                </a:solidFill>
                <a:latin typeface="Open Sans Light"/>
              </a:rPr>
              <a:t>stepmother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48757" y="5048250"/>
            <a:ext cx="5226743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F3F3C"/>
                </a:solidFill>
                <a:latin typeface="Open Sans Light"/>
              </a:rPr>
              <a:t>gold and diamonds</a:t>
            </a:r>
          </a:p>
        </p:txBody>
      </p:sp>
      <p:sp>
        <p:nvSpPr>
          <p:cNvPr id="11" name="Freeform 11">
            <a:hlinkClick r:id="rId3" tooltip="https://www.youtube.com/watch?v=ELbcakxFvfc"/>
          </p:cNvPr>
          <p:cNvSpPr/>
          <p:nvPr/>
        </p:nvSpPr>
        <p:spPr>
          <a:xfrm>
            <a:off x="12924216" y="4411634"/>
            <a:ext cx="4779945" cy="5363193"/>
          </a:xfrm>
          <a:custGeom>
            <a:avLst/>
            <a:gdLst/>
            <a:ahLst/>
            <a:cxnLst/>
            <a:rect l="l" t="t" r="r" b="b"/>
            <a:pathLst>
              <a:path w="4779945" h="5363193">
                <a:moveTo>
                  <a:pt x="0" y="0"/>
                </a:moveTo>
                <a:lnTo>
                  <a:pt x="4779945" y="0"/>
                </a:lnTo>
                <a:lnTo>
                  <a:pt x="4779945" y="5363193"/>
                </a:lnTo>
                <a:lnTo>
                  <a:pt x="0" y="5363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57667" y="2873873"/>
            <a:ext cx="533886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F3F3C"/>
                </a:solidFill>
                <a:latin typeface="Open Sans Light"/>
              </a:rPr>
              <a:t>Hansel and Gretel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80922" y="5048250"/>
            <a:ext cx="236091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F3F3C"/>
                </a:solidFill>
                <a:latin typeface="Open Sans Light"/>
              </a:rPr>
              <a:t>pebbles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11885" y="4159097"/>
            <a:ext cx="12401399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u="sng">
                <a:solidFill>
                  <a:srgbClr val="3F3F3C"/>
                </a:solidFill>
                <a:latin typeface="Open Sans Light Bold"/>
                <a:hlinkClick r:id="rId3" tooltip="https://www.youtube.com/watch?v=ELbcakxFvfc"/>
              </a:rPr>
              <a:t>CLICK HERE to access the story of Hansel and Gretel</a:t>
            </a:r>
          </a:p>
        </p:txBody>
      </p:sp>
      <p:sp>
        <p:nvSpPr>
          <p:cNvPr id="7" name="Freeform 7"/>
          <p:cNvSpPr/>
          <p:nvPr/>
        </p:nvSpPr>
        <p:spPr>
          <a:xfrm>
            <a:off x="13641212" y="2851323"/>
            <a:ext cx="3618088" cy="5701858"/>
          </a:xfrm>
          <a:custGeom>
            <a:avLst/>
            <a:gdLst/>
            <a:ahLst/>
            <a:cxnLst/>
            <a:rect l="l" t="t" r="r" b="b"/>
            <a:pathLst>
              <a:path w="3618088" h="5701858">
                <a:moveTo>
                  <a:pt x="0" y="0"/>
                </a:moveTo>
                <a:lnTo>
                  <a:pt x="3618088" y="0"/>
                </a:lnTo>
                <a:lnTo>
                  <a:pt x="3618088" y="5701859"/>
                </a:lnTo>
                <a:lnTo>
                  <a:pt x="0" y="5701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672364" y="2143225"/>
            <a:ext cx="9333497" cy="525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87"/>
              </a:lnSpc>
            </a:pPr>
            <a:r>
              <a:rPr lang="en-US" sz="4991">
                <a:solidFill>
                  <a:srgbClr val="3F3F3C"/>
                </a:solidFill>
                <a:latin typeface="Quicksand Bold"/>
              </a:rPr>
              <a:t>Think about the story: </a:t>
            </a:r>
          </a:p>
          <a:p>
            <a:pPr>
              <a:lnSpc>
                <a:spcPts val="6987"/>
              </a:lnSpc>
            </a:pPr>
            <a:endParaRPr lang="en-US" sz="4991">
              <a:solidFill>
                <a:srgbClr val="3F3F3C"/>
              </a:solidFill>
              <a:latin typeface="Quicksand Bold"/>
            </a:endParaRPr>
          </a:p>
          <a:p>
            <a:pPr>
              <a:lnSpc>
                <a:spcPts val="6987"/>
              </a:lnSpc>
            </a:pPr>
            <a:r>
              <a:rPr lang="en-US" sz="4991">
                <a:solidFill>
                  <a:srgbClr val="3F3F3C"/>
                </a:solidFill>
                <a:latin typeface="Quicksand Bold"/>
              </a:rPr>
              <a:t>'Who was 'poor' in the story?</a:t>
            </a:r>
          </a:p>
          <a:p>
            <a:pPr>
              <a:lnSpc>
                <a:spcPts val="6987"/>
              </a:lnSpc>
            </a:pPr>
            <a:endParaRPr lang="en-US" sz="4991">
              <a:solidFill>
                <a:srgbClr val="3F3F3C"/>
              </a:solidFill>
              <a:latin typeface="Quicksand Bold"/>
            </a:endParaRPr>
          </a:p>
          <a:p>
            <a:pPr>
              <a:lnSpc>
                <a:spcPts val="6987"/>
              </a:lnSpc>
            </a:pPr>
            <a:r>
              <a:rPr lang="en-US" sz="4991">
                <a:solidFill>
                  <a:srgbClr val="3F3F3C"/>
                </a:solidFill>
                <a:latin typeface="Quicksand Bold"/>
              </a:rPr>
              <a:t>What tells you that those character are poor?'</a:t>
            </a:r>
          </a:p>
        </p:txBody>
      </p:sp>
      <p:sp>
        <p:nvSpPr>
          <p:cNvPr id="7" name="Freeform 7"/>
          <p:cNvSpPr/>
          <p:nvPr/>
        </p:nvSpPr>
        <p:spPr>
          <a:xfrm>
            <a:off x="581375" y="4932202"/>
            <a:ext cx="6095589" cy="4929808"/>
          </a:xfrm>
          <a:custGeom>
            <a:avLst/>
            <a:gdLst/>
            <a:ahLst/>
            <a:cxnLst/>
            <a:rect l="l" t="t" r="r" b="b"/>
            <a:pathLst>
              <a:path w="6095589" h="4929808">
                <a:moveTo>
                  <a:pt x="0" y="0"/>
                </a:moveTo>
                <a:lnTo>
                  <a:pt x="6095589" y="0"/>
                </a:lnTo>
                <a:lnTo>
                  <a:pt x="6095589" y="4929808"/>
                </a:lnTo>
                <a:lnTo>
                  <a:pt x="0" y="4929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52436" y="3642032"/>
            <a:ext cx="5989006" cy="5884198"/>
          </a:xfrm>
          <a:custGeom>
            <a:avLst/>
            <a:gdLst/>
            <a:ahLst/>
            <a:cxnLst/>
            <a:rect l="l" t="t" r="r" b="b"/>
            <a:pathLst>
              <a:path w="5989006" h="5884198">
                <a:moveTo>
                  <a:pt x="0" y="0"/>
                </a:moveTo>
                <a:lnTo>
                  <a:pt x="5989006" y="0"/>
                </a:lnTo>
                <a:lnTo>
                  <a:pt x="5989006" y="5884198"/>
                </a:lnTo>
                <a:lnTo>
                  <a:pt x="0" y="5884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52047" y="6363580"/>
            <a:ext cx="5228833" cy="3470638"/>
          </a:xfrm>
          <a:custGeom>
            <a:avLst/>
            <a:gdLst/>
            <a:ahLst/>
            <a:cxnLst/>
            <a:rect l="l" t="t" r="r" b="b"/>
            <a:pathLst>
              <a:path w="5228833" h="3470638">
                <a:moveTo>
                  <a:pt x="0" y="0"/>
                </a:moveTo>
                <a:lnTo>
                  <a:pt x="5228833" y="0"/>
                </a:lnTo>
                <a:lnTo>
                  <a:pt x="5228833" y="3470638"/>
                </a:lnTo>
                <a:lnTo>
                  <a:pt x="0" y="347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71500" y="1821487"/>
            <a:ext cx="15692049" cy="274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F3F3C"/>
                </a:solidFill>
                <a:latin typeface="Quicksand"/>
              </a:rPr>
              <a:t>With the help of a partner, write down a question on a post-it note  about something you may wonder about poverty.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63199" y="5791752"/>
            <a:ext cx="9836065" cy="272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3F3F3C"/>
                </a:solidFill>
                <a:latin typeface="Open Sans Light"/>
              </a:rPr>
              <a:t>Your teacher will hang your question in the classroom for you to think about it in the next sessions and work out how you can answer it.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E9DFE0-3402-48FF-8AE8-0011A18C7EA9}"/>
</file>

<file path=customXml/itemProps2.xml><?xml version="1.0" encoding="utf-8"?>
<ds:datastoreItem xmlns:ds="http://schemas.openxmlformats.org/officeDocument/2006/customXml" ds:itemID="{F6C9C548-D74E-48BF-B18B-B43AB704D4C5}"/>
</file>

<file path=customXml/itemProps3.xml><?xml version="1.0" encoding="utf-8"?>
<ds:datastoreItem xmlns:ds="http://schemas.openxmlformats.org/officeDocument/2006/customXml" ds:itemID="{91759C3C-2181-495C-9D3E-3B072FEFFF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1157</Words>
  <Application>Microsoft Macintosh PowerPoint</Application>
  <PresentationFormat>Custom</PresentationFormat>
  <Paragraphs>132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Quicksand</vt:lpstr>
      <vt:lpstr>Arial</vt:lpstr>
      <vt:lpstr>Open Sans Bold</vt:lpstr>
      <vt:lpstr>Quicksand Bold</vt:lpstr>
      <vt:lpstr>Open Sans Light</vt:lpstr>
      <vt:lpstr>Open Sans 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 KS1 Poverty</dc:title>
  <cp:lastModifiedBy>Samia Akram</cp:lastModifiedBy>
  <cp:revision>1</cp:revision>
  <dcterms:created xsi:type="dcterms:W3CDTF">2006-08-16T00:00:00Z</dcterms:created>
  <dcterms:modified xsi:type="dcterms:W3CDTF">2023-09-19T10:19:24Z</dcterms:modified>
  <dc:identifier>DAE_15i0Seo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8368100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