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pen Sans Light" panose="020B0306030504020204" pitchFamily="34" charset="0"/>
      <p:regular r:id="rId14"/>
      <p:italic r:id="rId15"/>
    </p:embeddedFont>
    <p:embeddedFont>
      <p:font typeface="Open Sans Light Bold" panose="020B0806030504020204" pitchFamily="34" charset="0"/>
      <p:regular r:id="rId16"/>
      <p:bold r:id="rId17"/>
    </p:embeddedFont>
    <p:embeddedFont>
      <p:font typeface="Open Sans Light Italics" panose="020B030603050402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0" autoAdjust="0"/>
  </p:normalViewPr>
  <p:slideViewPr>
    <p:cSldViewPr>
      <p:cViewPr varScale="1">
        <p:scale>
          <a:sx n="70" d="100"/>
          <a:sy n="70" d="100"/>
        </p:scale>
        <p:origin x="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The aim of the session is for pupils to learn the term diversity and explore what it means. In the way we plan this session, pupils can start by exploring 'diversity' in terms of our physical features and where we come from. The term 'diversity' can be looked at in relation to 'ethnicity'. You can start by asking pupils if they know how many ethnicities do we have in our schools? Explain that ethnicities can be about the country someone comes from, but also the culture, or a particular faith.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The aim of the session is for pupils to learn the term diversity and explore what it means. In the way we plan this session, pupils can start by exploring 'diversity' in terms of our physical features and where we come from. The term 'diversity' can be looked at in relation to 'ethnicity'. You can start by asking pupils if they know how many ethnicities do we have in our schools? Explain that ethnicities can be about the country someone comes from, but also the culture, or a particular faith.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The session aims for pupils to learn the term diversity and explore what it means. In the way we plan this session, pupils can start by exploring 'diversity' regarding our physical features and where we come from. The term 'diversity' can be looked at in relation to 'ethnicity'. You can start by asking pupils if they know how many ethnicities do we have in our schools? Explain that ethnicities can be about the country someone comes from and the culture of a particular faith.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see how we are all different and the same.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class teacher could share a picture of their family or people that are important to them highlighting the diversity.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watch?v=H27g16TnvJI"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417853" y="1288019"/>
            <a:ext cx="5452293" cy="7710963"/>
          </a:xfrm>
          <a:custGeom>
            <a:avLst/>
            <a:gdLst/>
            <a:ahLst/>
            <a:cxnLst/>
            <a:rect l="l" t="t" r="r" b="b"/>
            <a:pathLst>
              <a:path w="5452293" h="7710963">
                <a:moveTo>
                  <a:pt x="0" y="0"/>
                </a:moveTo>
                <a:lnTo>
                  <a:pt x="5452294" y="0"/>
                </a:lnTo>
                <a:lnTo>
                  <a:pt x="5452294" y="7710962"/>
                </a:lnTo>
                <a:lnTo>
                  <a:pt x="0" y="7710962"/>
                </a:lnTo>
                <a:lnTo>
                  <a:pt x="0" y="0"/>
                </a:lnTo>
                <a:close/>
              </a:path>
            </a:pathLst>
          </a:custGeom>
          <a:blipFill>
            <a:blip r:embed="rId3"/>
            <a:stretch>
              <a:fillRect/>
            </a:stretch>
          </a:blipFill>
        </p:spPr>
      </p:sp>
      <p:sp>
        <p:nvSpPr>
          <p:cNvPr id="7" name="TextBox 7"/>
          <p:cNvSpPr txBox="1"/>
          <p:nvPr/>
        </p:nvSpPr>
        <p:spPr>
          <a:xfrm>
            <a:off x="2480253" y="866775"/>
            <a:ext cx="13351669" cy="79343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Bold"/>
              </a:rPr>
              <a:t>Inclusion and Diversity </a:t>
            </a: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r>
              <a:rPr lang="en-US" sz="9000">
                <a:solidFill>
                  <a:srgbClr val="000000"/>
                </a:solidFill>
                <a:latin typeface="Open Sans Light Bold"/>
              </a:rPr>
              <a:t>Lesson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177632" y="231196"/>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625240" y="6785830"/>
          <a:ext cx="17077444" cy="2905125"/>
        </p:xfrm>
        <a:graphic>
          <a:graphicData uri="http://schemas.openxmlformats.org/drawingml/2006/table">
            <a:tbl>
              <a:tblPr/>
              <a:tblGrid>
                <a:gridCol w="2036223">
                  <a:extLst>
                    <a:ext uri="{9D8B030D-6E8A-4147-A177-3AD203B41FA5}">
                      <a16:colId xmlns:a16="http://schemas.microsoft.com/office/drawing/2014/main" val="20000"/>
                    </a:ext>
                  </a:extLst>
                </a:gridCol>
                <a:gridCol w="15041222">
                  <a:extLst>
                    <a:ext uri="{9D8B030D-6E8A-4147-A177-3AD203B41FA5}">
                      <a16:colId xmlns:a16="http://schemas.microsoft.com/office/drawing/2014/main" val="20001"/>
                    </a:ext>
                  </a:extLst>
                </a:gridCol>
              </a:tblGrid>
              <a:tr h="2905125">
                <a:tc>
                  <a:txBody>
                    <a:bodyPr/>
                    <a:lstStyle/>
                    <a:p>
                      <a:pPr algn="l">
                        <a:lnSpc>
                          <a:spcPts val="4059"/>
                        </a:lnSpc>
                        <a:defRPr/>
                      </a:pP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059"/>
                        </a:lnSpc>
                        <a:defRPr/>
                      </a:pPr>
                      <a:r>
                        <a:rPr lang="en-US" sz="2899">
                          <a:solidFill>
                            <a:srgbClr val="000000"/>
                          </a:solidFill>
                          <a:latin typeface="Open Sans Light Bold"/>
                        </a:rPr>
                        <a:t>National Curriculum</a:t>
                      </a:r>
                      <a:endParaRPr lang="en-US" sz="1100"/>
                    </a:p>
                    <a:p>
                      <a:pPr>
                        <a:lnSpc>
                          <a:spcPts val="4059"/>
                        </a:lnSpc>
                      </a:pPr>
                      <a:r>
                        <a:rPr lang="en-US" sz="2899">
                          <a:solidFill>
                            <a:srgbClr val="000000"/>
                          </a:solidFill>
                          <a:latin typeface="Open Sans Light Bold"/>
                        </a:rPr>
                        <a:t>Science </a:t>
                      </a:r>
                      <a:r>
                        <a:rPr lang="en-US" sz="2899">
                          <a:solidFill>
                            <a:srgbClr val="000000"/>
                          </a:solidFill>
                          <a:latin typeface="Open Sans Light"/>
                        </a:rPr>
                        <a:t>Identify, name, draw and label the basic parts of the human body and say which part of the body is associated with each sense. (</a:t>
                      </a:r>
                      <a:r>
                        <a:rPr lang="en-US" sz="2899">
                          <a:solidFill>
                            <a:srgbClr val="000000"/>
                          </a:solidFill>
                          <a:latin typeface="Open Sans Light Italics"/>
                        </a:rPr>
                        <a:t>Year 1</a:t>
                      </a:r>
                      <a:r>
                        <a:rPr lang="en-US" sz="2899">
                          <a:solidFill>
                            <a:srgbClr val="000000"/>
                          </a:solidFill>
                          <a:latin typeface="Open Sans Light"/>
                        </a:rPr>
                        <a:t>) </a:t>
                      </a:r>
                    </a:p>
                    <a:p>
                      <a:pPr>
                        <a:lnSpc>
                          <a:spcPts val="4059"/>
                        </a:lnSpc>
                      </a:pPr>
                      <a:r>
                        <a:rPr lang="en-US" sz="2899">
                          <a:solidFill>
                            <a:srgbClr val="000000"/>
                          </a:solidFill>
                          <a:latin typeface="Open Sans Light Bold"/>
                        </a:rPr>
                        <a:t>PSHE </a:t>
                      </a:r>
                      <a:r>
                        <a:rPr lang="en-US" sz="2899">
                          <a:solidFill>
                            <a:srgbClr val="000000"/>
                          </a:solidFill>
                          <a:latin typeface="Open Sans Light"/>
                        </a:rPr>
                        <a:t>Identify similarities and differences between people and their families (</a:t>
                      </a:r>
                      <a:r>
                        <a:rPr lang="en-US" sz="2899">
                          <a:solidFill>
                            <a:srgbClr val="000000"/>
                          </a:solidFill>
                          <a:latin typeface="Open Sans Light Italics"/>
                        </a:rPr>
                        <a:t>Year 1</a:t>
                      </a:r>
                      <a:r>
                        <a:rPr lang="en-US" sz="2899">
                          <a:solidFill>
                            <a:srgbClr val="000000"/>
                          </a:solidFill>
                          <a:latin typeface="Open Sans Light"/>
                        </a:rPr>
                        <a:t>), cultures (</a:t>
                      </a:r>
                      <a:r>
                        <a:rPr lang="en-US" sz="2899">
                          <a:solidFill>
                            <a:srgbClr val="000000"/>
                          </a:solidFill>
                          <a:latin typeface="Open Sans Light Italics"/>
                        </a:rPr>
                        <a:t>Year 2</a:t>
                      </a:r>
                      <a:r>
                        <a:rPr lang="en-US" sz="2899">
                          <a:solidFill>
                            <a:srgbClr val="000000"/>
                          </a:solidFill>
                          <a:latin typeface="Open Sans Light"/>
                        </a:rPr>
                        <a:t>) </a:t>
                      </a: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625240" y="1028700"/>
          <a:ext cx="17077444" cy="3837164"/>
        </p:xfrm>
        <a:graphic>
          <a:graphicData uri="http://schemas.openxmlformats.org/drawingml/2006/table">
            <a:tbl>
              <a:tblPr/>
              <a:tblGrid>
                <a:gridCol w="8330764">
                  <a:extLst>
                    <a:ext uri="{9D8B030D-6E8A-4147-A177-3AD203B41FA5}">
                      <a16:colId xmlns:a16="http://schemas.microsoft.com/office/drawing/2014/main" val="20000"/>
                    </a:ext>
                  </a:extLst>
                </a:gridCol>
                <a:gridCol w="8746681">
                  <a:extLst>
                    <a:ext uri="{9D8B030D-6E8A-4147-A177-3AD203B41FA5}">
                      <a16:colId xmlns:a16="http://schemas.microsoft.com/office/drawing/2014/main" val="20001"/>
                    </a:ext>
                  </a:extLst>
                </a:gridCol>
              </a:tblGrid>
              <a:tr h="3837164">
                <a:tc>
                  <a:txBody>
                    <a:bodyPr/>
                    <a:lstStyle/>
                    <a:p>
                      <a:pPr algn="l">
                        <a:lnSpc>
                          <a:spcPts val="4339"/>
                        </a:lnSpc>
                        <a:defRPr/>
                      </a:pPr>
                      <a:r>
                        <a:rPr lang="en-US" sz="3099">
                          <a:solidFill>
                            <a:srgbClr val="000000"/>
                          </a:solidFill>
                          <a:latin typeface="Open Sans Light Bold"/>
                        </a:rPr>
                        <a:t>Learning objective</a:t>
                      </a:r>
                      <a:endParaRPr lang="en-US" sz="1100"/>
                    </a:p>
                    <a:p>
                      <a:pPr>
                        <a:lnSpc>
                          <a:spcPts val="4339"/>
                        </a:lnSpc>
                      </a:pPr>
                      <a:endParaRPr lang="en-US" sz="1100"/>
                    </a:p>
                    <a:p>
                      <a:pPr marL="669280" lvl="1" indent="-334640">
                        <a:lnSpc>
                          <a:spcPts val="4339"/>
                        </a:lnSpc>
                        <a:buFont typeface="Arial"/>
                        <a:buChar char="•"/>
                      </a:pPr>
                      <a:r>
                        <a:rPr lang="en-US" sz="3099">
                          <a:solidFill>
                            <a:srgbClr val="000000"/>
                          </a:solidFill>
                          <a:latin typeface="Open Sans Light"/>
                        </a:rPr>
                        <a:t>To understand that diversity can be seen and expressed through a person.</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339"/>
                        </a:lnSpc>
                        <a:defRPr/>
                      </a:pPr>
                      <a:r>
                        <a:rPr lang="en-US" sz="3099">
                          <a:solidFill>
                            <a:srgbClr val="000000"/>
                          </a:solidFill>
                          <a:latin typeface="Open Sans Light Bold"/>
                        </a:rPr>
                        <a:t>Skills Objective</a:t>
                      </a:r>
                      <a:endParaRPr lang="en-US" sz="1100"/>
                    </a:p>
                    <a:p>
                      <a:pPr>
                        <a:lnSpc>
                          <a:spcPts val="4339"/>
                        </a:lnSpc>
                      </a:pPr>
                      <a:endParaRPr lang="en-US" sz="1100"/>
                    </a:p>
                    <a:p>
                      <a:pPr marL="1338559" lvl="2" indent="-446186">
                        <a:lnSpc>
                          <a:spcPts val="4339"/>
                        </a:lnSpc>
                        <a:buFont typeface="Arial"/>
                        <a:buChar char="⚬"/>
                      </a:pPr>
                      <a:endParaRPr lang="en-US" sz="1100"/>
                    </a:p>
                    <a:p>
                      <a:pPr>
                        <a:lnSpc>
                          <a:spcPts val="4339"/>
                        </a:lnSpc>
                      </a:pPr>
                      <a:endParaRPr lang="en-US" sz="1100"/>
                    </a:p>
                    <a:p>
                      <a:pPr>
                        <a:lnSpc>
                          <a:spcPts val="4339"/>
                        </a:lnSpc>
                      </a:pPr>
                      <a:endParaRPr lang="en-US" sz="1100"/>
                    </a:p>
                    <a:p>
                      <a:pPr>
                        <a:lnSpc>
                          <a:spcPts val="433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625240" y="4739433"/>
          <a:ext cx="17077444" cy="1943100"/>
        </p:xfrm>
        <a:graphic>
          <a:graphicData uri="http://schemas.openxmlformats.org/drawingml/2006/table">
            <a:tbl>
              <a:tblPr/>
              <a:tblGrid>
                <a:gridCol w="4998629">
                  <a:extLst>
                    <a:ext uri="{9D8B030D-6E8A-4147-A177-3AD203B41FA5}">
                      <a16:colId xmlns:a16="http://schemas.microsoft.com/office/drawing/2014/main" val="20000"/>
                    </a:ext>
                  </a:extLst>
                </a:gridCol>
                <a:gridCol w="12078816">
                  <a:extLst>
                    <a:ext uri="{9D8B030D-6E8A-4147-A177-3AD203B41FA5}">
                      <a16:colId xmlns:a16="http://schemas.microsoft.com/office/drawing/2014/main" val="20001"/>
                    </a:ext>
                  </a:extLst>
                </a:gridCol>
              </a:tblGrid>
              <a:tr h="1943100">
                <a:tc gridSpan="2">
                  <a:txBody>
                    <a:bodyPr/>
                    <a:lstStyle/>
                    <a:p>
                      <a:pPr algn="l">
                        <a:lnSpc>
                          <a:spcPts val="4339"/>
                        </a:lnSpc>
                        <a:defRPr/>
                      </a:pPr>
                      <a:r>
                        <a:rPr lang="en-US" sz="3099">
                          <a:solidFill>
                            <a:srgbClr val="000000"/>
                          </a:solidFill>
                          <a:latin typeface="Open Sans Light Bold"/>
                        </a:rPr>
                        <a:t>Outcomes: </a:t>
                      </a:r>
                      <a:r>
                        <a:rPr lang="en-US" sz="3099">
                          <a:solidFill>
                            <a:srgbClr val="000000"/>
                          </a:solidFill>
                          <a:latin typeface="Open Sans Light"/>
                        </a:rPr>
                        <a:t>Young people Pupils are learning to observe diversity through our physical features and mediums of expression (e.g., art, music, etc.) They develop a sense of what diversity is and why it is good.</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4339"/>
                        </a:lnSpc>
                        <a:defRPr/>
                      </a:pPr>
                      <a:r>
                        <a:rPr lang="en-US" sz="3099">
                          <a:solidFill>
                            <a:srgbClr val="000000"/>
                          </a:solidFill>
                          <a:latin typeface="Open Sans Light Bold"/>
                        </a:rPr>
                        <a:t>Outcomes: </a:t>
                      </a:r>
                      <a:r>
                        <a:rPr lang="en-US" sz="3099">
                          <a:solidFill>
                            <a:srgbClr val="000000"/>
                          </a:solidFill>
                          <a:latin typeface="Open Sans Light"/>
                        </a:rPr>
                        <a:t>Young people Pupils are learning to observe diversity through our physical features and mediums of expression (e.g., art, music, etc.) They develop a sense of what diversity is and why it is good.</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Freeform 9"/>
          <p:cNvSpPr/>
          <p:nvPr/>
        </p:nvSpPr>
        <p:spPr>
          <a:xfrm>
            <a:off x="9070188" y="1886145"/>
            <a:ext cx="1368937" cy="1378391"/>
          </a:xfrm>
          <a:custGeom>
            <a:avLst/>
            <a:gdLst/>
            <a:ahLst/>
            <a:cxnLst/>
            <a:rect l="l" t="t" r="r" b="b"/>
            <a:pathLst>
              <a:path w="1368937" h="1378391">
                <a:moveTo>
                  <a:pt x="0" y="0"/>
                </a:moveTo>
                <a:lnTo>
                  <a:pt x="1368937" y="0"/>
                </a:lnTo>
                <a:lnTo>
                  <a:pt x="1368937" y="1378391"/>
                </a:lnTo>
                <a:lnTo>
                  <a:pt x="0" y="1378391"/>
                </a:lnTo>
                <a:lnTo>
                  <a:pt x="0" y="0"/>
                </a:lnTo>
                <a:close/>
              </a:path>
            </a:pathLst>
          </a:custGeom>
          <a:blipFill>
            <a:blip r:embed="rId3"/>
            <a:stretch>
              <a:fillRect l="-7532" t="-30284" r="-4108" b="-26521"/>
            </a:stretch>
          </a:blipFill>
        </p:spPr>
      </p:sp>
      <p:sp>
        <p:nvSpPr>
          <p:cNvPr id="10" name="Freeform 10"/>
          <p:cNvSpPr/>
          <p:nvPr/>
        </p:nvSpPr>
        <p:spPr>
          <a:xfrm>
            <a:off x="9103667" y="3264536"/>
            <a:ext cx="1301978" cy="1371600"/>
          </a:xfrm>
          <a:custGeom>
            <a:avLst/>
            <a:gdLst/>
            <a:ahLst/>
            <a:cxnLst/>
            <a:rect l="l" t="t" r="r" b="b"/>
            <a:pathLst>
              <a:path w="1301978" h="1371600">
                <a:moveTo>
                  <a:pt x="0" y="0"/>
                </a:moveTo>
                <a:lnTo>
                  <a:pt x="1301979" y="0"/>
                </a:lnTo>
                <a:lnTo>
                  <a:pt x="1301979" y="1371600"/>
                </a:lnTo>
                <a:lnTo>
                  <a:pt x="0" y="1371600"/>
                </a:lnTo>
                <a:lnTo>
                  <a:pt x="0" y="0"/>
                </a:lnTo>
                <a:close/>
              </a:path>
            </a:pathLst>
          </a:custGeom>
          <a:blipFill>
            <a:blip r:embed="rId4"/>
            <a:stretch>
              <a:fillRect l="-9926" t="-29612" r="-5672" b="-25574"/>
            </a:stretch>
          </a:blipFill>
        </p:spPr>
      </p:sp>
      <p:sp>
        <p:nvSpPr>
          <p:cNvPr id="11" name="Freeform 11"/>
          <p:cNvSpPr/>
          <p:nvPr/>
        </p:nvSpPr>
        <p:spPr>
          <a:xfrm>
            <a:off x="910990" y="7481339"/>
            <a:ext cx="1640017" cy="1514106"/>
          </a:xfrm>
          <a:custGeom>
            <a:avLst/>
            <a:gdLst/>
            <a:ahLst/>
            <a:cxnLst/>
            <a:rect l="l" t="t" r="r" b="b"/>
            <a:pathLst>
              <a:path w="1640017" h="1514106">
                <a:moveTo>
                  <a:pt x="0" y="0"/>
                </a:moveTo>
                <a:lnTo>
                  <a:pt x="1640017" y="0"/>
                </a:lnTo>
                <a:lnTo>
                  <a:pt x="1640017" y="1514107"/>
                </a:lnTo>
                <a:lnTo>
                  <a:pt x="0" y="1514107"/>
                </a:lnTo>
                <a:lnTo>
                  <a:pt x="0" y="0"/>
                </a:lnTo>
                <a:close/>
              </a:path>
            </a:pathLst>
          </a:custGeom>
          <a:blipFill>
            <a:blip r:embed="rId5"/>
            <a:stretch>
              <a:fillRect t="-32963" b="-20223"/>
            </a:stretch>
          </a:blipFill>
        </p:spPr>
      </p:sp>
      <p:sp>
        <p:nvSpPr>
          <p:cNvPr id="12" name="TextBox 12"/>
          <p:cNvSpPr txBox="1"/>
          <p:nvPr/>
        </p:nvSpPr>
        <p:spPr>
          <a:xfrm>
            <a:off x="10569953" y="2132622"/>
            <a:ext cx="6793399" cy="511811"/>
          </a:xfrm>
          <a:prstGeom prst="rect">
            <a:avLst/>
          </a:prstGeom>
        </p:spPr>
        <p:txBody>
          <a:bodyPr lIns="0" tIns="0" rIns="0" bIns="0" rtlCol="0" anchor="t">
            <a:spAutoFit/>
          </a:bodyPr>
          <a:lstStyle/>
          <a:p>
            <a:pPr>
              <a:lnSpc>
                <a:spcPts val="4339"/>
              </a:lnSpc>
              <a:spcBef>
                <a:spcPct val="0"/>
              </a:spcBef>
            </a:pPr>
            <a:r>
              <a:rPr lang="en-US" sz="3099">
                <a:solidFill>
                  <a:srgbClr val="000000"/>
                </a:solidFill>
                <a:latin typeface="Open Sans Light"/>
              </a:rPr>
              <a:t>Teamwork - I can work with others.</a:t>
            </a:r>
          </a:p>
        </p:txBody>
      </p:sp>
      <p:sp>
        <p:nvSpPr>
          <p:cNvPr id="13" name="TextBox 13"/>
          <p:cNvSpPr txBox="1"/>
          <p:nvPr/>
        </p:nvSpPr>
        <p:spPr>
          <a:xfrm>
            <a:off x="10489254" y="3406652"/>
            <a:ext cx="6954796" cy="1054736"/>
          </a:xfrm>
          <a:prstGeom prst="rect">
            <a:avLst/>
          </a:prstGeom>
        </p:spPr>
        <p:txBody>
          <a:bodyPr lIns="0" tIns="0" rIns="0" bIns="0" rtlCol="0" anchor="t">
            <a:spAutoFit/>
          </a:bodyPr>
          <a:lstStyle/>
          <a:p>
            <a:pPr>
              <a:lnSpc>
                <a:spcPts val="4339"/>
              </a:lnSpc>
              <a:spcBef>
                <a:spcPct val="0"/>
              </a:spcBef>
            </a:pPr>
            <a:r>
              <a:rPr lang="en-US" sz="3099">
                <a:solidFill>
                  <a:srgbClr val="000000"/>
                </a:solidFill>
                <a:latin typeface="Open Sans Light"/>
              </a:rPr>
              <a:t>Communication - I can take part in a discussion, debates and presentations.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3836894"/>
            <a:ext cx="15825109" cy="15335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What is Diversity?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434191" y="3564670"/>
            <a:ext cx="15825109" cy="15335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What does Ethnicity mean?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251444" y="141438"/>
            <a:ext cx="17785111" cy="100041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1277730"/>
            <a:ext cx="15748437" cy="7621758"/>
          </a:xfrm>
          <a:prstGeom prst="rect">
            <a:avLst/>
          </a:prstGeom>
        </p:spPr>
        <p:txBody>
          <a:bodyPr lIns="0" tIns="0" rIns="0" bIns="0" rtlCol="0" anchor="t">
            <a:spAutoFit/>
          </a:bodyPr>
          <a:lstStyle/>
          <a:p>
            <a:pPr algn="just">
              <a:lnSpc>
                <a:spcPts val="11620"/>
              </a:lnSpc>
              <a:spcBef>
                <a:spcPct val="0"/>
              </a:spcBef>
            </a:pPr>
            <a:r>
              <a:rPr lang="en-US" sz="8300">
                <a:solidFill>
                  <a:srgbClr val="000000"/>
                </a:solidFill>
                <a:latin typeface="Open Sans Light"/>
              </a:rPr>
              <a:t>Draw a family picture/self-portrait or the people important in their lives/ friends and what makes them diverse. </a:t>
            </a:r>
          </a:p>
          <a:p>
            <a:pPr algn="ctr">
              <a:lnSpc>
                <a:spcPts val="14419"/>
              </a:lnSpc>
              <a:spcBef>
                <a:spcPct val="0"/>
              </a:spcBef>
            </a:pPr>
            <a:endParaRPr lang="en-US" sz="8300">
              <a:solidFill>
                <a:srgbClr val="000000"/>
              </a:solidFill>
              <a:latin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3084960" y="2772826"/>
            <a:ext cx="11973037" cy="15335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Let's share our work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D5DB7E-40C6-4B6A-9D7C-8209CF626E3C}"/>
</file>

<file path=customXml/itemProps2.xml><?xml version="1.0" encoding="utf-8"?>
<ds:datastoreItem xmlns:ds="http://schemas.openxmlformats.org/officeDocument/2006/customXml" ds:itemID="{557632F0-221C-4D5C-9280-212B709630A4}"/>
</file>

<file path=customXml/itemProps3.xml><?xml version="1.0" encoding="utf-8"?>
<ds:datastoreItem xmlns:ds="http://schemas.openxmlformats.org/officeDocument/2006/customXml" ds:itemID="{F1578C7A-B1C2-47BC-B117-0A1B685ABBD9}"/>
</file>

<file path=docProps/app.xml><?xml version="1.0" encoding="utf-8"?>
<Properties xmlns="http://schemas.openxmlformats.org/officeDocument/2006/extended-properties" xmlns:vt="http://schemas.openxmlformats.org/officeDocument/2006/docPropsVTypes">
  <TotalTime>0</TotalTime>
  <Words>519</Words>
  <Application>Microsoft Macintosh PowerPoint</Application>
  <PresentationFormat>Custom</PresentationFormat>
  <Paragraphs>41</Paragraphs>
  <Slides>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Open Sans Light Italics</vt:lpstr>
      <vt:lpstr>Arial</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 KS1 I&amp;D </dc:title>
  <cp:lastModifiedBy>Samia Akram</cp:lastModifiedBy>
  <cp:revision>1</cp:revision>
  <dcterms:created xsi:type="dcterms:W3CDTF">2006-08-16T00:00:00Z</dcterms:created>
  <dcterms:modified xsi:type="dcterms:W3CDTF">2023-09-18T18:54:44Z</dcterms:modified>
  <dc:identifier>DAFECw-bS94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8360400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