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hewy" panose="02000000000000000000" pitchFamily="2" charset="0"/>
      <p:regular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Open Sans Light Bold" panose="020B0806030504020204" pitchFamily="3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 have yellow for happiness, blue for sadness, red for anger, black for fear and green for calm.</a:t>
            </a:r>
          </a:p>
          <a:p>
            <a:endParaRPr lang="en-US"/>
          </a:p>
          <a:p>
            <a:r>
              <a:rPr lang="en-US"/>
              <a:t>This book explains how our mind can fill with different emotions and how each emotion can be self-identified, and ‘put away. The book uses colours to make the emotions visual,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17853" y="3965159"/>
            <a:ext cx="4337821" cy="5293141"/>
          </a:xfrm>
          <a:custGeom>
            <a:avLst/>
            <a:gdLst/>
            <a:ahLst/>
            <a:cxnLst/>
            <a:rect l="l" t="t" r="r" b="b"/>
            <a:pathLst>
              <a:path w="4337821" h="5293141">
                <a:moveTo>
                  <a:pt x="0" y="0"/>
                </a:moveTo>
                <a:lnTo>
                  <a:pt x="4337821" y="0"/>
                </a:lnTo>
                <a:lnTo>
                  <a:pt x="4337821" y="5293141"/>
                </a:lnTo>
                <a:lnTo>
                  <a:pt x="0" y="52931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5901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7650" y="608898"/>
            <a:ext cx="17112801" cy="3097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4"/>
              </a:lnSpc>
              <a:spcBef>
                <a:spcPct val="0"/>
              </a:spcBef>
            </a:pPr>
            <a:r>
              <a:rPr lang="en-US" sz="4424">
                <a:solidFill>
                  <a:srgbClr val="000000"/>
                </a:solidFill>
                <a:latin typeface="Open Sans Light"/>
              </a:rPr>
              <a:t>“Promise me you’ll always remember: you’re braver than you believe and stronger than you seem, and smarter than you think.” </a:t>
            </a:r>
          </a:p>
          <a:p>
            <a:pPr algn="ctr">
              <a:lnSpc>
                <a:spcPts val="6194"/>
              </a:lnSpc>
              <a:spcBef>
                <a:spcPct val="0"/>
              </a:spcBef>
            </a:pPr>
            <a:endParaRPr lang="en-US" sz="4424">
              <a:solidFill>
                <a:srgbClr val="000000"/>
              </a:solidFill>
              <a:latin typeface="Open Sans Light"/>
            </a:endParaRPr>
          </a:p>
          <a:p>
            <a:pPr algn="ctr">
              <a:lnSpc>
                <a:spcPts val="6194"/>
              </a:lnSpc>
              <a:spcBef>
                <a:spcPct val="0"/>
              </a:spcBef>
            </a:pPr>
            <a:r>
              <a:rPr lang="en-US" sz="4424">
                <a:solidFill>
                  <a:srgbClr val="000000"/>
                </a:solidFill>
                <a:latin typeface="Open Sans Light Bold"/>
              </a:rPr>
              <a:t> Christopher Robin.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743878" y="7353300"/>
          <a:ext cx="16920441" cy="2071817"/>
        </p:xfrm>
        <a:graphic>
          <a:graphicData uri="http://schemas.openxmlformats.org/drawingml/2006/table">
            <a:tbl>
              <a:tblPr/>
              <a:tblGrid>
                <a:gridCol w="2352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1817">
                <a:tc>
                  <a:txBody>
                    <a:bodyPr/>
                    <a:lstStyle/>
                    <a:p>
                      <a:pPr algn="l">
                        <a:lnSpc>
                          <a:spcPts val="433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263"/>
                        </a:lnSpc>
                        <a:defRPr/>
                      </a:pPr>
                      <a:r>
                        <a:rPr lang="en-US" sz="35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3599">
                          <a:solidFill>
                            <a:srgbClr val="000000"/>
                          </a:solidFill>
                          <a:latin typeface="Open Sans Light"/>
                        </a:rPr>
                        <a:t>PSHE Name and identify feelings English (spoken language) Use relevant strategies to build vocabulary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743878" y="1028700"/>
          <a:ext cx="17010558" cy="4848225"/>
        </p:xfrm>
        <a:graphic>
          <a:graphicData uri="http://schemas.openxmlformats.org/drawingml/2006/table">
            <a:tbl>
              <a:tblPr/>
              <a:tblGrid>
                <a:gridCol w="6796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3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8225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Light Bold"/>
                        </a:rPr>
                        <a:t>Learning Objective</a:t>
                      </a:r>
                      <a:endParaRPr lang="en-US" sz="1100"/>
                    </a:p>
                    <a:p>
                      <a:pPr>
                        <a:lnSpc>
                          <a:spcPts val="559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559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519"/>
                        </a:lnSpc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Light"/>
                        </a:rPr>
                        <a:t>To demonstrate the benefit of participating in a group mindfulness session.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6359"/>
                        </a:lnSpc>
                        <a:defRPr/>
                      </a:pPr>
                      <a:r>
                        <a:rPr lang="en-US" sz="3999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 </a:t>
                      </a:r>
                      <a:endParaRPr lang="en-US" sz="1100"/>
                    </a:p>
                    <a:p>
                      <a:pPr algn="just">
                        <a:lnSpc>
                          <a:spcPts val="635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359"/>
                        </a:lnSpc>
                      </a:pPr>
                      <a:endParaRPr lang="en-US" sz="1100"/>
                    </a:p>
                    <a:p>
                      <a:pPr>
                        <a:lnSpc>
                          <a:spcPts val="6359"/>
                        </a:lnSpc>
                      </a:pP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8"/>
          <p:cNvSpPr/>
          <p:nvPr/>
        </p:nvSpPr>
        <p:spPr>
          <a:xfrm>
            <a:off x="1028700" y="7526767"/>
            <a:ext cx="1454313" cy="1724884"/>
          </a:xfrm>
          <a:custGeom>
            <a:avLst/>
            <a:gdLst/>
            <a:ahLst/>
            <a:cxnLst/>
            <a:rect l="l" t="t" r="r" b="b"/>
            <a:pathLst>
              <a:path w="1454313" h="1724884">
                <a:moveTo>
                  <a:pt x="0" y="0"/>
                </a:moveTo>
                <a:lnTo>
                  <a:pt x="1454313" y="0"/>
                </a:lnTo>
                <a:lnTo>
                  <a:pt x="1454313" y="1724883"/>
                </a:lnTo>
                <a:lnTo>
                  <a:pt x="0" y="17248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0" t="-26961" r="-7436" b="-1090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096433" y="3130550"/>
            <a:ext cx="2095134" cy="2100857"/>
          </a:xfrm>
          <a:custGeom>
            <a:avLst/>
            <a:gdLst/>
            <a:ahLst/>
            <a:cxnLst/>
            <a:rect l="l" t="t" r="r" b="b"/>
            <a:pathLst>
              <a:path w="2095134" h="2100857">
                <a:moveTo>
                  <a:pt x="0" y="0"/>
                </a:moveTo>
                <a:lnTo>
                  <a:pt x="2095134" y="0"/>
                </a:lnTo>
                <a:lnTo>
                  <a:pt x="2095134" y="2100856"/>
                </a:lnTo>
                <a:lnTo>
                  <a:pt x="0" y="21008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14" t="-26196" b="-21494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368728" y="2978150"/>
            <a:ext cx="6890572" cy="237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9"/>
              </a:lnSpc>
            </a:pPr>
            <a:r>
              <a:rPr lang="en-US" sz="3999">
                <a:solidFill>
                  <a:srgbClr val="000000"/>
                </a:solidFill>
                <a:latin typeface="Open Sans Light"/>
              </a:rPr>
              <a:t>I can work with others in the local community and help with Youth Social Action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988591" y="942975"/>
            <a:ext cx="8516182" cy="6777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‘The Color Monster’ by Ana Llenas.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endParaRPr lang="en-US" sz="4804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Yellow for happiness, 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Blue for sadness, 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Red for anger, 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Black for fear,</a:t>
            </a:r>
          </a:p>
          <a:p>
            <a:pPr algn="just">
              <a:lnSpc>
                <a:spcPts val="6726"/>
              </a:lnSpc>
              <a:spcBef>
                <a:spcPct val="0"/>
              </a:spcBef>
            </a:pPr>
            <a:r>
              <a:rPr lang="en-US" sz="4804">
                <a:solidFill>
                  <a:srgbClr val="000000"/>
                </a:solidFill>
                <a:latin typeface="Open Sans Light"/>
              </a:rPr>
              <a:t>Green for calm.</a:t>
            </a:r>
          </a:p>
        </p:txBody>
      </p:sp>
      <p:sp>
        <p:nvSpPr>
          <p:cNvPr id="7" name="Freeform 7"/>
          <p:cNvSpPr/>
          <p:nvPr/>
        </p:nvSpPr>
        <p:spPr>
          <a:xfrm>
            <a:off x="805457" y="772245"/>
            <a:ext cx="7765583" cy="8186731"/>
          </a:xfrm>
          <a:custGeom>
            <a:avLst/>
            <a:gdLst/>
            <a:ahLst/>
            <a:cxnLst/>
            <a:rect l="l" t="t" r="r" b="b"/>
            <a:pathLst>
              <a:path w="7765583" h="8186731">
                <a:moveTo>
                  <a:pt x="0" y="0"/>
                </a:moveTo>
                <a:lnTo>
                  <a:pt x="7765583" y="0"/>
                </a:lnTo>
                <a:lnTo>
                  <a:pt x="7765583" y="8186731"/>
                </a:lnTo>
                <a:lnTo>
                  <a:pt x="0" y="81867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533" r="-2533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75151" y="499555"/>
            <a:ext cx="3028021" cy="40106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58748" y="4910417"/>
            <a:ext cx="1060827" cy="4160105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2285571" y="1028700"/>
            <a:ext cx="2087203" cy="2290483"/>
          </a:xfrm>
          <a:custGeom>
            <a:avLst/>
            <a:gdLst/>
            <a:ahLst/>
            <a:cxnLst/>
            <a:rect l="l" t="t" r="r" b="b"/>
            <a:pathLst>
              <a:path w="2087203" h="2290483">
                <a:moveTo>
                  <a:pt x="0" y="0"/>
                </a:moveTo>
                <a:lnTo>
                  <a:pt x="2087203" y="0"/>
                </a:lnTo>
                <a:lnTo>
                  <a:pt x="2087203" y="2290483"/>
                </a:lnTo>
                <a:lnTo>
                  <a:pt x="0" y="22904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599197" y="5426064"/>
            <a:ext cx="4334623" cy="3128810"/>
          </a:xfrm>
          <a:custGeom>
            <a:avLst/>
            <a:gdLst/>
            <a:ahLst/>
            <a:cxnLst/>
            <a:rect l="l" t="t" r="r" b="b"/>
            <a:pathLst>
              <a:path w="4334623" h="3128810">
                <a:moveTo>
                  <a:pt x="0" y="0"/>
                </a:moveTo>
                <a:lnTo>
                  <a:pt x="4334624" y="0"/>
                </a:lnTo>
                <a:lnTo>
                  <a:pt x="4334624" y="3128810"/>
                </a:lnTo>
                <a:lnTo>
                  <a:pt x="0" y="3128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19736" y="652958"/>
            <a:ext cx="17248528" cy="543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 Bold"/>
              </a:rPr>
              <a:t>Open your hands out, imagine: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endParaRPr lang="en-US" sz="4444">
              <a:solidFill>
                <a:srgbClr val="000000"/>
              </a:solidFill>
              <a:latin typeface="Open Sans Light Bold"/>
            </a:endParaRP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In your left hand you have a strawberry 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and in your right hand, a candle. 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First, smell the strawberry, then blow out the candle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This will make you breathe in and out. </a:t>
            </a:r>
          </a:p>
          <a:p>
            <a:pPr>
              <a:lnSpc>
                <a:spcPts val="6222"/>
              </a:lnSpc>
              <a:spcBef>
                <a:spcPct val="0"/>
              </a:spcBef>
            </a:pPr>
            <a:r>
              <a:rPr lang="en-US" sz="4444">
                <a:solidFill>
                  <a:srgbClr val="000000"/>
                </a:solidFill>
                <a:latin typeface="Open Sans Light"/>
              </a:rPr>
              <a:t>Repeat this 3-5 times.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51444" y="836374"/>
            <a:ext cx="1669188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 Bold"/>
              </a:rPr>
              <a:t>Do a mindful colouring activity from your passport.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81030" y="594842"/>
            <a:ext cx="16378270" cy="25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Open Sans Light"/>
              </a:rPr>
              <a:t>Know whom in school they should speak to if they are worried about their own or someone else’s mental wellbeing or ability to control their emotions (including issues arising online).</a:t>
            </a:r>
          </a:p>
          <a:p>
            <a:pPr>
              <a:lnSpc>
                <a:spcPts val="4049"/>
              </a:lnSpc>
              <a:spcBef>
                <a:spcPct val="0"/>
              </a:spcBef>
            </a:pPr>
            <a:endParaRPr lang="en-US" sz="2892">
              <a:solidFill>
                <a:srgbClr val="000000"/>
              </a:solidFill>
              <a:latin typeface="Open Sans Light"/>
            </a:endParaRPr>
          </a:p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Open Sans Light"/>
              </a:rPr>
              <a:t>In our school, you can talk to............................................................ (please include pictures)</a:t>
            </a:r>
          </a:p>
          <a:p>
            <a:pPr algn="ctr">
              <a:lnSpc>
                <a:spcPts val="4049"/>
              </a:lnSpc>
              <a:spcBef>
                <a:spcPct val="0"/>
              </a:spcBef>
            </a:pPr>
            <a:endParaRPr lang="en-US" sz="2892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24446" y="777502"/>
            <a:ext cx="8724305" cy="8408049"/>
          </a:xfrm>
          <a:custGeom>
            <a:avLst/>
            <a:gdLst/>
            <a:ahLst/>
            <a:cxnLst/>
            <a:rect l="l" t="t" r="r" b="b"/>
            <a:pathLst>
              <a:path w="8724305" h="8408049">
                <a:moveTo>
                  <a:pt x="0" y="0"/>
                </a:moveTo>
                <a:lnTo>
                  <a:pt x="8724305" y="0"/>
                </a:lnTo>
                <a:lnTo>
                  <a:pt x="8724305" y="8408049"/>
                </a:lnTo>
                <a:lnTo>
                  <a:pt x="0" y="84080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8819529" y="1028700"/>
            <a:ext cx="8966717" cy="8706767"/>
            <a:chOff x="0" y="0"/>
            <a:chExt cx="11955622" cy="11609022"/>
          </a:xfrm>
        </p:grpSpPr>
        <p:sp>
          <p:nvSpPr>
            <p:cNvPr id="8" name="TextBox 8"/>
            <p:cNvSpPr txBox="1"/>
            <p:nvPr/>
          </p:nvSpPr>
          <p:spPr>
            <a:xfrm>
              <a:off x="0" y="304800"/>
              <a:ext cx="11955622" cy="10535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007"/>
                </a:lnSpc>
              </a:pPr>
              <a:r>
                <a:rPr lang="en-US" sz="17179">
                  <a:solidFill>
                    <a:srgbClr val="000000"/>
                  </a:solidFill>
                  <a:latin typeface="Chewy"/>
                </a:rPr>
                <a:t>What will you change?</a:t>
              </a:r>
            </a:p>
            <a:p>
              <a:pPr algn="ctr">
                <a:lnSpc>
                  <a:spcPts val="10296"/>
                </a:lnSpc>
              </a:pPr>
              <a:endParaRPr lang="en-US" sz="17179">
                <a:solidFill>
                  <a:srgbClr val="000000"/>
                </a:solidFill>
                <a:latin typeface="Chewy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18616"/>
              <a:ext cx="11955622" cy="4904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5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028700" y="497413"/>
            <a:ext cx="2276039" cy="1510721"/>
          </a:xfrm>
          <a:custGeom>
            <a:avLst/>
            <a:gdLst/>
            <a:ahLst/>
            <a:cxnLst/>
            <a:rect l="l" t="t" r="r" b="b"/>
            <a:pathLst>
              <a:path w="2276039" h="1510721">
                <a:moveTo>
                  <a:pt x="0" y="0"/>
                </a:moveTo>
                <a:lnTo>
                  <a:pt x="2276039" y="0"/>
                </a:lnTo>
                <a:lnTo>
                  <a:pt x="2276039" y="1510722"/>
                </a:lnTo>
                <a:lnTo>
                  <a:pt x="0" y="1510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931935"/>
            <a:ext cx="16230600" cy="5255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childline.org.uk 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- 0800 1111 (free 24hr) confidential listening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samaritans.org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 - 116 123 (free 24 hr) confidential listening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studentsagainstdepression.org 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- resources to move away from depression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youngminds.org.uk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 - mental health info and guidance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youthaccess.org.uk 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- young people’s info, advice and counselling</a:t>
            </a:r>
          </a:p>
          <a:p>
            <a:pPr algn="just">
              <a:lnSpc>
                <a:spcPts val="5364"/>
              </a:lnSpc>
              <a:spcBef>
                <a:spcPct val="0"/>
              </a:spcBef>
            </a:pPr>
            <a:r>
              <a:rPr lang="en-US" sz="3831">
                <a:solidFill>
                  <a:srgbClr val="000000"/>
                </a:solidFill>
                <a:latin typeface="Open Sans Light Bold"/>
              </a:rPr>
              <a:t>themix.org.uk</a:t>
            </a:r>
            <a:r>
              <a:rPr lang="en-US" sz="3831">
                <a:solidFill>
                  <a:srgbClr val="000000"/>
                </a:solidFill>
                <a:latin typeface="Open Sans Light"/>
              </a:rPr>
              <a:t> - essential support for under 25s</a:t>
            </a:r>
          </a:p>
          <a:p>
            <a:pPr algn="ctr">
              <a:lnSpc>
                <a:spcPts val="4244"/>
              </a:lnSpc>
              <a:spcBef>
                <a:spcPct val="0"/>
              </a:spcBef>
            </a:pPr>
            <a:endParaRPr lang="en-US" sz="3831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7278898"/>
            <a:ext cx="16230600" cy="1497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9"/>
              </a:lnSpc>
              <a:spcBef>
                <a:spcPct val="0"/>
              </a:spcBef>
            </a:pPr>
            <a:r>
              <a:rPr lang="en-US" sz="2892">
                <a:solidFill>
                  <a:srgbClr val="000000"/>
                </a:solidFill>
                <a:latin typeface="Open Sans Light Bold"/>
              </a:rPr>
              <a:t>If you have </a:t>
            </a:r>
            <a:r>
              <a:rPr lang="en-US" sz="2892">
                <a:solidFill>
                  <a:srgbClr val="EB1D27"/>
                </a:solidFill>
                <a:latin typeface="Open Sans Light Bold"/>
              </a:rPr>
              <a:t>a mental health crisis and don't know whom to contact, call NHS 111.</a:t>
            </a:r>
            <a:r>
              <a:rPr lang="en-US" sz="2892">
                <a:solidFill>
                  <a:srgbClr val="000000"/>
                </a:solidFill>
                <a:latin typeface="Open Sans Light Bold"/>
              </a:rPr>
              <a:t> Call 111, free from any phone, 24 hours a day, seven days a week, and speak to a highly trained adviser supported by healthcare professionals.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E9099D-DD19-4790-80C0-9379DC05B752}"/>
</file>

<file path=customXml/itemProps2.xml><?xml version="1.0" encoding="utf-8"?>
<ds:datastoreItem xmlns:ds="http://schemas.openxmlformats.org/officeDocument/2006/customXml" ds:itemID="{45B14AB6-5F7D-44C8-989C-D174B1235B05}"/>
</file>

<file path=customXml/itemProps3.xml><?xml version="1.0" encoding="utf-8"?>
<ds:datastoreItem xmlns:ds="http://schemas.openxmlformats.org/officeDocument/2006/customXml" ds:itemID="{FEFDDB41-47AF-4C0F-8EF9-BD63186CAAE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Macintosh PowerPoint</Application>
  <PresentationFormat>Custom</PresentationFormat>
  <Paragraphs>48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Open Sans Light</vt:lpstr>
      <vt:lpstr>Chewy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KS1 HH</dc:title>
  <cp:lastModifiedBy>Samia Akram</cp:lastModifiedBy>
  <cp:revision>1</cp:revision>
  <dcterms:created xsi:type="dcterms:W3CDTF">2006-08-16T00:00:00Z</dcterms:created>
  <dcterms:modified xsi:type="dcterms:W3CDTF">2023-09-19T20:15:21Z</dcterms:modified>
  <dc:identifier>DAFEDL3DuZE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8388100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