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hewy" panose="02000000000000000000" pitchFamily="2" charset="0"/>
      <p:regular r:id="rId32"/>
    </p:embeddedFont>
    <p:embeddedFont>
      <p:font typeface="Open Sans 1 Bold" panose="020B0806030504020204" pitchFamily="34" charset="0"/>
      <p:regular r:id="rId33"/>
      <p:bold r:id="rId34"/>
    </p:embeddedFont>
    <p:embeddedFont>
      <p:font typeface="Open Sans 1 Light" panose="020B0306030504020204" pitchFamily="34" charset="0"/>
      <p:regular r:id="rId35"/>
    </p:embeddedFont>
    <p:embeddedFont>
      <p:font typeface="Open Sans 2" panose="020B0606030504020204" pitchFamily="34" charset="0"/>
      <p:regular r:id="rId36"/>
    </p:embeddedFont>
    <p:embeddedFont>
      <p:font typeface="Open Sans 2 Bold" panose="020B0806030504020204" pitchFamily="34" charset="0"/>
      <p:regular r:id="rId37"/>
      <p:bold r:id="rId38"/>
    </p:embeddedFont>
    <p:embeddedFont>
      <p:font typeface="Open Sans Light" panose="020B0306030504020204" pitchFamily="34" charset="0"/>
      <p:regular r:id="rId39"/>
      <p:italic r:id="rId40"/>
    </p:embeddedFont>
    <p:embeddedFont>
      <p:font typeface="Open Sans Light Bold" panose="020B0806030504020204" pitchFamily="34" charset="0"/>
      <p:regular r:id="rId41"/>
      <p:bold r:id="rId42"/>
    </p:embeddedFont>
    <p:embeddedFont>
      <p:font typeface="Open Sans Light Bold Italics" panose="020B0806030504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7" autoAdjust="0"/>
  </p:normalViewPr>
  <p:slideViewPr>
    <p:cSldViewPr>
      <p:cViewPr varScale="1">
        <p:scale>
          <a:sx n="74" d="100"/>
          <a:sy n="74" d="100"/>
        </p:scale>
        <p:origin x="60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19.09.2023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pupils to think about people around them that have overcome obstacles to succeed. </a:t>
            </a:r>
          </a:p>
          <a:p>
            <a:endParaRPr lang="en-US"/>
          </a:p>
          <a:p>
            <a:r>
              <a:rPr lang="en-US"/>
              <a:t>Pupils need to understand that mental health can be affected when they feel things are not going well. </a:t>
            </a:r>
          </a:p>
          <a:p>
            <a:endParaRPr lang="en-US"/>
          </a:p>
          <a:p>
            <a:r>
              <a:rPr lang="en-US"/>
              <a:t>Its essential we are able to overcome this by looking after our well being.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do we create that sense of well-being that will enable us to function in everyday life?</a:t>
            </a:r>
          </a:p>
          <a:p>
            <a:endParaRPr lang="en-US"/>
          </a:p>
          <a:p>
            <a:r>
              <a:rPr lang="en-US"/>
              <a:t>What can we do when we come across an obstacle?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3min video to learn how to breathe.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sharing the quotes ask pupils to tell you what they think mental health and wellbeing are.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need to understand what sustainability means.  before giving them the definitions ask pupils to suggest what they think sustainability means.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Pupils understand that we all face obstacles which will become a barrier to achieving our hopes, goals, and dreams, </a:t>
            </a:r>
          </a:p>
          <a:p>
            <a:endParaRPr lang="en-US"/>
          </a:p>
          <a:p>
            <a:r>
              <a:rPr lang="en-US"/>
              <a:t>How did they overcome overcame problems greater than yours to achieve greatness as you would like?</a:t>
            </a:r>
          </a:p>
          <a:p>
            <a:endParaRPr lang="en-US"/>
          </a:p>
          <a:p>
            <a:r>
              <a:rPr lang="en-US"/>
              <a:t>2. Serena Williams</a:t>
            </a:r>
          </a:p>
          <a:p>
            <a:endParaRPr lang="en-US"/>
          </a:p>
          <a:p>
            <a:r>
              <a:rPr lang="en-US"/>
              <a:t>Serena Williams is a professional tennis player and an influential athlete. She has made a name for herself through her determination, modesty, and strength. Serena is an inspiring role model, not only to children but also to adults. After a series of losses and defeats throughout her career, and even failing to defend her winning titles, Serena made up for her losses by never giving up. She sets a clear example of why we should always encourage and motivate our children to adopt a positive mindset and attitude, so that they believe in themselves, overcome setbacks, and strive to do their best. Serena continues to inspire people around the world, in sports, the community, and culture.</a:t>
            </a:r>
          </a:p>
          <a:p>
            <a:endParaRPr lang="en-US"/>
          </a:p>
          <a:p>
            <a:r>
              <a:rPr lang="en-US"/>
              <a:t>3. Barack Obama</a:t>
            </a:r>
          </a:p>
          <a:p>
            <a:endParaRPr lang="en-US"/>
          </a:p>
          <a:p>
            <a:r>
              <a:rPr lang="en-US"/>
              <a:t>Barack Obama, who served as the 44th president of the United States and the first African-American president, has become a worldwide inspiration. His resilience, intelligence, and leadership has inspired many around the world. Obama is motivational through his words and actions, which have positively impacted children and adults. Like many others, Obama faced setbacks during his time as president but despite these difficulties, he continued to positively influence others as the resilient leader he is, and lead an entire nation towards success. Barack Obama continues to inspire others to strive for success today.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news.bbc.co.uk/2/hi/programmes/newsnight/6174256.stm" TargetMode="Externa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youtu.be/754__xBsak4"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6417853" y="2749139"/>
            <a:ext cx="5452293" cy="6811812"/>
          </a:xfrm>
          <a:custGeom>
            <a:avLst/>
            <a:gdLst/>
            <a:ahLst/>
            <a:cxnLst/>
            <a:rect l="l" t="t" r="r" b="b"/>
            <a:pathLst>
              <a:path w="5452293" h="6811812">
                <a:moveTo>
                  <a:pt x="0" y="0"/>
                </a:moveTo>
                <a:lnTo>
                  <a:pt x="5452294" y="0"/>
                </a:lnTo>
                <a:lnTo>
                  <a:pt x="5452294" y="6811811"/>
                </a:lnTo>
                <a:lnTo>
                  <a:pt x="0" y="6811811"/>
                </a:lnTo>
                <a:lnTo>
                  <a:pt x="0" y="0"/>
                </a:lnTo>
                <a:close/>
              </a:path>
            </a:pathLst>
          </a:custGeom>
          <a:blipFill>
            <a:blip r:embed="rId3"/>
            <a:stretch>
              <a:fillRect b="-13199"/>
            </a:stretch>
          </a:blipFill>
        </p:spPr>
      </p:sp>
      <p:sp>
        <p:nvSpPr>
          <p:cNvPr id="7" name="TextBox 7"/>
          <p:cNvSpPr txBox="1"/>
          <p:nvPr/>
        </p:nvSpPr>
        <p:spPr>
          <a:xfrm>
            <a:off x="587599" y="412209"/>
            <a:ext cx="17112801" cy="3097389"/>
          </a:xfrm>
          <a:prstGeom prst="rect">
            <a:avLst/>
          </a:prstGeom>
        </p:spPr>
        <p:txBody>
          <a:bodyPr lIns="0" tIns="0" rIns="0" bIns="0" rtlCol="0" anchor="t">
            <a:spAutoFit/>
          </a:bodyPr>
          <a:lstStyle/>
          <a:p>
            <a:pPr algn="ctr">
              <a:lnSpc>
                <a:spcPts val="6194"/>
              </a:lnSpc>
              <a:spcBef>
                <a:spcPct val="0"/>
              </a:spcBef>
            </a:pPr>
            <a:r>
              <a:rPr lang="en-US" sz="4424">
                <a:solidFill>
                  <a:srgbClr val="000000"/>
                </a:solidFill>
                <a:latin typeface="Open Sans Light"/>
              </a:rPr>
              <a:t>“Promise me you’ll always remember: you’re braver than you believe and stronger than you seem, and smarter than you think.” </a:t>
            </a:r>
          </a:p>
          <a:p>
            <a:pPr algn="ctr">
              <a:lnSpc>
                <a:spcPts val="6194"/>
              </a:lnSpc>
              <a:spcBef>
                <a:spcPct val="0"/>
              </a:spcBef>
            </a:pPr>
            <a:endParaRPr lang="en-US" sz="4424">
              <a:solidFill>
                <a:srgbClr val="000000"/>
              </a:solidFill>
              <a:latin typeface="Open Sans Light"/>
            </a:endParaRPr>
          </a:p>
          <a:p>
            <a:pPr algn="ctr">
              <a:lnSpc>
                <a:spcPts val="6194"/>
              </a:lnSpc>
              <a:spcBef>
                <a:spcPct val="0"/>
              </a:spcBef>
            </a:pPr>
            <a:r>
              <a:rPr lang="en-US" sz="4424">
                <a:solidFill>
                  <a:srgbClr val="000000"/>
                </a:solidFill>
                <a:latin typeface="Open Sans Light Bold"/>
              </a:rPr>
              <a:t> Christopher Robin.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4146553" y="5420072"/>
            <a:ext cx="9165887" cy="4590428"/>
          </a:xfrm>
          <a:custGeom>
            <a:avLst/>
            <a:gdLst/>
            <a:ahLst/>
            <a:cxnLst/>
            <a:rect l="l" t="t" r="r" b="b"/>
            <a:pathLst>
              <a:path w="9165887" h="4590428">
                <a:moveTo>
                  <a:pt x="0" y="0"/>
                </a:moveTo>
                <a:lnTo>
                  <a:pt x="9165887" y="0"/>
                </a:lnTo>
                <a:lnTo>
                  <a:pt x="9165887" y="4590428"/>
                </a:lnTo>
                <a:lnTo>
                  <a:pt x="0" y="4590428"/>
                </a:lnTo>
                <a:lnTo>
                  <a:pt x="0" y="0"/>
                </a:lnTo>
                <a:close/>
              </a:path>
            </a:pathLst>
          </a:custGeom>
          <a:blipFill>
            <a:blip r:embed="rId3"/>
            <a:stretch>
              <a:fillRect/>
            </a:stretch>
          </a:blipFill>
        </p:spPr>
      </p:sp>
      <p:sp>
        <p:nvSpPr>
          <p:cNvPr id="7" name="Freeform 7"/>
          <p:cNvSpPr/>
          <p:nvPr/>
        </p:nvSpPr>
        <p:spPr>
          <a:xfrm>
            <a:off x="9492790" y="437485"/>
            <a:ext cx="8058381" cy="4202908"/>
          </a:xfrm>
          <a:custGeom>
            <a:avLst/>
            <a:gdLst/>
            <a:ahLst/>
            <a:cxnLst/>
            <a:rect l="l" t="t" r="r" b="b"/>
            <a:pathLst>
              <a:path w="8058381" h="4202908">
                <a:moveTo>
                  <a:pt x="0" y="0"/>
                </a:moveTo>
                <a:lnTo>
                  <a:pt x="8058380" y="0"/>
                </a:lnTo>
                <a:lnTo>
                  <a:pt x="8058380" y="4202907"/>
                </a:lnTo>
                <a:lnTo>
                  <a:pt x="0" y="4202907"/>
                </a:lnTo>
                <a:lnTo>
                  <a:pt x="0" y="0"/>
                </a:lnTo>
                <a:close/>
              </a:path>
            </a:pathLst>
          </a:custGeom>
          <a:blipFill>
            <a:blip r:embed="rId4"/>
            <a:stretch>
              <a:fillRect l="-1309" r="-1309"/>
            </a:stretch>
          </a:blipFill>
        </p:spPr>
      </p:sp>
      <p:sp>
        <p:nvSpPr>
          <p:cNvPr id="8" name="Freeform 8"/>
          <p:cNvSpPr/>
          <p:nvPr/>
        </p:nvSpPr>
        <p:spPr>
          <a:xfrm>
            <a:off x="577890" y="345935"/>
            <a:ext cx="8464305" cy="4187155"/>
          </a:xfrm>
          <a:custGeom>
            <a:avLst/>
            <a:gdLst/>
            <a:ahLst/>
            <a:cxnLst/>
            <a:rect l="l" t="t" r="r" b="b"/>
            <a:pathLst>
              <a:path w="8464305" h="4187155">
                <a:moveTo>
                  <a:pt x="0" y="0"/>
                </a:moveTo>
                <a:lnTo>
                  <a:pt x="8464306" y="0"/>
                </a:lnTo>
                <a:lnTo>
                  <a:pt x="8464306" y="4187155"/>
                </a:lnTo>
                <a:lnTo>
                  <a:pt x="0" y="4187155"/>
                </a:lnTo>
                <a:lnTo>
                  <a:pt x="0" y="0"/>
                </a:lnTo>
                <a:close/>
              </a:path>
            </a:pathLst>
          </a:custGeom>
          <a:blipFill>
            <a:blip r:embed="rId5"/>
            <a:stretch>
              <a:fillRect/>
            </a:stretch>
          </a:blipFill>
        </p:spPr>
      </p:sp>
      <p:sp>
        <p:nvSpPr>
          <p:cNvPr id="9" name="TextBox 9"/>
          <p:cNvSpPr txBox="1"/>
          <p:nvPr/>
        </p:nvSpPr>
        <p:spPr>
          <a:xfrm>
            <a:off x="750356" y="4399740"/>
            <a:ext cx="16811461" cy="1160781"/>
          </a:xfrm>
          <a:prstGeom prst="rect">
            <a:avLst/>
          </a:prstGeom>
        </p:spPr>
        <p:txBody>
          <a:bodyPr lIns="0" tIns="0" rIns="0" bIns="0" rtlCol="0" anchor="t">
            <a:spAutoFit/>
          </a:bodyPr>
          <a:lstStyle/>
          <a:p>
            <a:pPr algn="ctr">
              <a:lnSpc>
                <a:spcPts val="9519"/>
              </a:lnSpc>
            </a:pPr>
            <a:r>
              <a:rPr lang="en-US" sz="6799">
                <a:solidFill>
                  <a:srgbClr val="000000"/>
                </a:solidFill>
                <a:latin typeface="Open Sans Light Bold"/>
              </a:rPr>
              <a:t>What do they have in common?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63531"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459398" y="1028700"/>
            <a:ext cx="4811457" cy="6910531"/>
          </a:xfrm>
          <a:custGeom>
            <a:avLst/>
            <a:gdLst/>
            <a:ahLst/>
            <a:cxnLst/>
            <a:rect l="l" t="t" r="r" b="b"/>
            <a:pathLst>
              <a:path w="4811457" h="6910531">
                <a:moveTo>
                  <a:pt x="0" y="0"/>
                </a:moveTo>
                <a:lnTo>
                  <a:pt x="4811457" y="0"/>
                </a:lnTo>
                <a:lnTo>
                  <a:pt x="4811457" y="6910531"/>
                </a:lnTo>
                <a:lnTo>
                  <a:pt x="0" y="691053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5107626" y="971550"/>
            <a:ext cx="12698651" cy="6791964"/>
          </a:xfrm>
          <a:prstGeom prst="rect">
            <a:avLst/>
          </a:prstGeom>
        </p:spPr>
        <p:txBody>
          <a:bodyPr lIns="0" tIns="0" rIns="0" bIns="0" rtlCol="0" anchor="t">
            <a:spAutoFit/>
          </a:bodyPr>
          <a:lstStyle/>
          <a:p>
            <a:pPr algn="just">
              <a:lnSpc>
                <a:spcPts val="4138"/>
              </a:lnSpc>
            </a:pPr>
            <a:endParaRPr/>
          </a:p>
          <a:p>
            <a:pPr marL="638153" lvl="1" indent="-319076" algn="just">
              <a:lnSpc>
                <a:spcPts val="4138"/>
              </a:lnSpc>
              <a:buFont typeface="Arial"/>
              <a:buChar char="•"/>
            </a:pPr>
            <a:r>
              <a:rPr lang="en-US" sz="2955">
                <a:solidFill>
                  <a:srgbClr val="000000"/>
                </a:solidFill>
                <a:latin typeface="Open Sans Light"/>
              </a:rPr>
              <a:t> Van Gogh only sold one painting during his lifetime. ...</a:t>
            </a:r>
          </a:p>
          <a:p>
            <a:pPr marL="638153" lvl="1" indent="-319076" algn="just">
              <a:lnSpc>
                <a:spcPts val="4138"/>
              </a:lnSpc>
              <a:buFont typeface="Arial"/>
              <a:buChar char="•"/>
            </a:pPr>
            <a:r>
              <a:rPr lang="en-US" sz="2955">
                <a:solidFill>
                  <a:srgbClr val="000000"/>
                </a:solidFill>
                <a:latin typeface="Open Sans Light"/>
              </a:rPr>
              <a:t>Stephen King's first novel was rejected 30 times. King's books have </a:t>
            </a:r>
            <a:r>
              <a:rPr lang="en-US" sz="2955">
                <a:solidFill>
                  <a:srgbClr val="000000"/>
                </a:solidFill>
                <a:latin typeface="Open Sans Light"/>
                <a:hlinkClick r:id="rId5" tooltip="http://news.bbc.co.uk/2/hi/programmes/newsnight/6174256.stm"/>
              </a:rPr>
              <a:t>sold over 350 million copies</a:t>
            </a:r>
            <a:r>
              <a:rPr lang="en-US" sz="2955">
                <a:solidFill>
                  <a:srgbClr val="000000"/>
                </a:solidFill>
                <a:latin typeface="Open Sans Light"/>
              </a:rPr>
              <a:t> and have been made into countless major motion pictures.</a:t>
            </a:r>
          </a:p>
          <a:p>
            <a:pPr marL="638153" lvl="1" indent="-319076" algn="just">
              <a:lnSpc>
                <a:spcPts val="4138"/>
              </a:lnSpc>
              <a:buFont typeface="Arial"/>
              <a:buChar char="•"/>
            </a:pPr>
            <a:r>
              <a:rPr lang="en-US" sz="2955">
                <a:solidFill>
                  <a:srgbClr val="000000"/>
                </a:solidFill>
                <a:latin typeface="Open Sans Light"/>
              </a:rPr>
              <a:t>Thomas Edison failed 1,000 times before creating the lightbulb. </a:t>
            </a:r>
          </a:p>
          <a:p>
            <a:pPr marL="638153" lvl="1" indent="-319076" algn="just">
              <a:lnSpc>
                <a:spcPts val="4138"/>
              </a:lnSpc>
              <a:buFont typeface="Arial"/>
              <a:buChar char="•"/>
            </a:pPr>
            <a:r>
              <a:rPr lang="en-US" sz="2955">
                <a:solidFill>
                  <a:srgbClr val="000000"/>
                </a:solidFill>
                <a:latin typeface="Open Sans Light"/>
              </a:rPr>
              <a:t>Albert Einstein. Einstein didn't speak at all for the first three years of his life. He went on to become Nobel Prize winning physicist; who created special and general relativity, a major contributor to quantum mechanics, statesman.  He couldn't get a job in physics for two years after graduation. Worked as assistant patent examiner, passed over for promotion until he "fully mastered machine technology".</a:t>
            </a:r>
          </a:p>
          <a:p>
            <a:pPr algn="just">
              <a:lnSpc>
                <a:spcPts val="4138"/>
              </a:lnSpc>
            </a:pPr>
            <a:endParaRPr lang="en-US" sz="2955">
              <a:solidFill>
                <a:srgbClr val="000000"/>
              </a:solidFill>
              <a:latin typeface="Open Sans Light"/>
            </a:endParaRPr>
          </a:p>
        </p:txBody>
      </p:sp>
      <p:sp>
        <p:nvSpPr>
          <p:cNvPr id="8" name="TextBox 8"/>
          <p:cNvSpPr txBox="1"/>
          <p:nvPr/>
        </p:nvSpPr>
        <p:spPr>
          <a:xfrm>
            <a:off x="811315" y="8872238"/>
            <a:ext cx="16994961" cy="695924"/>
          </a:xfrm>
          <a:prstGeom prst="rect">
            <a:avLst/>
          </a:prstGeom>
        </p:spPr>
        <p:txBody>
          <a:bodyPr lIns="0" tIns="0" rIns="0" bIns="0" rtlCol="0" anchor="t">
            <a:spAutoFit/>
          </a:bodyPr>
          <a:lstStyle/>
          <a:p>
            <a:pPr algn="ctr">
              <a:lnSpc>
                <a:spcPts val="5739"/>
              </a:lnSpc>
              <a:spcBef>
                <a:spcPct val="0"/>
              </a:spcBef>
            </a:pPr>
            <a:r>
              <a:rPr lang="en-US" sz="4099">
                <a:solidFill>
                  <a:srgbClr val="000000"/>
                </a:solidFill>
                <a:latin typeface="Open Sans Light Bold"/>
              </a:rPr>
              <a:t>Can you think of anyone you know that has overcome obstacles?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445902" y="343031"/>
            <a:ext cx="17405656" cy="8889865"/>
          </a:xfrm>
          <a:prstGeom prst="rect">
            <a:avLst/>
          </a:prstGeom>
        </p:spPr>
        <p:txBody>
          <a:bodyPr lIns="0" tIns="0" rIns="0" bIns="0" rtlCol="0" anchor="t">
            <a:spAutoFit/>
          </a:bodyPr>
          <a:lstStyle/>
          <a:p>
            <a:pPr algn="ctr">
              <a:lnSpc>
                <a:spcPts val="4049"/>
              </a:lnSpc>
            </a:pPr>
            <a:endParaRPr/>
          </a:p>
          <a:p>
            <a:pPr>
              <a:lnSpc>
                <a:spcPts val="4049"/>
              </a:lnSpc>
            </a:pPr>
            <a:r>
              <a:rPr lang="en-US" sz="2892">
                <a:solidFill>
                  <a:srgbClr val="000000"/>
                </a:solidFill>
                <a:latin typeface="Open Sans Light Bold"/>
              </a:rPr>
              <a:t>My ‘best self'</a:t>
            </a:r>
          </a:p>
          <a:p>
            <a:pPr>
              <a:lnSpc>
                <a:spcPts val="4469"/>
              </a:lnSpc>
            </a:pPr>
            <a:endParaRPr lang="en-US" sz="2892">
              <a:solidFill>
                <a:srgbClr val="000000"/>
              </a:solidFill>
              <a:latin typeface="Open Sans Light Bold"/>
            </a:endParaRPr>
          </a:p>
          <a:p>
            <a:pPr>
              <a:lnSpc>
                <a:spcPts val="4469"/>
              </a:lnSpc>
            </a:pPr>
            <a:r>
              <a:rPr lang="en-US" sz="3192">
                <a:solidFill>
                  <a:srgbClr val="000000"/>
                </a:solidFill>
                <a:latin typeface="Open Sans Light"/>
              </a:rPr>
              <a:t>Think about a time you felt that you got something wrong, things didn’t immediately work out or you were generally having a hard time. This could include times such as falling out with friends, not achieving as well as they expected in exams or sports etc. Or you might have experienced losses or changes in your family that felt overwhelming at the time, but now feel that they can cope with. </a:t>
            </a:r>
          </a:p>
          <a:p>
            <a:pPr algn="ctr">
              <a:lnSpc>
                <a:spcPts val="4469"/>
              </a:lnSpc>
            </a:pPr>
            <a:endParaRPr lang="en-US" sz="3192">
              <a:solidFill>
                <a:srgbClr val="000000"/>
              </a:solidFill>
              <a:latin typeface="Open Sans Light"/>
            </a:endParaRPr>
          </a:p>
          <a:p>
            <a:pPr marL="602842" lvl="1" indent="-301421">
              <a:lnSpc>
                <a:spcPts val="3909"/>
              </a:lnSpc>
              <a:buFont typeface="Arial"/>
              <a:buChar char="•"/>
            </a:pPr>
            <a:r>
              <a:rPr lang="en-US" sz="2792">
                <a:solidFill>
                  <a:srgbClr val="000000"/>
                </a:solidFill>
                <a:latin typeface="Open Sans Light"/>
              </a:rPr>
              <a:t>What feelings did you experience on each occasion? How do they compare?</a:t>
            </a:r>
          </a:p>
          <a:p>
            <a:pPr marL="602842" lvl="1" indent="-301421">
              <a:lnSpc>
                <a:spcPts val="3909"/>
              </a:lnSpc>
              <a:buFont typeface="Arial"/>
              <a:buChar char="•"/>
            </a:pPr>
            <a:r>
              <a:rPr lang="en-US" sz="2792">
                <a:solidFill>
                  <a:srgbClr val="000000"/>
                </a:solidFill>
                <a:latin typeface="Open Sans Light"/>
              </a:rPr>
              <a:t>What did you learn about yourself when things went wrong?</a:t>
            </a:r>
          </a:p>
          <a:p>
            <a:pPr marL="602842" lvl="1" indent="-301421">
              <a:lnSpc>
                <a:spcPts val="3909"/>
              </a:lnSpc>
              <a:buFont typeface="Arial"/>
              <a:buChar char="•"/>
            </a:pPr>
            <a:r>
              <a:rPr lang="en-US" sz="2792">
                <a:solidFill>
                  <a:srgbClr val="000000"/>
                </a:solidFill>
                <a:latin typeface="Open Sans Light"/>
              </a:rPr>
              <a:t>If they had a similar experience now, what would they do differently?</a:t>
            </a:r>
          </a:p>
          <a:p>
            <a:pPr marL="602842" lvl="1" indent="-301421">
              <a:lnSpc>
                <a:spcPts val="3909"/>
              </a:lnSpc>
              <a:buFont typeface="Arial"/>
              <a:buChar char="•"/>
            </a:pPr>
            <a:r>
              <a:rPr lang="en-US" sz="2792">
                <a:solidFill>
                  <a:srgbClr val="000000"/>
                </a:solidFill>
                <a:latin typeface="Open Sans Light"/>
              </a:rPr>
              <a:t>How do you think, feel and act when being your ‘best selves?</a:t>
            </a:r>
          </a:p>
          <a:p>
            <a:pPr marL="602842" lvl="1" indent="-301421">
              <a:lnSpc>
                <a:spcPts val="3909"/>
              </a:lnSpc>
              <a:buFont typeface="Arial"/>
              <a:buChar char="•"/>
            </a:pPr>
            <a:r>
              <a:rPr lang="en-US" sz="2792">
                <a:solidFill>
                  <a:srgbClr val="000000"/>
                </a:solidFill>
                <a:latin typeface="Open Sans Light"/>
              </a:rPr>
              <a:t>Is it easier or more difficult to be our ‘best selves’ during challenging times?</a:t>
            </a:r>
          </a:p>
          <a:p>
            <a:pPr marL="602842" lvl="1" indent="-301421">
              <a:lnSpc>
                <a:spcPts val="3909"/>
              </a:lnSpc>
              <a:buFont typeface="Arial"/>
              <a:buChar char="•"/>
            </a:pPr>
            <a:r>
              <a:rPr lang="en-US" sz="2792">
                <a:solidFill>
                  <a:srgbClr val="000000"/>
                </a:solidFill>
                <a:latin typeface="Open Sans Light"/>
              </a:rPr>
              <a:t>Think of a ‘top tip’ they would give to another young person to help them be their ‘best selves?</a:t>
            </a:r>
          </a:p>
          <a:p>
            <a:pPr>
              <a:lnSpc>
                <a:spcPts val="3909"/>
              </a:lnSpc>
            </a:pPr>
            <a:endParaRPr lang="en-US" sz="2792">
              <a:solidFill>
                <a:srgbClr val="000000"/>
              </a:solidFill>
              <a:latin typeface="Open Sans Light"/>
            </a:endParaRPr>
          </a:p>
          <a:p>
            <a:pPr>
              <a:lnSpc>
                <a:spcPts val="3909"/>
              </a:lnSpc>
            </a:pPr>
            <a:endParaRPr lang="en-US" sz="2792">
              <a:solidFill>
                <a:srgbClr val="000000"/>
              </a:solidFill>
              <a:latin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691117" y="877190"/>
            <a:ext cx="16929939" cy="7221030"/>
          </a:xfrm>
          <a:prstGeom prst="rect">
            <a:avLst/>
          </a:prstGeom>
        </p:spPr>
        <p:txBody>
          <a:bodyPr lIns="0" tIns="0" rIns="0" bIns="0" rtlCol="0" anchor="t">
            <a:spAutoFit/>
          </a:bodyPr>
          <a:lstStyle/>
          <a:p>
            <a:pPr algn="just">
              <a:lnSpc>
                <a:spcPts val="4470"/>
              </a:lnSpc>
            </a:pPr>
            <a:endParaRPr/>
          </a:p>
          <a:p>
            <a:pPr algn="just">
              <a:lnSpc>
                <a:spcPts val="4470"/>
              </a:lnSpc>
            </a:pPr>
            <a:r>
              <a:rPr lang="en-US" sz="3193">
                <a:solidFill>
                  <a:srgbClr val="000000"/>
                </a:solidFill>
                <a:latin typeface="Open Sans Light"/>
              </a:rPr>
              <a:t>Think about times when you felt your  ‘best selves. This could be at school, at home, with extended family, with their friends, when doing sport, music or a hobby, when helping or volunteering – or all of these.</a:t>
            </a:r>
          </a:p>
          <a:p>
            <a:pPr algn="just">
              <a:lnSpc>
                <a:spcPts val="4470"/>
              </a:lnSpc>
            </a:pPr>
            <a:endParaRPr lang="en-US" sz="3193">
              <a:solidFill>
                <a:srgbClr val="000000"/>
              </a:solidFill>
              <a:latin typeface="Open Sans Light"/>
            </a:endParaRPr>
          </a:p>
          <a:p>
            <a:pPr algn="just">
              <a:lnSpc>
                <a:spcPts val="4470"/>
              </a:lnSpc>
              <a:spcBef>
                <a:spcPct val="0"/>
              </a:spcBef>
            </a:pPr>
            <a:r>
              <a:rPr lang="en-US" sz="3193">
                <a:solidFill>
                  <a:srgbClr val="000000"/>
                </a:solidFill>
                <a:latin typeface="Open Sans Light"/>
              </a:rPr>
              <a:t>On a piece of paper draw your selves at your best. </a:t>
            </a:r>
          </a:p>
          <a:p>
            <a:pPr algn="just">
              <a:lnSpc>
                <a:spcPts val="4470"/>
              </a:lnSpc>
              <a:spcBef>
                <a:spcPct val="0"/>
              </a:spcBef>
            </a:pPr>
            <a:r>
              <a:rPr lang="en-US" sz="3193">
                <a:solidFill>
                  <a:srgbClr val="000000"/>
                </a:solidFill>
                <a:latin typeface="Open Sans Light"/>
              </a:rPr>
              <a:t>What are you doing? </a:t>
            </a:r>
          </a:p>
          <a:p>
            <a:pPr algn="just">
              <a:lnSpc>
                <a:spcPts val="4470"/>
              </a:lnSpc>
              <a:spcBef>
                <a:spcPct val="0"/>
              </a:spcBef>
            </a:pPr>
            <a:r>
              <a:rPr lang="en-US" sz="3193">
                <a:solidFill>
                  <a:srgbClr val="000000"/>
                </a:solidFill>
                <a:latin typeface="Open Sans Light"/>
              </a:rPr>
              <a:t>Who are they with? </a:t>
            </a:r>
          </a:p>
          <a:p>
            <a:pPr algn="just">
              <a:lnSpc>
                <a:spcPts val="4470"/>
              </a:lnSpc>
              <a:spcBef>
                <a:spcPct val="0"/>
              </a:spcBef>
            </a:pPr>
            <a:r>
              <a:rPr lang="en-US" sz="3193">
                <a:solidFill>
                  <a:srgbClr val="000000"/>
                </a:solidFill>
                <a:latin typeface="Open Sans Light"/>
              </a:rPr>
              <a:t>Where are they? </a:t>
            </a:r>
          </a:p>
          <a:p>
            <a:pPr algn="just">
              <a:lnSpc>
                <a:spcPts val="4470"/>
              </a:lnSpc>
              <a:spcBef>
                <a:spcPct val="0"/>
              </a:spcBef>
            </a:pPr>
            <a:endParaRPr lang="en-US" sz="3193">
              <a:solidFill>
                <a:srgbClr val="000000"/>
              </a:solidFill>
              <a:latin typeface="Open Sans Light"/>
            </a:endParaRPr>
          </a:p>
          <a:p>
            <a:pPr algn="just">
              <a:lnSpc>
                <a:spcPts val="4470"/>
              </a:lnSpc>
              <a:spcBef>
                <a:spcPct val="0"/>
              </a:spcBef>
            </a:pPr>
            <a:r>
              <a:rPr lang="en-US" sz="3193">
                <a:solidFill>
                  <a:srgbClr val="000000"/>
                </a:solidFill>
                <a:latin typeface="Open Sans Light"/>
              </a:rPr>
              <a:t>Encourage them to add thought bubbles, speech bubbles and feeling words to their picture. Let them know their best self is always there – even when it seems things are not going their 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624446" y="777502"/>
            <a:ext cx="8724305" cy="8408049"/>
          </a:xfrm>
          <a:custGeom>
            <a:avLst/>
            <a:gdLst/>
            <a:ahLst/>
            <a:cxnLst/>
            <a:rect l="l" t="t" r="r" b="b"/>
            <a:pathLst>
              <a:path w="8724305" h="8408049">
                <a:moveTo>
                  <a:pt x="0" y="0"/>
                </a:moveTo>
                <a:lnTo>
                  <a:pt x="8724305" y="0"/>
                </a:lnTo>
                <a:lnTo>
                  <a:pt x="8724305" y="8408049"/>
                </a:lnTo>
                <a:lnTo>
                  <a:pt x="0" y="84080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8819529" y="1028700"/>
            <a:ext cx="8966717" cy="8706767"/>
            <a:chOff x="0" y="0"/>
            <a:chExt cx="11955622" cy="11609022"/>
          </a:xfrm>
        </p:grpSpPr>
        <p:sp>
          <p:nvSpPr>
            <p:cNvPr id="8" name="TextBox 8"/>
            <p:cNvSpPr txBox="1"/>
            <p:nvPr/>
          </p:nvSpPr>
          <p:spPr>
            <a:xfrm>
              <a:off x="0" y="304800"/>
              <a:ext cx="11955622" cy="10535824"/>
            </a:xfrm>
            <a:prstGeom prst="rect">
              <a:avLst/>
            </a:prstGeom>
          </p:spPr>
          <p:txBody>
            <a:bodyPr lIns="0" tIns="0" rIns="0" bIns="0" rtlCol="0" anchor="t">
              <a:spAutoFit/>
            </a:bodyPr>
            <a:lstStyle/>
            <a:p>
              <a:pPr algn="ctr">
                <a:lnSpc>
                  <a:spcPts val="17007"/>
                </a:lnSpc>
              </a:pPr>
              <a:r>
                <a:rPr lang="en-US" sz="17179">
                  <a:solidFill>
                    <a:srgbClr val="000000"/>
                  </a:solidFill>
                  <a:latin typeface="Chewy"/>
                </a:rPr>
                <a:t>What will you change?</a:t>
              </a:r>
            </a:p>
            <a:p>
              <a:pPr algn="ctr">
                <a:lnSpc>
                  <a:spcPts val="10296"/>
                </a:lnSpc>
              </a:pPr>
              <a:endParaRPr lang="en-US" sz="17179">
                <a:solidFill>
                  <a:srgbClr val="000000"/>
                </a:solidFill>
                <a:latin typeface="Chewy"/>
              </a:endParaRPr>
            </a:p>
          </p:txBody>
        </p:sp>
        <p:sp>
          <p:nvSpPr>
            <p:cNvPr id="9" name="TextBox 9"/>
            <p:cNvSpPr txBox="1"/>
            <p:nvPr/>
          </p:nvSpPr>
          <p:spPr>
            <a:xfrm>
              <a:off x="0" y="11118616"/>
              <a:ext cx="11955622" cy="490406"/>
            </a:xfrm>
            <a:prstGeom prst="rect">
              <a:avLst/>
            </a:prstGeom>
          </p:spPr>
          <p:txBody>
            <a:bodyPr lIns="0" tIns="0" rIns="0" bIns="0" rtlCol="0" anchor="t">
              <a:spAutoFit/>
            </a:bodyPr>
            <a:lstStyle/>
            <a:p>
              <a:pPr algn="ctr">
                <a:lnSpc>
                  <a:spcPts val="3050"/>
                </a:lnSpc>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3532327" y="298404"/>
            <a:ext cx="10364008" cy="9599582"/>
          </a:xfrm>
          <a:custGeom>
            <a:avLst/>
            <a:gdLst/>
            <a:ahLst/>
            <a:cxnLst/>
            <a:rect l="l" t="t" r="r" b="b"/>
            <a:pathLst>
              <a:path w="10364008" h="9599582">
                <a:moveTo>
                  <a:pt x="0" y="0"/>
                </a:moveTo>
                <a:lnTo>
                  <a:pt x="10364008" y="0"/>
                </a:lnTo>
                <a:lnTo>
                  <a:pt x="10364008" y="9599583"/>
                </a:lnTo>
                <a:lnTo>
                  <a:pt x="0" y="9599583"/>
                </a:lnTo>
                <a:lnTo>
                  <a:pt x="0" y="0"/>
                </a:lnTo>
                <a:close/>
              </a:path>
            </a:pathLst>
          </a:custGeom>
          <a:blipFill>
            <a:blip r:embed="rId2"/>
            <a:stretch>
              <a:fillRect/>
            </a:stretch>
          </a:blipFill>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881030" y="594842"/>
            <a:ext cx="16378270" cy="2507440"/>
          </a:xfrm>
          <a:prstGeom prst="rect">
            <a:avLst/>
          </a:prstGeom>
        </p:spPr>
        <p:txBody>
          <a:bodyPr lIns="0" tIns="0" rIns="0" bIns="0" rtlCol="0" anchor="t">
            <a:spAutoFit/>
          </a:bodyPr>
          <a:lstStyle/>
          <a:p>
            <a:pPr>
              <a:lnSpc>
                <a:spcPts val="4049"/>
              </a:lnSpc>
              <a:spcBef>
                <a:spcPct val="0"/>
              </a:spcBef>
            </a:pPr>
            <a:r>
              <a:rPr lang="en-US" sz="2892">
                <a:solidFill>
                  <a:srgbClr val="000000"/>
                </a:solidFill>
                <a:latin typeface="Open Sans Light"/>
              </a:rPr>
              <a:t>Know whom in school they should speak to if they are worried about their own or someone else’s mental wellbeing or ability to control their emotions (including issues arising online).</a:t>
            </a:r>
          </a:p>
          <a:p>
            <a:pPr>
              <a:lnSpc>
                <a:spcPts val="4049"/>
              </a:lnSpc>
              <a:spcBef>
                <a:spcPct val="0"/>
              </a:spcBef>
            </a:pPr>
            <a:endParaRPr lang="en-US" sz="2892">
              <a:solidFill>
                <a:srgbClr val="000000"/>
              </a:solidFill>
              <a:latin typeface="Open Sans Light"/>
            </a:endParaRPr>
          </a:p>
          <a:p>
            <a:pPr>
              <a:lnSpc>
                <a:spcPts val="4049"/>
              </a:lnSpc>
              <a:spcBef>
                <a:spcPct val="0"/>
              </a:spcBef>
            </a:pPr>
            <a:r>
              <a:rPr lang="en-US" sz="2892">
                <a:solidFill>
                  <a:srgbClr val="000000"/>
                </a:solidFill>
                <a:latin typeface="Open Sans Light"/>
              </a:rPr>
              <a:t>In our school, you can talk to............................................................</a:t>
            </a:r>
          </a:p>
          <a:p>
            <a:pPr algn="ctr">
              <a:lnSpc>
                <a:spcPts val="4049"/>
              </a:lnSpc>
              <a:spcBef>
                <a:spcPct val="0"/>
              </a:spcBef>
            </a:pPr>
            <a:endParaRPr lang="en-US" sz="2892">
              <a:solidFill>
                <a:srgbClr val="000000"/>
              </a:solidFill>
              <a:latin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1028700" y="497413"/>
            <a:ext cx="2276039" cy="1510721"/>
          </a:xfrm>
          <a:custGeom>
            <a:avLst/>
            <a:gdLst/>
            <a:ahLst/>
            <a:cxnLst/>
            <a:rect l="l" t="t" r="r" b="b"/>
            <a:pathLst>
              <a:path w="2276039" h="1510721">
                <a:moveTo>
                  <a:pt x="0" y="0"/>
                </a:moveTo>
                <a:lnTo>
                  <a:pt x="2276039" y="0"/>
                </a:lnTo>
                <a:lnTo>
                  <a:pt x="2276039" y="1510722"/>
                </a:lnTo>
                <a:lnTo>
                  <a:pt x="0" y="1510722"/>
                </a:lnTo>
                <a:lnTo>
                  <a:pt x="0" y="0"/>
                </a:lnTo>
                <a:close/>
              </a:path>
            </a:pathLst>
          </a:custGeom>
          <a:blipFill>
            <a:blip r:embed="rId2"/>
            <a:stretch>
              <a:fillRect/>
            </a:stretch>
          </a:blipFill>
        </p:spPr>
      </p:sp>
      <p:sp>
        <p:nvSpPr>
          <p:cNvPr id="7" name="TextBox 7"/>
          <p:cNvSpPr txBox="1"/>
          <p:nvPr/>
        </p:nvSpPr>
        <p:spPr>
          <a:xfrm>
            <a:off x="1028700" y="1931935"/>
            <a:ext cx="16230600" cy="5255767"/>
          </a:xfrm>
          <a:prstGeom prst="rect">
            <a:avLst/>
          </a:prstGeom>
        </p:spPr>
        <p:txBody>
          <a:bodyPr lIns="0" tIns="0" rIns="0" bIns="0" rtlCol="0" anchor="t">
            <a:spAutoFit/>
          </a:bodyPr>
          <a:lstStyle/>
          <a:p>
            <a:pPr algn="just">
              <a:lnSpc>
                <a:spcPts val="5364"/>
              </a:lnSpc>
              <a:spcBef>
                <a:spcPct val="0"/>
              </a:spcBef>
            </a:pPr>
            <a:r>
              <a:rPr lang="en-US" sz="3831">
                <a:solidFill>
                  <a:srgbClr val="000000"/>
                </a:solidFill>
                <a:latin typeface="Open Sans Light Bold"/>
              </a:rPr>
              <a:t>childline.org.uk </a:t>
            </a:r>
            <a:r>
              <a:rPr lang="en-US" sz="3831">
                <a:solidFill>
                  <a:srgbClr val="000000"/>
                </a:solidFill>
                <a:latin typeface="Open Sans Light"/>
              </a:rPr>
              <a:t>- 0800 1111 (free 24hr) confidential listening</a:t>
            </a:r>
          </a:p>
          <a:p>
            <a:pPr algn="just">
              <a:lnSpc>
                <a:spcPts val="5364"/>
              </a:lnSpc>
              <a:spcBef>
                <a:spcPct val="0"/>
              </a:spcBef>
            </a:pPr>
            <a:r>
              <a:rPr lang="en-US" sz="3831">
                <a:solidFill>
                  <a:srgbClr val="000000"/>
                </a:solidFill>
                <a:latin typeface="Open Sans Light Bold"/>
              </a:rPr>
              <a:t>samaritans.org</a:t>
            </a:r>
            <a:r>
              <a:rPr lang="en-US" sz="3831">
                <a:solidFill>
                  <a:srgbClr val="000000"/>
                </a:solidFill>
                <a:latin typeface="Open Sans Light"/>
              </a:rPr>
              <a:t> - 116 123 (free 24 hr) confidential listening</a:t>
            </a:r>
          </a:p>
          <a:p>
            <a:pPr algn="just">
              <a:lnSpc>
                <a:spcPts val="5364"/>
              </a:lnSpc>
              <a:spcBef>
                <a:spcPct val="0"/>
              </a:spcBef>
            </a:pPr>
            <a:r>
              <a:rPr lang="en-US" sz="3831">
                <a:solidFill>
                  <a:srgbClr val="000000"/>
                </a:solidFill>
                <a:latin typeface="Open Sans Light Bold"/>
              </a:rPr>
              <a:t>studentsagainstdepression.org </a:t>
            </a:r>
            <a:r>
              <a:rPr lang="en-US" sz="3831">
                <a:solidFill>
                  <a:srgbClr val="000000"/>
                </a:solidFill>
                <a:latin typeface="Open Sans Light"/>
              </a:rPr>
              <a:t>- resources to move away from depression</a:t>
            </a:r>
          </a:p>
          <a:p>
            <a:pPr algn="just">
              <a:lnSpc>
                <a:spcPts val="5364"/>
              </a:lnSpc>
              <a:spcBef>
                <a:spcPct val="0"/>
              </a:spcBef>
            </a:pPr>
            <a:r>
              <a:rPr lang="en-US" sz="3831">
                <a:solidFill>
                  <a:srgbClr val="000000"/>
                </a:solidFill>
                <a:latin typeface="Open Sans Light Bold"/>
              </a:rPr>
              <a:t>youngminds.org.uk</a:t>
            </a:r>
            <a:r>
              <a:rPr lang="en-US" sz="3831">
                <a:solidFill>
                  <a:srgbClr val="000000"/>
                </a:solidFill>
                <a:latin typeface="Open Sans Light"/>
              </a:rPr>
              <a:t> - mental health info and guidance</a:t>
            </a:r>
          </a:p>
          <a:p>
            <a:pPr algn="just">
              <a:lnSpc>
                <a:spcPts val="5364"/>
              </a:lnSpc>
              <a:spcBef>
                <a:spcPct val="0"/>
              </a:spcBef>
            </a:pPr>
            <a:r>
              <a:rPr lang="en-US" sz="3831">
                <a:solidFill>
                  <a:srgbClr val="000000"/>
                </a:solidFill>
                <a:latin typeface="Open Sans Light Bold"/>
              </a:rPr>
              <a:t>youthaccess.org.uk </a:t>
            </a:r>
            <a:r>
              <a:rPr lang="en-US" sz="3831">
                <a:solidFill>
                  <a:srgbClr val="000000"/>
                </a:solidFill>
                <a:latin typeface="Open Sans Light"/>
              </a:rPr>
              <a:t>- young people’s info, advice and counselling</a:t>
            </a:r>
          </a:p>
          <a:p>
            <a:pPr algn="just">
              <a:lnSpc>
                <a:spcPts val="5364"/>
              </a:lnSpc>
              <a:spcBef>
                <a:spcPct val="0"/>
              </a:spcBef>
            </a:pPr>
            <a:r>
              <a:rPr lang="en-US" sz="3831">
                <a:solidFill>
                  <a:srgbClr val="000000"/>
                </a:solidFill>
                <a:latin typeface="Open Sans Light Bold"/>
              </a:rPr>
              <a:t>themix.org.uk</a:t>
            </a:r>
            <a:r>
              <a:rPr lang="en-US" sz="3831">
                <a:solidFill>
                  <a:srgbClr val="000000"/>
                </a:solidFill>
                <a:latin typeface="Open Sans Light"/>
              </a:rPr>
              <a:t> - essential support for under 25s</a:t>
            </a:r>
          </a:p>
          <a:p>
            <a:pPr algn="ctr">
              <a:lnSpc>
                <a:spcPts val="4244"/>
              </a:lnSpc>
              <a:spcBef>
                <a:spcPct val="0"/>
              </a:spcBef>
            </a:pPr>
            <a:endParaRPr lang="en-US" sz="3831">
              <a:solidFill>
                <a:srgbClr val="000000"/>
              </a:solidFill>
              <a:latin typeface="Open Sans Light"/>
            </a:endParaRPr>
          </a:p>
        </p:txBody>
      </p:sp>
      <p:sp>
        <p:nvSpPr>
          <p:cNvPr id="8" name="TextBox 8"/>
          <p:cNvSpPr txBox="1"/>
          <p:nvPr/>
        </p:nvSpPr>
        <p:spPr>
          <a:xfrm>
            <a:off x="1028700" y="7278898"/>
            <a:ext cx="16230600" cy="1497939"/>
          </a:xfrm>
          <a:prstGeom prst="rect">
            <a:avLst/>
          </a:prstGeom>
        </p:spPr>
        <p:txBody>
          <a:bodyPr lIns="0" tIns="0" rIns="0" bIns="0" rtlCol="0" anchor="t">
            <a:spAutoFit/>
          </a:bodyPr>
          <a:lstStyle/>
          <a:p>
            <a:pPr>
              <a:lnSpc>
                <a:spcPts val="4049"/>
              </a:lnSpc>
              <a:spcBef>
                <a:spcPct val="0"/>
              </a:spcBef>
            </a:pPr>
            <a:r>
              <a:rPr lang="en-US" sz="2892">
                <a:solidFill>
                  <a:srgbClr val="000000"/>
                </a:solidFill>
                <a:latin typeface="Open Sans Light Bold"/>
              </a:rPr>
              <a:t>If you have </a:t>
            </a:r>
            <a:r>
              <a:rPr lang="en-US" sz="2892">
                <a:solidFill>
                  <a:srgbClr val="EB1D27"/>
                </a:solidFill>
                <a:latin typeface="Open Sans Light Bold"/>
              </a:rPr>
              <a:t>a mental health crisis and don't know whom to contact, call NHS 111.</a:t>
            </a:r>
            <a:r>
              <a:rPr lang="en-US" sz="2892">
                <a:solidFill>
                  <a:srgbClr val="000000"/>
                </a:solidFill>
                <a:latin typeface="Open Sans Light Bold"/>
              </a:rPr>
              <a:t> Call 111, free from any phone, 24 hours a day, seven days a week, and speak to a highly trained adviser supported by healthcare professionals.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402383" y="962025"/>
            <a:ext cx="17496646" cy="5636819"/>
          </a:xfrm>
          <a:prstGeom prst="rect">
            <a:avLst/>
          </a:prstGeom>
        </p:spPr>
        <p:txBody>
          <a:bodyPr lIns="0" tIns="0" rIns="0" bIns="0" rtlCol="0" anchor="t">
            <a:spAutoFit/>
          </a:bodyPr>
          <a:lstStyle/>
          <a:p>
            <a:pPr algn="ctr">
              <a:lnSpc>
                <a:spcPts val="4760"/>
              </a:lnSpc>
              <a:spcBef>
                <a:spcPct val="0"/>
              </a:spcBef>
            </a:pPr>
            <a:endParaRPr/>
          </a:p>
          <a:p>
            <a:pPr algn="ctr">
              <a:lnSpc>
                <a:spcPts val="9659"/>
              </a:lnSpc>
              <a:spcBef>
                <a:spcPct val="0"/>
              </a:spcBef>
            </a:pPr>
            <a:r>
              <a:rPr lang="en-US" sz="6899">
                <a:solidFill>
                  <a:srgbClr val="000000"/>
                </a:solidFill>
                <a:latin typeface="Open Sans Light Bold"/>
              </a:rPr>
              <a:t>Let us focus on our well-being: </a:t>
            </a:r>
          </a:p>
          <a:p>
            <a:pPr algn="ctr">
              <a:lnSpc>
                <a:spcPts val="4760"/>
              </a:lnSpc>
              <a:spcBef>
                <a:spcPct val="0"/>
              </a:spcBef>
            </a:pPr>
            <a:endParaRPr lang="en-US" sz="6899">
              <a:solidFill>
                <a:srgbClr val="000000"/>
              </a:solidFill>
              <a:latin typeface="Open Sans Light Bold"/>
            </a:endParaRPr>
          </a:p>
          <a:p>
            <a:pPr algn="ctr">
              <a:lnSpc>
                <a:spcPts val="4760"/>
              </a:lnSpc>
              <a:spcBef>
                <a:spcPct val="0"/>
              </a:spcBef>
            </a:pPr>
            <a:endParaRPr lang="en-US" sz="6899">
              <a:solidFill>
                <a:srgbClr val="000000"/>
              </a:solidFill>
              <a:latin typeface="Open Sans Light Bold"/>
            </a:endParaRPr>
          </a:p>
          <a:p>
            <a:pPr algn="ctr">
              <a:lnSpc>
                <a:spcPts val="7000"/>
              </a:lnSpc>
              <a:spcBef>
                <a:spcPct val="0"/>
              </a:spcBef>
            </a:pPr>
            <a:r>
              <a:rPr lang="en-US" sz="5000">
                <a:solidFill>
                  <a:srgbClr val="000000"/>
                </a:solidFill>
                <a:latin typeface="Open Sans Light"/>
              </a:rPr>
              <a:t>"A positive sense of well-being enables an individual to be able to function in society</a:t>
            </a:r>
          </a:p>
          <a:p>
            <a:pPr algn="ctr">
              <a:lnSpc>
                <a:spcPts val="7000"/>
              </a:lnSpc>
              <a:spcBef>
                <a:spcPct val="0"/>
              </a:spcBef>
            </a:pPr>
            <a:r>
              <a:rPr lang="en-US" sz="5000">
                <a:solidFill>
                  <a:srgbClr val="000000"/>
                </a:solidFill>
                <a:latin typeface="Open Sans Light"/>
              </a:rPr>
              <a:t> and meet the demands of everyday life."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883832" y="588606"/>
            <a:ext cx="16529521" cy="6767708"/>
          </a:xfrm>
          <a:prstGeom prst="rect">
            <a:avLst/>
          </a:prstGeom>
        </p:spPr>
        <p:txBody>
          <a:bodyPr lIns="0" tIns="0" rIns="0" bIns="0" rtlCol="0" anchor="t">
            <a:spAutoFit/>
          </a:bodyPr>
          <a:lstStyle/>
          <a:p>
            <a:pPr>
              <a:lnSpc>
                <a:spcPts val="7314"/>
              </a:lnSpc>
            </a:pPr>
            <a:r>
              <a:rPr lang="en-US" sz="5224">
                <a:solidFill>
                  <a:srgbClr val="000000"/>
                </a:solidFill>
                <a:latin typeface="Open Sans Light Bold"/>
              </a:rPr>
              <a:t>Having good well-being can help you to:</a:t>
            </a:r>
          </a:p>
          <a:p>
            <a:pPr algn="l">
              <a:lnSpc>
                <a:spcPts val="7314"/>
              </a:lnSpc>
            </a:pPr>
            <a:endParaRPr lang="en-US" sz="5224">
              <a:solidFill>
                <a:srgbClr val="000000"/>
              </a:solidFill>
              <a:latin typeface="Open Sans Light Bold"/>
            </a:endParaRPr>
          </a:p>
          <a:p>
            <a:pPr marL="1209041" lvl="1" indent="-604520">
              <a:lnSpc>
                <a:spcPts val="7840"/>
              </a:lnSpc>
              <a:buFont typeface="Arial"/>
              <a:buChar char="•"/>
            </a:pPr>
            <a:r>
              <a:rPr lang="en-US" sz="5600">
                <a:solidFill>
                  <a:srgbClr val="000000"/>
                </a:solidFill>
                <a:latin typeface="Open Sans Light"/>
              </a:rPr>
              <a:t>feel and express a range of emotions</a:t>
            </a:r>
          </a:p>
          <a:p>
            <a:pPr marL="1209041" lvl="1" indent="-604520">
              <a:lnSpc>
                <a:spcPts val="7840"/>
              </a:lnSpc>
              <a:buFont typeface="Arial"/>
              <a:buChar char="•"/>
            </a:pPr>
            <a:r>
              <a:rPr lang="en-US" sz="5600">
                <a:solidFill>
                  <a:srgbClr val="000000"/>
                </a:solidFill>
                <a:latin typeface="Open Sans Light"/>
              </a:rPr>
              <a:t>have confidence and positive self-esteem</a:t>
            </a:r>
          </a:p>
          <a:p>
            <a:pPr marL="1209041" lvl="1" indent="-604520">
              <a:lnSpc>
                <a:spcPts val="7840"/>
              </a:lnSpc>
              <a:buFont typeface="Arial"/>
              <a:buChar char="•"/>
            </a:pPr>
            <a:r>
              <a:rPr lang="en-US" sz="5600">
                <a:solidFill>
                  <a:srgbClr val="000000"/>
                </a:solidFill>
                <a:latin typeface="Open Sans Light"/>
              </a:rPr>
              <a:t>have good relationships with others</a:t>
            </a:r>
          </a:p>
          <a:p>
            <a:pPr marL="1209041" lvl="1" indent="-604520">
              <a:lnSpc>
                <a:spcPts val="7840"/>
              </a:lnSpc>
              <a:buFont typeface="Arial"/>
              <a:buChar char="•"/>
            </a:pPr>
            <a:r>
              <a:rPr lang="en-US" sz="5600">
                <a:solidFill>
                  <a:srgbClr val="000000"/>
                </a:solidFill>
                <a:latin typeface="Open Sans Light"/>
              </a:rPr>
              <a:t>enjoy the world around you</a:t>
            </a:r>
          </a:p>
          <a:p>
            <a:pPr marL="1209041" lvl="1" indent="-604520">
              <a:lnSpc>
                <a:spcPts val="7840"/>
              </a:lnSpc>
              <a:buFont typeface="Arial"/>
              <a:buChar char="•"/>
            </a:pPr>
            <a:r>
              <a:rPr lang="en-US" sz="5600">
                <a:solidFill>
                  <a:srgbClr val="000000"/>
                </a:solidFill>
                <a:latin typeface="Open Sans Light"/>
              </a:rPr>
              <a:t>cope with stress and adapt when things change.</a:t>
            </a:r>
          </a:p>
        </p:txBody>
      </p:sp>
      <p:sp>
        <p:nvSpPr>
          <p:cNvPr id="7" name="TextBox 7"/>
          <p:cNvSpPr txBox="1"/>
          <p:nvPr/>
        </p:nvSpPr>
        <p:spPr>
          <a:xfrm>
            <a:off x="883832" y="8043969"/>
            <a:ext cx="16529521" cy="1780541"/>
          </a:xfrm>
          <a:prstGeom prst="rect">
            <a:avLst/>
          </a:prstGeom>
        </p:spPr>
        <p:txBody>
          <a:bodyPr lIns="0" tIns="0" rIns="0" bIns="0" rtlCol="0" anchor="t">
            <a:spAutoFit/>
          </a:bodyPr>
          <a:lstStyle/>
          <a:p>
            <a:pPr>
              <a:lnSpc>
                <a:spcPts val="4759"/>
              </a:lnSpc>
              <a:spcBef>
                <a:spcPct val="0"/>
              </a:spcBef>
            </a:pPr>
            <a:r>
              <a:rPr lang="en-US" sz="3399">
                <a:solidFill>
                  <a:srgbClr val="000000"/>
                </a:solidFill>
                <a:latin typeface="Open Sans Light"/>
              </a:rPr>
              <a:t>Good well-being doesn't mean you'll always be happy. It's normal to feel sad, angry, or low sometimes. But if you have poor well-being for a long time you might start to find things more difficult to cope with. </a:t>
            </a:r>
            <a:r>
              <a:rPr lang="en-US" sz="3399">
                <a:solidFill>
                  <a:srgbClr val="000000"/>
                </a:solidFill>
                <a:latin typeface="Open Sans Light Bold Italics"/>
              </a:rPr>
              <a:t>www.mind.org.uk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956179" y="7781502"/>
          <a:ext cx="16550508" cy="1955990"/>
        </p:xfrm>
        <a:graphic>
          <a:graphicData uri="http://schemas.openxmlformats.org/drawingml/2006/table">
            <a:tbl>
              <a:tblPr/>
              <a:tblGrid>
                <a:gridCol w="7527318">
                  <a:extLst>
                    <a:ext uri="{9D8B030D-6E8A-4147-A177-3AD203B41FA5}">
                      <a16:colId xmlns:a16="http://schemas.microsoft.com/office/drawing/2014/main" val="20000"/>
                    </a:ext>
                  </a:extLst>
                </a:gridCol>
                <a:gridCol w="9023190">
                  <a:extLst>
                    <a:ext uri="{9D8B030D-6E8A-4147-A177-3AD203B41FA5}">
                      <a16:colId xmlns:a16="http://schemas.microsoft.com/office/drawing/2014/main" val="20001"/>
                    </a:ext>
                  </a:extLst>
                </a:gridCol>
              </a:tblGrid>
              <a:tr h="1955990">
                <a:tc>
                  <a:txBody>
                    <a:bodyPr/>
                    <a:lstStyle/>
                    <a:p>
                      <a:pPr algn="l">
                        <a:lnSpc>
                          <a:spcPts val="3499"/>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000000"/>
                          </a:solidFill>
                          <a:latin typeface="Open Sans Light Bold"/>
                        </a:rPr>
                        <a:t>Curriculum Link: </a:t>
                      </a:r>
                      <a:r>
                        <a:rPr lang="en-US" sz="3999">
                          <a:solidFill>
                            <a:srgbClr val="000000"/>
                          </a:solidFill>
                          <a:latin typeface="Open Sans Light"/>
                        </a:rPr>
                        <a:t>PSHE, Citizenship</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1028700" y="725767"/>
          <a:ext cx="16230600" cy="6898320"/>
        </p:xfrm>
        <a:graphic>
          <a:graphicData uri="http://schemas.openxmlformats.org/drawingml/2006/table">
            <a:tbl>
              <a:tblPr/>
              <a:tblGrid>
                <a:gridCol w="16230600">
                  <a:extLst>
                    <a:ext uri="{9D8B030D-6E8A-4147-A177-3AD203B41FA5}">
                      <a16:colId xmlns:a16="http://schemas.microsoft.com/office/drawing/2014/main" val="20000"/>
                    </a:ext>
                  </a:extLst>
                </a:gridCol>
              </a:tblGrid>
              <a:tr h="1697794">
                <a:tc>
                  <a:txBody>
                    <a:bodyPr/>
                    <a:lstStyle/>
                    <a:p>
                      <a:pPr algn="l">
                        <a:lnSpc>
                          <a:spcPts val="9805"/>
                        </a:lnSpc>
                        <a:defRPr/>
                      </a:pPr>
                      <a:r>
                        <a:rPr lang="en-US" sz="7003">
                          <a:solidFill>
                            <a:srgbClr val="000000"/>
                          </a:solidFill>
                          <a:latin typeface="Open Sans 1 Bold"/>
                        </a:rPr>
                        <a:t>Lesson Objectives </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200525">
                <a:tc>
                  <a:txBody>
                    <a:bodyPr/>
                    <a:lstStyle/>
                    <a:p>
                      <a:pPr marL="1166712" lvl="1" indent="-583356" algn="l">
                        <a:lnSpc>
                          <a:spcPts val="7565"/>
                        </a:lnSpc>
                        <a:buFont typeface="Arial"/>
                        <a:buChar char="•"/>
                        <a:defRPr/>
                      </a:pPr>
                      <a:r>
                        <a:rPr lang="en-US" sz="5403">
                          <a:solidFill>
                            <a:srgbClr val="000000"/>
                          </a:solidFill>
                          <a:latin typeface="Open Sans 1 Light"/>
                        </a:rPr>
                        <a:t>To demonstrate an understanding of mental health and well-being. </a:t>
                      </a:r>
                      <a:endParaRPr lang="en-US" sz="1100"/>
                    </a:p>
                    <a:p>
                      <a:pPr marL="1166712" lvl="1" indent="-583356">
                        <a:lnSpc>
                          <a:spcPts val="7565"/>
                        </a:lnSpc>
                        <a:buFont typeface="Arial"/>
                        <a:buChar char="•"/>
                      </a:pPr>
                      <a:r>
                        <a:rPr lang="en-US" sz="5403">
                          <a:solidFill>
                            <a:srgbClr val="000000"/>
                          </a:solidFill>
                          <a:latin typeface="Open Sans 1 Light"/>
                        </a:rPr>
                        <a:t>Identity mental health issues in others and yourself. (your best self)</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Freeform 8"/>
          <p:cNvSpPr/>
          <p:nvPr/>
        </p:nvSpPr>
        <p:spPr>
          <a:xfrm>
            <a:off x="4457807" y="7918492"/>
            <a:ext cx="1805285" cy="1682009"/>
          </a:xfrm>
          <a:custGeom>
            <a:avLst/>
            <a:gdLst/>
            <a:ahLst/>
            <a:cxnLst/>
            <a:rect l="l" t="t" r="r" b="b"/>
            <a:pathLst>
              <a:path w="1805285" h="1682009">
                <a:moveTo>
                  <a:pt x="0" y="0"/>
                </a:moveTo>
                <a:lnTo>
                  <a:pt x="1805285" y="0"/>
                </a:lnTo>
                <a:lnTo>
                  <a:pt x="1805285" y="1682009"/>
                </a:lnTo>
                <a:lnTo>
                  <a:pt x="0" y="1682009"/>
                </a:lnTo>
                <a:lnTo>
                  <a:pt x="0" y="0"/>
                </a:lnTo>
                <a:close/>
              </a:path>
            </a:pathLst>
          </a:custGeom>
          <a:blipFill>
            <a:blip r:embed="rId3"/>
            <a:stretch>
              <a:fillRect l="-1887" t="-29930" b="-24634"/>
            </a:stretch>
          </a:blipFill>
        </p:spPr>
      </p:sp>
      <p:sp>
        <p:nvSpPr>
          <p:cNvPr id="9" name="Freeform 9"/>
          <p:cNvSpPr/>
          <p:nvPr/>
        </p:nvSpPr>
        <p:spPr>
          <a:xfrm>
            <a:off x="6392429" y="7969346"/>
            <a:ext cx="1580301" cy="1580301"/>
          </a:xfrm>
          <a:custGeom>
            <a:avLst/>
            <a:gdLst/>
            <a:ahLst/>
            <a:cxnLst/>
            <a:rect l="l" t="t" r="r" b="b"/>
            <a:pathLst>
              <a:path w="1580301" h="1580301">
                <a:moveTo>
                  <a:pt x="0" y="0"/>
                </a:moveTo>
                <a:lnTo>
                  <a:pt x="1580300" y="0"/>
                </a:lnTo>
                <a:lnTo>
                  <a:pt x="1580300" y="1580301"/>
                </a:lnTo>
                <a:lnTo>
                  <a:pt x="0" y="1580301"/>
                </a:lnTo>
                <a:lnTo>
                  <a:pt x="0" y="0"/>
                </a:lnTo>
                <a:close/>
              </a:path>
            </a:pathLst>
          </a:custGeom>
          <a:blipFill>
            <a:blip r:embed="rId4"/>
            <a:stretch>
              <a:fillRect l="-5751" t="-25835" r="-170" b="-23877"/>
            </a:stretch>
          </a:blipFill>
        </p:spPr>
      </p:sp>
      <p:sp>
        <p:nvSpPr>
          <p:cNvPr id="10" name="Freeform 10"/>
          <p:cNvSpPr/>
          <p:nvPr/>
        </p:nvSpPr>
        <p:spPr>
          <a:xfrm>
            <a:off x="1028700" y="7918492"/>
            <a:ext cx="1402101" cy="1514537"/>
          </a:xfrm>
          <a:custGeom>
            <a:avLst/>
            <a:gdLst/>
            <a:ahLst/>
            <a:cxnLst/>
            <a:rect l="l" t="t" r="r" b="b"/>
            <a:pathLst>
              <a:path w="1402101" h="1514537">
                <a:moveTo>
                  <a:pt x="0" y="0"/>
                </a:moveTo>
                <a:lnTo>
                  <a:pt x="1402101" y="0"/>
                </a:lnTo>
                <a:lnTo>
                  <a:pt x="1402101" y="1514537"/>
                </a:lnTo>
                <a:lnTo>
                  <a:pt x="0" y="1514537"/>
                </a:lnTo>
                <a:lnTo>
                  <a:pt x="0" y="0"/>
                </a:lnTo>
                <a:close/>
              </a:path>
            </a:pathLst>
          </a:custGeom>
          <a:blipFill>
            <a:blip r:embed="rId5"/>
            <a:stretch>
              <a:fillRect l="-11505" t="-35615" r="-9348" b="-22614"/>
            </a:stretch>
          </a:blipFill>
        </p:spPr>
      </p:sp>
      <p:sp>
        <p:nvSpPr>
          <p:cNvPr id="11" name="Freeform 11"/>
          <p:cNvSpPr/>
          <p:nvPr/>
        </p:nvSpPr>
        <p:spPr>
          <a:xfrm>
            <a:off x="2927548" y="7969346"/>
            <a:ext cx="1400923" cy="1494164"/>
          </a:xfrm>
          <a:custGeom>
            <a:avLst/>
            <a:gdLst/>
            <a:ahLst/>
            <a:cxnLst/>
            <a:rect l="l" t="t" r="r" b="b"/>
            <a:pathLst>
              <a:path w="1400923" h="1494164">
                <a:moveTo>
                  <a:pt x="0" y="0"/>
                </a:moveTo>
                <a:lnTo>
                  <a:pt x="1400923" y="0"/>
                </a:lnTo>
                <a:lnTo>
                  <a:pt x="1400923" y="1494164"/>
                </a:lnTo>
                <a:lnTo>
                  <a:pt x="0" y="1494164"/>
                </a:lnTo>
                <a:lnTo>
                  <a:pt x="0" y="0"/>
                </a:lnTo>
                <a:close/>
              </a:path>
            </a:pathLst>
          </a:custGeom>
          <a:blipFill>
            <a:blip r:embed="rId6"/>
            <a:stretch>
              <a:fillRect l="-12038" t="-35570" r="-10578" b="-27020"/>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7220828" y="7440299"/>
            <a:ext cx="4803301" cy="1754260"/>
          </a:xfrm>
          <a:custGeom>
            <a:avLst/>
            <a:gdLst/>
            <a:ahLst/>
            <a:cxnLst/>
            <a:rect l="l" t="t" r="r" b="b"/>
            <a:pathLst>
              <a:path w="4803301" h="1754260">
                <a:moveTo>
                  <a:pt x="0" y="0"/>
                </a:moveTo>
                <a:lnTo>
                  <a:pt x="4803301" y="0"/>
                </a:lnTo>
                <a:lnTo>
                  <a:pt x="4803301" y="1754260"/>
                </a:lnTo>
                <a:lnTo>
                  <a:pt x="0" y="1754260"/>
                </a:lnTo>
                <a:lnTo>
                  <a:pt x="0" y="0"/>
                </a:lnTo>
                <a:close/>
              </a:path>
            </a:pathLst>
          </a:custGeom>
          <a:blipFill>
            <a:blip r:embed="rId3"/>
            <a:stretch>
              <a:fillRect l="-9872" r="-9872"/>
            </a:stretch>
          </a:blipFill>
        </p:spPr>
      </p:sp>
      <p:sp>
        <p:nvSpPr>
          <p:cNvPr id="7" name="Freeform 7"/>
          <p:cNvSpPr/>
          <p:nvPr/>
        </p:nvSpPr>
        <p:spPr>
          <a:xfrm>
            <a:off x="7608999" y="7598037"/>
            <a:ext cx="1034324" cy="1200956"/>
          </a:xfrm>
          <a:custGeom>
            <a:avLst/>
            <a:gdLst/>
            <a:ahLst/>
            <a:cxnLst/>
            <a:rect l="l" t="t" r="r" b="b"/>
            <a:pathLst>
              <a:path w="1034324" h="1200956">
                <a:moveTo>
                  <a:pt x="0" y="0"/>
                </a:moveTo>
                <a:lnTo>
                  <a:pt x="1034323" y="0"/>
                </a:lnTo>
                <a:lnTo>
                  <a:pt x="1034323" y="1200956"/>
                </a:lnTo>
                <a:lnTo>
                  <a:pt x="0" y="12009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8803535" y="497912"/>
            <a:ext cx="8732562" cy="6942387"/>
          </a:xfrm>
          <a:custGeom>
            <a:avLst/>
            <a:gdLst/>
            <a:ahLst/>
            <a:cxnLst/>
            <a:rect l="l" t="t" r="r" b="b"/>
            <a:pathLst>
              <a:path w="8732562" h="6942387">
                <a:moveTo>
                  <a:pt x="0" y="0"/>
                </a:moveTo>
                <a:lnTo>
                  <a:pt x="8732563" y="0"/>
                </a:lnTo>
                <a:lnTo>
                  <a:pt x="8732563" y="6942387"/>
                </a:lnTo>
                <a:lnTo>
                  <a:pt x="0" y="69423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9144000" y="5864407"/>
            <a:ext cx="1196529" cy="1313772"/>
          </a:xfrm>
          <a:custGeom>
            <a:avLst/>
            <a:gdLst/>
            <a:ahLst/>
            <a:cxnLst/>
            <a:rect l="l" t="t" r="r" b="b"/>
            <a:pathLst>
              <a:path w="1196529" h="1313772">
                <a:moveTo>
                  <a:pt x="0" y="0"/>
                </a:moveTo>
                <a:lnTo>
                  <a:pt x="1196529" y="0"/>
                </a:lnTo>
                <a:lnTo>
                  <a:pt x="1196529" y="1313772"/>
                </a:lnTo>
                <a:lnTo>
                  <a:pt x="0" y="13137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0536773" y="4294760"/>
            <a:ext cx="934170" cy="1051106"/>
          </a:xfrm>
          <a:custGeom>
            <a:avLst/>
            <a:gdLst/>
            <a:ahLst/>
            <a:cxnLst/>
            <a:rect l="l" t="t" r="r" b="b"/>
            <a:pathLst>
              <a:path w="934170" h="1051106">
                <a:moveTo>
                  <a:pt x="0" y="0"/>
                </a:moveTo>
                <a:lnTo>
                  <a:pt x="934170" y="0"/>
                </a:lnTo>
                <a:lnTo>
                  <a:pt x="934170" y="1051105"/>
                </a:lnTo>
                <a:lnTo>
                  <a:pt x="0" y="105110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1645158" y="2438615"/>
            <a:ext cx="1187349" cy="1280161"/>
          </a:xfrm>
          <a:custGeom>
            <a:avLst/>
            <a:gdLst/>
            <a:ahLst/>
            <a:cxnLst/>
            <a:rect l="l" t="t" r="r" b="b"/>
            <a:pathLst>
              <a:path w="1187349" h="1280161">
                <a:moveTo>
                  <a:pt x="0" y="0"/>
                </a:moveTo>
                <a:lnTo>
                  <a:pt x="1187349" y="0"/>
                </a:lnTo>
                <a:lnTo>
                  <a:pt x="1187349" y="1280160"/>
                </a:lnTo>
                <a:lnTo>
                  <a:pt x="0" y="128016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12925129" y="850587"/>
            <a:ext cx="1363413" cy="971432"/>
          </a:xfrm>
          <a:custGeom>
            <a:avLst/>
            <a:gdLst/>
            <a:ahLst/>
            <a:cxnLst/>
            <a:rect l="l" t="t" r="r" b="b"/>
            <a:pathLst>
              <a:path w="1363413" h="971432">
                <a:moveTo>
                  <a:pt x="0" y="0"/>
                </a:moveTo>
                <a:lnTo>
                  <a:pt x="1363413" y="0"/>
                </a:lnTo>
                <a:lnTo>
                  <a:pt x="1363413" y="971432"/>
                </a:lnTo>
                <a:lnTo>
                  <a:pt x="0" y="9714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3" name="TextBox 13"/>
          <p:cNvSpPr txBox="1"/>
          <p:nvPr/>
        </p:nvSpPr>
        <p:spPr>
          <a:xfrm>
            <a:off x="545200" y="178764"/>
            <a:ext cx="6031016" cy="8688074"/>
          </a:xfrm>
          <a:prstGeom prst="rect">
            <a:avLst/>
          </a:prstGeom>
        </p:spPr>
        <p:txBody>
          <a:bodyPr lIns="0" tIns="0" rIns="0" bIns="0" rtlCol="0" anchor="t">
            <a:spAutoFit/>
          </a:bodyPr>
          <a:lstStyle/>
          <a:p>
            <a:pPr algn="ctr">
              <a:lnSpc>
                <a:spcPts val="11479"/>
              </a:lnSpc>
            </a:pPr>
            <a:r>
              <a:rPr lang="en-US" sz="8199">
                <a:solidFill>
                  <a:srgbClr val="000000"/>
                </a:solidFill>
                <a:latin typeface="Open Sans 2"/>
              </a:rPr>
              <a:t> </a:t>
            </a:r>
            <a:r>
              <a:rPr lang="en-US" sz="8199" u="sng">
                <a:solidFill>
                  <a:srgbClr val="000000"/>
                </a:solidFill>
                <a:latin typeface="Open Sans 2 Bold"/>
              </a:rPr>
              <a:t>5 steps</a:t>
            </a:r>
            <a:r>
              <a:rPr lang="en-US" sz="8199">
                <a:solidFill>
                  <a:srgbClr val="000000"/>
                </a:solidFill>
                <a:latin typeface="Open Sans 2"/>
              </a:rPr>
              <a:t> you can take to improve Mental health and Well-being</a:t>
            </a:r>
          </a:p>
        </p:txBody>
      </p:sp>
      <p:sp>
        <p:nvSpPr>
          <p:cNvPr id="14" name="TextBox 14"/>
          <p:cNvSpPr txBox="1"/>
          <p:nvPr/>
        </p:nvSpPr>
        <p:spPr>
          <a:xfrm>
            <a:off x="13092929" y="2553526"/>
            <a:ext cx="3624128" cy="993189"/>
          </a:xfrm>
          <a:prstGeom prst="rect">
            <a:avLst/>
          </a:prstGeom>
        </p:spPr>
        <p:txBody>
          <a:bodyPr lIns="0" tIns="0" rIns="0" bIns="0" rtlCol="0" anchor="t">
            <a:spAutoFit/>
          </a:bodyPr>
          <a:lstStyle/>
          <a:p>
            <a:pPr>
              <a:lnSpc>
                <a:spcPts val="4049"/>
              </a:lnSpc>
              <a:spcBef>
                <a:spcPct val="0"/>
              </a:spcBef>
            </a:pPr>
            <a:r>
              <a:rPr lang="en-US" sz="2892">
                <a:solidFill>
                  <a:srgbClr val="000000"/>
                </a:solidFill>
                <a:latin typeface="Open Sans Light Bold"/>
              </a:rPr>
              <a:t>Being physically</a:t>
            </a:r>
          </a:p>
          <a:p>
            <a:pPr>
              <a:lnSpc>
                <a:spcPts val="4049"/>
              </a:lnSpc>
              <a:spcBef>
                <a:spcPct val="0"/>
              </a:spcBef>
            </a:pPr>
            <a:r>
              <a:rPr lang="en-US" sz="2892">
                <a:solidFill>
                  <a:srgbClr val="000000"/>
                </a:solidFill>
                <a:latin typeface="Open Sans Light Bold"/>
              </a:rPr>
              <a:t>active</a:t>
            </a:r>
          </a:p>
        </p:txBody>
      </p:sp>
      <p:sp>
        <p:nvSpPr>
          <p:cNvPr id="15" name="TextBox 15"/>
          <p:cNvSpPr txBox="1"/>
          <p:nvPr/>
        </p:nvSpPr>
        <p:spPr>
          <a:xfrm>
            <a:off x="14382432" y="635017"/>
            <a:ext cx="2970758" cy="976556"/>
          </a:xfrm>
          <a:prstGeom prst="rect">
            <a:avLst/>
          </a:prstGeom>
        </p:spPr>
        <p:txBody>
          <a:bodyPr lIns="0" tIns="0" rIns="0" bIns="0" rtlCol="0" anchor="t">
            <a:spAutoFit/>
          </a:bodyPr>
          <a:lstStyle/>
          <a:p>
            <a:pPr>
              <a:lnSpc>
                <a:spcPts val="3919"/>
              </a:lnSpc>
              <a:spcBef>
                <a:spcPct val="0"/>
              </a:spcBef>
            </a:pPr>
            <a:r>
              <a:rPr lang="en-US" sz="2799">
                <a:solidFill>
                  <a:srgbClr val="000000"/>
                </a:solidFill>
                <a:latin typeface="Open Sans Light Bold"/>
              </a:rPr>
              <a:t>Connecting with </a:t>
            </a:r>
          </a:p>
          <a:p>
            <a:pPr algn="l">
              <a:lnSpc>
                <a:spcPts val="3919"/>
              </a:lnSpc>
              <a:spcBef>
                <a:spcPct val="0"/>
              </a:spcBef>
            </a:pPr>
            <a:r>
              <a:rPr lang="en-US" sz="2799">
                <a:solidFill>
                  <a:srgbClr val="000000"/>
                </a:solidFill>
                <a:latin typeface="Open Sans Light Bold"/>
              </a:rPr>
              <a:t>people</a:t>
            </a:r>
          </a:p>
        </p:txBody>
      </p:sp>
      <p:sp>
        <p:nvSpPr>
          <p:cNvPr id="16" name="TextBox 16"/>
          <p:cNvSpPr txBox="1"/>
          <p:nvPr/>
        </p:nvSpPr>
        <p:spPr>
          <a:xfrm>
            <a:off x="11803427" y="4150311"/>
            <a:ext cx="2579005" cy="993189"/>
          </a:xfrm>
          <a:prstGeom prst="rect">
            <a:avLst/>
          </a:prstGeom>
        </p:spPr>
        <p:txBody>
          <a:bodyPr lIns="0" tIns="0" rIns="0" bIns="0" rtlCol="0" anchor="t">
            <a:spAutoFit/>
          </a:bodyPr>
          <a:lstStyle/>
          <a:p>
            <a:pPr algn="ctr">
              <a:lnSpc>
                <a:spcPts val="4049"/>
              </a:lnSpc>
              <a:spcBef>
                <a:spcPct val="0"/>
              </a:spcBef>
            </a:pPr>
            <a:r>
              <a:rPr lang="en-US" sz="2892">
                <a:solidFill>
                  <a:srgbClr val="000000"/>
                </a:solidFill>
                <a:latin typeface="Open Sans Light Bold"/>
              </a:rPr>
              <a:t>Learning new </a:t>
            </a:r>
          </a:p>
          <a:p>
            <a:pPr>
              <a:lnSpc>
                <a:spcPts val="4049"/>
              </a:lnSpc>
              <a:spcBef>
                <a:spcPct val="0"/>
              </a:spcBef>
            </a:pPr>
            <a:r>
              <a:rPr lang="en-US" sz="2892">
                <a:solidFill>
                  <a:srgbClr val="000000"/>
                </a:solidFill>
                <a:latin typeface="Open Sans Light Bold"/>
              </a:rPr>
              <a:t>skills.</a:t>
            </a:r>
          </a:p>
        </p:txBody>
      </p:sp>
      <p:sp>
        <p:nvSpPr>
          <p:cNvPr id="17" name="TextBox 17"/>
          <p:cNvSpPr txBox="1"/>
          <p:nvPr/>
        </p:nvSpPr>
        <p:spPr>
          <a:xfrm>
            <a:off x="10340529" y="5860215"/>
            <a:ext cx="3024708" cy="488438"/>
          </a:xfrm>
          <a:prstGeom prst="rect">
            <a:avLst/>
          </a:prstGeom>
        </p:spPr>
        <p:txBody>
          <a:bodyPr lIns="0" tIns="0" rIns="0" bIns="0" rtlCol="0" anchor="t">
            <a:spAutoFit/>
          </a:bodyPr>
          <a:lstStyle/>
          <a:p>
            <a:pPr algn="ctr">
              <a:lnSpc>
                <a:spcPts val="4049"/>
              </a:lnSpc>
              <a:spcBef>
                <a:spcPct val="0"/>
              </a:spcBef>
            </a:pPr>
            <a:r>
              <a:rPr lang="en-US" sz="2892">
                <a:solidFill>
                  <a:srgbClr val="000000"/>
                </a:solidFill>
                <a:latin typeface="Open Sans Light Bold"/>
              </a:rPr>
              <a:t>Giving to others.</a:t>
            </a:r>
          </a:p>
        </p:txBody>
      </p:sp>
      <p:sp>
        <p:nvSpPr>
          <p:cNvPr id="18" name="TextBox 18"/>
          <p:cNvSpPr txBox="1"/>
          <p:nvPr/>
        </p:nvSpPr>
        <p:spPr>
          <a:xfrm>
            <a:off x="7608999" y="7710077"/>
            <a:ext cx="4803301" cy="488438"/>
          </a:xfrm>
          <a:prstGeom prst="rect">
            <a:avLst/>
          </a:prstGeom>
        </p:spPr>
        <p:txBody>
          <a:bodyPr lIns="0" tIns="0" rIns="0" bIns="0" rtlCol="0" anchor="t">
            <a:spAutoFit/>
          </a:bodyPr>
          <a:lstStyle/>
          <a:p>
            <a:pPr algn="ctr">
              <a:lnSpc>
                <a:spcPts val="4049"/>
              </a:lnSpc>
              <a:spcBef>
                <a:spcPct val="0"/>
              </a:spcBef>
            </a:pPr>
            <a:r>
              <a:rPr lang="en-US" sz="2892">
                <a:solidFill>
                  <a:srgbClr val="000000"/>
                </a:solidFill>
                <a:latin typeface="Open Sans Light Bold"/>
              </a:rPr>
              <a:t>Mindfulness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429403" y="1221935"/>
            <a:ext cx="17453367" cy="5004004"/>
          </a:xfrm>
          <a:prstGeom prst="rect">
            <a:avLst/>
          </a:prstGeom>
        </p:spPr>
        <p:txBody>
          <a:bodyPr lIns="0" tIns="0" rIns="0" bIns="0" rtlCol="0" anchor="t">
            <a:spAutoFit/>
          </a:bodyPr>
          <a:lstStyle/>
          <a:p>
            <a:pPr>
              <a:lnSpc>
                <a:spcPts val="6638"/>
              </a:lnSpc>
              <a:spcBef>
                <a:spcPct val="0"/>
              </a:spcBef>
            </a:pPr>
            <a:r>
              <a:rPr lang="en-US" sz="4741">
                <a:solidFill>
                  <a:srgbClr val="000000"/>
                </a:solidFill>
                <a:latin typeface="Open Sans Light Bold"/>
              </a:rPr>
              <a:t>Learning new skills. </a:t>
            </a:r>
            <a:r>
              <a:rPr lang="en-US" sz="4741">
                <a:solidFill>
                  <a:srgbClr val="000000"/>
                </a:solidFill>
                <a:latin typeface="Open Sans Light"/>
              </a:rPr>
              <a:t>Research shows that learning new skills can also improve your mental well-being by:</a:t>
            </a:r>
          </a:p>
          <a:p>
            <a:pPr>
              <a:lnSpc>
                <a:spcPts val="6638"/>
              </a:lnSpc>
            </a:pPr>
            <a:endParaRPr lang="en-US" sz="4741">
              <a:solidFill>
                <a:srgbClr val="000000"/>
              </a:solidFill>
              <a:latin typeface="Open Sans Light"/>
            </a:endParaRPr>
          </a:p>
          <a:p>
            <a:pPr marL="1023787" lvl="1" indent="-511894">
              <a:lnSpc>
                <a:spcPts val="6638"/>
              </a:lnSpc>
              <a:buFont typeface="Arial"/>
              <a:buChar char="•"/>
            </a:pPr>
            <a:r>
              <a:rPr lang="en-US" sz="4741">
                <a:solidFill>
                  <a:srgbClr val="000000"/>
                </a:solidFill>
                <a:latin typeface="Open Sans Light"/>
              </a:rPr>
              <a:t>boosting self-confidence and raising self-esteem</a:t>
            </a:r>
          </a:p>
          <a:p>
            <a:pPr marL="1023787" lvl="1" indent="-511894">
              <a:lnSpc>
                <a:spcPts val="6638"/>
              </a:lnSpc>
              <a:buFont typeface="Arial"/>
              <a:buChar char="•"/>
            </a:pPr>
            <a:r>
              <a:rPr lang="en-US" sz="4741">
                <a:solidFill>
                  <a:srgbClr val="000000"/>
                </a:solidFill>
                <a:latin typeface="Open Sans Light"/>
              </a:rPr>
              <a:t>helping you to build a sense of purpose</a:t>
            </a:r>
          </a:p>
          <a:p>
            <a:pPr marL="1023787" lvl="1" indent="-511894">
              <a:lnSpc>
                <a:spcPts val="6638"/>
              </a:lnSpc>
              <a:buFont typeface="Arial"/>
              <a:buChar char="•"/>
            </a:pPr>
            <a:r>
              <a:rPr lang="en-US" sz="4741">
                <a:solidFill>
                  <a:srgbClr val="000000"/>
                </a:solidFill>
                <a:latin typeface="Open Sans Light"/>
              </a:rPr>
              <a:t>helping you to connect with others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467054" y="189244"/>
            <a:ext cx="16792246" cy="1516987"/>
          </a:xfrm>
          <a:prstGeom prst="rect">
            <a:avLst/>
          </a:prstGeom>
        </p:spPr>
        <p:txBody>
          <a:bodyPr lIns="0" tIns="0" rIns="0" bIns="0" rtlCol="0" anchor="t">
            <a:spAutoFit/>
          </a:bodyPr>
          <a:lstStyle/>
          <a:p>
            <a:pPr>
              <a:lnSpc>
                <a:spcPts val="12459"/>
              </a:lnSpc>
            </a:pPr>
            <a:r>
              <a:rPr lang="en-US" sz="8899">
                <a:solidFill>
                  <a:srgbClr val="000000"/>
                </a:solidFill>
                <a:latin typeface="Open Sans Light Bold"/>
              </a:rPr>
              <a:t>Learn a new skill...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624446" y="777502"/>
            <a:ext cx="8724305" cy="8408049"/>
          </a:xfrm>
          <a:custGeom>
            <a:avLst/>
            <a:gdLst/>
            <a:ahLst/>
            <a:cxnLst/>
            <a:rect l="l" t="t" r="r" b="b"/>
            <a:pathLst>
              <a:path w="8724305" h="8408049">
                <a:moveTo>
                  <a:pt x="0" y="0"/>
                </a:moveTo>
                <a:lnTo>
                  <a:pt x="8724305" y="0"/>
                </a:lnTo>
                <a:lnTo>
                  <a:pt x="8724305" y="8408049"/>
                </a:lnTo>
                <a:lnTo>
                  <a:pt x="0" y="84080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8819529" y="1028700"/>
            <a:ext cx="8966717" cy="8706767"/>
            <a:chOff x="0" y="0"/>
            <a:chExt cx="11955622" cy="11609022"/>
          </a:xfrm>
        </p:grpSpPr>
        <p:sp>
          <p:nvSpPr>
            <p:cNvPr id="8" name="TextBox 8"/>
            <p:cNvSpPr txBox="1"/>
            <p:nvPr/>
          </p:nvSpPr>
          <p:spPr>
            <a:xfrm>
              <a:off x="0" y="304800"/>
              <a:ext cx="11955622" cy="10535824"/>
            </a:xfrm>
            <a:prstGeom prst="rect">
              <a:avLst/>
            </a:prstGeom>
          </p:spPr>
          <p:txBody>
            <a:bodyPr lIns="0" tIns="0" rIns="0" bIns="0" rtlCol="0" anchor="t">
              <a:spAutoFit/>
            </a:bodyPr>
            <a:lstStyle/>
            <a:p>
              <a:pPr algn="ctr">
                <a:lnSpc>
                  <a:spcPts val="17007"/>
                </a:lnSpc>
              </a:pPr>
              <a:r>
                <a:rPr lang="en-US" sz="17179">
                  <a:solidFill>
                    <a:srgbClr val="000000"/>
                  </a:solidFill>
                  <a:latin typeface="Chewy"/>
                </a:rPr>
                <a:t>What will you change?</a:t>
              </a:r>
            </a:p>
            <a:p>
              <a:pPr algn="ctr">
                <a:lnSpc>
                  <a:spcPts val="10296"/>
                </a:lnSpc>
              </a:pPr>
              <a:endParaRPr lang="en-US" sz="17179">
                <a:solidFill>
                  <a:srgbClr val="000000"/>
                </a:solidFill>
                <a:latin typeface="Chewy"/>
              </a:endParaRPr>
            </a:p>
          </p:txBody>
        </p:sp>
        <p:sp>
          <p:nvSpPr>
            <p:cNvPr id="9" name="TextBox 9"/>
            <p:cNvSpPr txBox="1"/>
            <p:nvPr/>
          </p:nvSpPr>
          <p:spPr>
            <a:xfrm>
              <a:off x="0" y="11118616"/>
              <a:ext cx="11955622" cy="490406"/>
            </a:xfrm>
            <a:prstGeom prst="rect">
              <a:avLst/>
            </a:prstGeom>
          </p:spPr>
          <p:txBody>
            <a:bodyPr lIns="0" tIns="0" rIns="0" bIns="0" rtlCol="0" anchor="t">
              <a:spAutoFit/>
            </a:bodyPr>
            <a:lstStyle/>
            <a:p>
              <a:pPr algn="ctr">
                <a:lnSpc>
                  <a:spcPts val="3050"/>
                </a:lnSpc>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881030" y="594842"/>
            <a:ext cx="16378270" cy="3012191"/>
          </a:xfrm>
          <a:prstGeom prst="rect">
            <a:avLst/>
          </a:prstGeom>
        </p:spPr>
        <p:txBody>
          <a:bodyPr lIns="0" tIns="0" rIns="0" bIns="0" rtlCol="0" anchor="t">
            <a:spAutoFit/>
          </a:bodyPr>
          <a:lstStyle/>
          <a:p>
            <a:pPr>
              <a:lnSpc>
                <a:spcPts val="4049"/>
              </a:lnSpc>
              <a:spcBef>
                <a:spcPct val="0"/>
              </a:spcBef>
            </a:pPr>
            <a:r>
              <a:rPr lang="en-US" sz="2892">
                <a:solidFill>
                  <a:srgbClr val="000000"/>
                </a:solidFill>
                <a:latin typeface="Open Sans Light"/>
              </a:rPr>
              <a:t>Know whom in school they should speak to if they are worried about their own or someone else’s mental wellbeing or ability to control their emotions (including issues arising online).</a:t>
            </a:r>
          </a:p>
          <a:p>
            <a:pPr algn="ctr">
              <a:lnSpc>
                <a:spcPts val="4049"/>
              </a:lnSpc>
              <a:spcBef>
                <a:spcPct val="0"/>
              </a:spcBef>
            </a:pPr>
            <a:endParaRPr lang="en-US" sz="2892">
              <a:solidFill>
                <a:srgbClr val="000000"/>
              </a:solidFill>
              <a:latin typeface="Open Sans Light"/>
            </a:endParaRPr>
          </a:p>
          <a:p>
            <a:pPr algn="ctr">
              <a:lnSpc>
                <a:spcPts val="4049"/>
              </a:lnSpc>
              <a:spcBef>
                <a:spcPct val="0"/>
              </a:spcBef>
            </a:pPr>
            <a:endParaRPr lang="en-US" sz="2892">
              <a:solidFill>
                <a:srgbClr val="000000"/>
              </a:solidFill>
              <a:latin typeface="Open Sans Light"/>
            </a:endParaRPr>
          </a:p>
          <a:p>
            <a:pPr>
              <a:lnSpc>
                <a:spcPts val="4049"/>
              </a:lnSpc>
              <a:spcBef>
                <a:spcPct val="0"/>
              </a:spcBef>
            </a:pPr>
            <a:r>
              <a:rPr lang="en-US" sz="2892">
                <a:solidFill>
                  <a:srgbClr val="000000"/>
                </a:solidFill>
                <a:latin typeface="Open Sans Light"/>
              </a:rPr>
              <a:t>Please add details of whom to contact in school if they are concerned about themselves or others.</a:t>
            </a:r>
          </a:p>
          <a:p>
            <a:pPr algn="ctr">
              <a:lnSpc>
                <a:spcPts val="4049"/>
              </a:lnSpc>
              <a:spcBef>
                <a:spcPct val="0"/>
              </a:spcBef>
            </a:pPr>
            <a:endParaRPr lang="en-US" sz="2892">
              <a:solidFill>
                <a:srgbClr val="000000"/>
              </a:solidFill>
              <a:latin typeface="Open Sans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Freeform 6"/>
          <p:cNvSpPr/>
          <p:nvPr/>
        </p:nvSpPr>
        <p:spPr>
          <a:xfrm>
            <a:off x="1028700" y="497413"/>
            <a:ext cx="2276039" cy="1510721"/>
          </a:xfrm>
          <a:custGeom>
            <a:avLst/>
            <a:gdLst/>
            <a:ahLst/>
            <a:cxnLst/>
            <a:rect l="l" t="t" r="r" b="b"/>
            <a:pathLst>
              <a:path w="2276039" h="1510721">
                <a:moveTo>
                  <a:pt x="0" y="0"/>
                </a:moveTo>
                <a:lnTo>
                  <a:pt x="2276039" y="0"/>
                </a:lnTo>
                <a:lnTo>
                  <a:pt x="2276039" y="1510722"/>
                </a:lnTo>
                <a:lnTo>
                  <a:pt x="0" y="1510722"/>
                </a:lnTo>
                <a:lnTo>
                  <a:pt x="0" y="0"/>
                </a:lnTo>
                <a:close/>
              </a:path>
            </a:pathLst>
          </a:custGeom>
          <a:blipFill>
            <a:blip r:embed="rId3"/>
            <a:stretch>
              <a:fillRect/>
            </a:stretch>
          </a:blipFill>
        </p:spPr>
      </p:sp>
      <p:sp>
        <p:nvSpPr>
          <p:cNvPr id="7" name="TextBox 7"/>
          <p:cNvSpPr txBox="1"/>
          <p:nvPr/>
        </p:nvSpPr>
        <p:spPr>
          <a:xfrm>
            <a:off x="1028700" y="1931935"/>
            <a:ext cx="16230600" cy="5255767"/>
          </a:xfrm>
          <a:prstGeom prst="rect">
            <a:avLst/>
          </a:prstGeom>
        </p:spPr>
        <p:txBody>
          <a:bodyPr lIns="0" tIns="0" rIns="0" bIns="0" rtlCol="0" anchor="t">
            <a:spAutoFit/>
          </a:bodyPr>
          <a:lstStyle/>
          <a:p>
            <a:pPr algn="just">
              <a:lnSpc>
                <a:spcPts val="5364"/>
              </a:lnSpc>
              <a:spcBef>
                <a:spcPct val="0"/>
              </a:spcBef>
            </a:pPr>
            <a:r>
              <a:rPr lang="en-US" sz="3831">
                <a:solidFill>
                  <a:srgbClr val="000000"/>
                </a:solidFill>
                <a:latin typeface="Open Sans Light Bold"/>
              </a:rPr>
              <a:t>childline.org.uk </a:t>
            </a:r>
            <a:r>
              <a:rPr lang="en-US" sz="3831">
                <a:solidFill>
                  <a:srgbClr val="000000"/>
                </a:solidFill>
                <a:latin typeface="Open Sans Light"/>
              </a:rPr>
              <a:t>- 0800 1111 (free 24hr) confidential listening</a:t>
            </a:r>
          </a:p>
          <a:p>
            <a:pPr algn="just">
              <a:lnSpc>
                <a:spcPts val="5364"/>
              </a:lnSpc>
              <a:spcBef>
                <a:spcPct val="0"/>
              </a:spcBef>
            </a:pPr>
            <a:r>
              <a:rPr lang="en-US" sz="3831">
                <a:solidFill>
                  <a:srgbClr val="000000"/>
                </a:solidFill>
                <a:latin typeface="Open Sans Light Bold"/>
              </a:rPr>
              <a:t>samaritans.org</a:t>
            </a:r>
            <a:r>
              <a:rPr lang="en-US" sz="3831">
                <a:solidFill>
                  <a:srgbClr val="000000"/>
                </a:solidFill>
                <a:latin typeface="Open Sans Light"/>
              </a:rPr>
              <a:t> - 116 123 (free 24 hr) confidential listening</a:t>
            </a:r>
          </a:p>
          <a:p>
            <a:pPr algn="just">
              <a:lnSpc>
                <a:spcPts val="5364"/>
              </a:lnSpc>
              <a:spcBef>
                <a:spcPct val="0"/>
              </a:spcBef>
            </a:pPr>
            <a:r>
              <a:rPr lang="en-US" sz="3831">
                <a:solidFill>
                  <a:srgbClr val="000000"/>
                </a:solidFill>
                <a:latin typeface="Open Sans Light Bold"/>
              </a:rPr>
              <a:t>studentsagainstdepression.org </a:t>
            </a:r>
            <a:r>
              <a:rPr lang="en-US" sz="3831">
                <a:solidFill>
                  <a:srgbClr val="000000"/>
                </a:solidFill>
                <a:latin typeface="Open Sans Light"/>
              </a:rPr>
              <a:t>- resources to move away from depression</a:t>
            </a:r>
          </a:p>
          <a:p>
            <a:pPr algn="just">
              <a:lnSpc>
                <a:spcPts val="5364"/>
              </a:lnSpc>
              <a:spcBef>
                <a:spcPct val="0"/>
              </a:spcBef>
            </a:pPr>
            <a:r>
              <a:rPr lang="en-US" sz="3831">
                <a:solidFill>
                  <a:srgbClr val="000000"/>
                </a:solidFill>
                <a:latin typeface="Open Sans Light Bold"/>
              </a:rPr>
              <a:t>youngminds.org.uk</a:t>
            </a:r>
            <a:r>
              <a:rPr lang="en-US" sz="3831">
                <a:solidFill>
                  <a:srgbClr val="000000"/>
                </a:solidFill>
                <a:latin typeface="Open Sans Light"/>
              </a:rPr>
              <a:t> - mental health info and guidance</a:t>
            </a:r>
          </a:p>
          <a:p>
            <a:pPr algn="just">
              <a:lnSpc>
                <a:spcPts val="5364"/>
              </a:lnSpc>
              <a:spcBef>
                <a:spcPct val="0"/>
              </a:spcBef>
            </a:pPr>
            <a:r>
              <a:rPr lang="en-US" sz="3831">
                <a:solidFill>
                  <a:srgbClr val="000000"/>
                </a:solidFill>
                <a:latin typeface="Open Sans Light Bold"/>
              </a:rPr>
              <a:t>youthaccess.org.uk </a:t>
            </a:r>
            <a:r>
              <a:rPr lang="en-US" sz="3831">
                <a:solidFill>
                  <a:srgbClr val="000000"/>
                </a:solidFill>
                <a:latin typeface="Open Sans Light"/>
              </a:rPr>
              <a:t>- young people’s info, advice and counselling</a:t>
            </a:r>
          </a:p>
          <a:p>
            <a:pPr algn="just">
              <a:lnSpc>
                <a:spcPts val="5364"/>
              </a:lnSpc>
              <a:spcBef>
                <a:spcPct val="0"/>
              </a:spcBef>
            </a:pPr>
            <a:r>
              <a:rPr lang="en-US" sz="3831">
                <a:solidFill>
                  <a:srgbClr val="000000"/>
                </a:solidFill>
                <a:latin typeface="Open Sans Light Bold"/>
              </a:rPr>
              <a:t>themix.org.uk</a:t>
            </a:r>
            <a:r>
              <a:rPr lang="en-US" sz="3831">
                <a:solidFill>
                  <a:srgbClr val="000000"/>
                </a:solidFill>
                <a:latin typeface="Open Sans Light"/>
              </a:rPr>
              <a:t> - essential support for under 25s</a:t>
            </a:r>
          </a:p>
          <a:p>
            <a:pPr algn="ctr">
              <a:lnSpc>
                <a:spcPts val="4244"/>
              </a:lnSpc>
              <a:spcBef>
                <a:spcPct val="0"/>
              </a:spcBef>
            </a:pPr>
            <a:endParaRPr lang="en-US" sz="3831">
              <a:solidFill>
                <a:srgbClr val="000000"/>
              </a:solidFill>
              <a:latin typeface="Open Sans Light"/>
            </a:endParaRPr>
          </a:p>
        </p:txBody>
      </p:sp>
      <p:sp>
        <p:nvSpPr>
          <p:cNvPr id="8" name="TextBox 8"/>
          <p:cNvSpPr txBox="1"/>
          <p:nvPr/>
        </p:nvSpPr>
        <p:spPr>
          <a:xfrm>
            <a:off x="1028700" y="7278898"/>
            <a:ext cx="16230600" cy="1497939"/>
          </a:xfrm>
          <a:prstGeom prst="rect">
            <a:avLst/>
          </a:prstGeom>
        </p:spPr>
        <p:txBody>
          <a:bodyPr lIns="0" tIns="0" rIns="0" bIns="0" rtlCol="0" anchor="t">
            <a:spAutoFit/>
          </a:bodyPr>
          <a:lstStyle/>
          <a:p>
            <a:pPr>
              <a:lnSpc>
                <a:spcPts val="4049"/>
              </a:lnSpc>
              <a:spcBef>
                <a:spcPct val="0"/>
              </a:spcBef>
            </a:pPr>
            <a:r>
              <a:rPr lang="en-US" sz="2892">
                <a:solidFill>
                  <a:srgbClr val="000000"/>
                </a:solidFill>
                <a:latin typeface="Open Sans Light Bold"/>
              </a:rPr>
              <a:t>If you have </a:t>
            </a:r>
            <a:r>
              <a:rPr lang="en-US" sz="2892">
                <a:solidFill>
                  <a:srgbClr val="EB1D27"/>
                </a:solidFill>
                <a:latin typeface="Open Sans Light Bold"/>
              </a:rPr>
              <a:t>a mental health crisis and don't know whom to contact, call NHS 111.</a:t>
            </a:r>
            <a:r>
              <a:rPr lang="en-US" sz="2892">
                <a:solidFill>
                  <a:srgbClr val="000000"/>
                </a:solidFill>
                <a:latin typeface="Open Sans Light Bold"/>
              </a:rPr>
              <a:t> Call 111, free from any phone, 24 hours a day, seven days a week, and speak to a highly trained adviser supported by healthcare professionals.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graphicFrame>
        <p:nvGraphicFramePr>
          <p:cNvPr id="6" name="Table 6"/>
          <p:cNvGraphicFramePr>
            <a:graphicFrameLocks noGrp="1"/>
          </p:cNvGraphicFramePr>
          <p:nvPr/>
        </p:nvGraphicFramePr>
        <p:xfrm>
          <a:off x="956179" y="7586563"/>
          <a:ext cx="16550508" cy="1903295"/>
        </p:xfrm>
        <a:graphic>
          <a:graphicData uri="http://schemas.openxmlformats.org/drawingml/2006/table">
            <a:tbl>
              <a:tblPr/>
              <a:tblGrid>
                <a:gridCol w="7527318">
                  <a:extLst>
                    <a:ext uri="{9D8B030D-6E8A-4147-A177-3AD203B41FA5}">
                      <a16:colId xmlns:a16="http://schemas.microsoft.com/office/drawing/2014/main" val="20000"/>
                    </a:ext>
                  </a:extLst>
                </a:gridCol>
                <a:gridCol w="9023190">
                  <a:extLst>
                    <a:ext uri="{9D8B030D-6E8A-4147-A177-3AD203B41FA5}">
                      <a16:colId xmlns:a16="http://schemas.microsoft.com/office/drawing/2014/main" val="20001"/>
                    </a:ext>
                  </a:extLst>
                </a:gridCol>
              </a:tblGrid>
              <a:tr h="1903295">
                <a:tc>
                  <a:txBody>
                    <a:bodyPr/>
                    <a:lstStyle/>
                    <a:p>
                      <a:pPr algn="l">
                        <a:lnSpc>
                          <a:spcPts val="3499"/>
                        </a:lnSpc>
                        <a:defRPr/>
                      </a:pPr>
                      <a:endParaRPr lang="en-US" sz="1100"/>
                    </a:p>
                    <a:p>
                      <a:pPr>
                        <a:lnSpc>
                          <a:spcPts val="3499"/>
                        </a:lnSpc>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ts val="5599"/>
                        </a:lnSpc>
                        <a:defRPr/>
                      </a:pPr>
                      <a:r>
                        <a:rPr lang="en-US" sz="3999">
                          <a:solidFill>
                            <a:srgbClr val="000000"/>
                          </a:solidFill>
                          <a:latin typeface="Open Sans Light Bold"/>
                        </a:rPr>
                        <a:t>Curriculum Link: </a:t>
                      </a:r>
                      <a:r>
                        <a:rPr lang="en-US" sz="3999">
                          <a:solidFill>
                            <a:srgbClr val="000000"/>
                          </a:solidFill>
                          <a:latin typeface="Open Sans Light"/>
                        </a:rPr>
                        <a:t>PSHE, Citizenship</a:t>
                      </a: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7"/>
          <p:cNvGraphicFramePr>
            <a:graphicFrameLocks noGrp="1"/>
          </p:cNvGraphicFramePr>
          <p:nvPr/>
        </p:nvGraphicFramePr>
        <p:xfrm>
          <a:off x="956179" y="382580"/>
          <a:ext cx="16230600" cy="6982689"/>
        </p:xfrm>
        <a:graphic>
          <a:graphicData uri="http://schemas.openxmlformats.org/drawingml/2006/table">
            <a:tbl>
              <a:tblPr/>
              <a:tblGrid>
                <a:gridCol w="16230600">
                  <a:extLst>
                    <a:ext uri="{9D8B030D-6E8A-4147-A177-3AD203B41FA5}">
                      <a16:colId xmlns:a16="http://schemas.microsoft.com/office/drawing/2014/main" val="20000"/>
                    </a:ext>
                  </a:extLst>
                </a:gridCol>
              </a:tblGrid>
              <a:tr h="1662545">
                <a:tc>
                  <a:txBody>
                    <a:bodyPr/>
                    <a:lstStyle/>
                    <a:p>
                      <a:pPr algn="l">
                        <a:lnSpc>
                          <a:spcPts val="7425"/>
                        </a:lnSpc>
                        <a:defRPr/>
                      </a:pPr>
                      <a:r>
                        <a:rPr lang="en-US" sz="5303">
                          <a:solidFill>
                            <a:srgbClr val="000000"/>
                          </a:solidFill>
                          <a:latin typeface="Open Sans 1 Bold"/>
                        </a:rPr>
                        <a:t>Skills Objectives </a:t>
                      </a:r>
                      <a:endParaRPr lang="en-US" sz="1100"/>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0144">
                <a:tc>
                  <a:txBody>
                    <a:bodyPr/>
                    <a:lstStyle/>
                    <a:p>
                      <a:pPr marL="1145122" lvl="1" indent="-572561" algn="l">
                        <a:lnSpc>
                          <a:spcPts val="7425"/>
                        </a:lnSpc>
                        <a:buFont typeface="Arial"/>
                        <a:buChar char="•"/>
                        <a:defRPr/>
                      </a:pPr>
                      <a:r>
                        <a:rPr lang="en-US" sz="5303">
                          <a:solidFill>
                            <a:srgbClr val="000000"/>
                          </a:solidFill>
                          <a:latin typeface="Open Sans 1 Light"/>
                        </a:rPr>
                        <a:t>I can understand the importance of body language when presenting.</a:t>
                      </a:r>
                      <a:endParaRPr lang="en-US" sz="1100"/>
                    </a:p>
                    <a:p>
                      <a:pPr marL="1145122" lvl="1" indent="-572561">
                        <a:lnSpc>
                          <a:spcPts val="7425"/>
                        </a:lnSpc>
                        <a:buFont typeface="Arial"/>
                        <a:buChar char="•"/>
                      </a:pPr>
                      <a:r>
                        <a:rPr lang="en-US" sz="5303">
                          <a:solidFill>
                            <a:srgbClr val="000000"/>
                          </a:solidFill>
                          <a:latin typeface="Open Sans 1 Light"/>
                        </a:rPr>
                        <a:t>I can deliver and speak with personal confidence</a:t>
                      </a:r>
                    </a:p>
                    <a:p>
                      <a:pPr marL="1145122" lvl="1" indent="-572561">
                        <a:lnSpc>
                          <a:spcPts val="7425"/>
                        </a:lnSpc>
                        <a:buFont typeface="Arial"/>
                        <a:buChar char="•"/>
                      </a:pPr>
                      <a:r>
                        <a:rPr lang="en-US" sz="5303">
                          <a:solidFill>
                            <a:srgbClr val="000000"/>
                          </a:solidFill>
                          <a:latin typeface="Open Sans 1 Light"/>
                        </a:rPr>
                        <a:t>I can listen to others and take their ideas on board</a:t>
                      </a:r>
                    </a:p>
                  </a:txBody>
                  <a:tcPr marL="114300" marR="114300" marT="114300" marB="1143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8" name="Group 8"/>
          <p:cNvGrpSpPr/>
          <p:nvPr/>
        </p:nvGrpSpPr>
        <p:grpSpPr>
          <a:xfrm>
            <a:off x="1028700" y="7697206"/>
            <a:ext cx="6944029" cy="1682009"/>
            <a:chOff x="0" y="0"/>
            <a:chExt cx="9258706" cy="2242678"/>
          </a:xfrm>
        </p:grpSpPr>
        <p:sp>
          <p:nvSpPr>
            <p:cNvPr id="9" name="Freeform 9"/>
            <p:cNvSpPr/>
            <p:nvPr/>
          </p:nvSpPr>
          <p:spPr>
            <a:xfrm>
              <a:off x="4572143" y="0"/>
              <a:ext cx="2407047" cy="2242678"/>
            </a:xfrm>
            <a:custGeom>
              <a:avLst/>
              <a:gdLst/>
              <a:ahLst/>
              <a:cxnLst/>
              <a:rect l="l" t="t" r="r" b="b"/>
              <a:pathLst>
                <a:path w="2407047" h="2242678">
                  <a:moveTo>
                    <a:pt x="0" y="0"/>
                  </a:moveTo>
                  <a:lnTo>
                    <a:pt x="2407047" y="0"/>
                  </a:lnTo>
                  <a:lnTo>
                    <a:pt x="2407047" y="2242678"/>
                  </a:lnTo>
                  <a:lnTo>
                    <a:pt x="0" y="2242678"/>
                  </a:lnTo>
                  <a:lnTo>
                    <a:pt x="0" y="0"/>
                  </a:lnTo>
                  <a:close/>
                </a:path>
              </a:pathLst>
            </a:custGeom>
            <a:blipFill>
              <a:blip r:embed="rId3"/>
              <a:stretch>
                <a:fillRect l="-1887" t="-29930" b="-24634"/>
              </a:stretch>
            </a:blipFill>
          </p:spPr>
        </p:sp>
        <p:sp>
          <p:nvSpPr>
            <p:cNvPr id="10" name="Freeform 10"/>
            <p:cNvSpPr/>
            <p:nvPr/>
          </p:nvSpPr>
          <p:spPr>
            <a:xfrm>
              <a:off x="7151638" y="67805"/>
              <a:ext cx="2107068" cy="2107068"/>
            </a:xfrm>
            <a:custGeom>
              <a:avLst/>
              <a:gdLst/>
              <a:ahLst/>
              <a:cxnLst/>
              <a:rect l="l" t="t" r="r" b="b"/>
              <a:pathLst>
                <a:path w="2107068" h="2107068">
                  <a:moveTo>
                    <a:pt x="0" y="0"/>
                  </a:moveTo>
                  <a:lnTo>
                    <a:pt x="2107068" y="0"/>
                  </a:lnTo>
                  <a:lnTo>
                    <a:pt x="2107068" y="2107068"/>
                  </a:lnTo>
                  <a:lnTo>
                    <a:pt x="0" y="2107068"/>
                  </a:lnTo>
                  <a:lnTo>
                    <a:pt x="0" y="0"/>
                  </a:lnTo>
                  <a:close/>
                </a:path>
              </a:pathLst>
            </a:custGeom>
            <a:blipFill>
              <a:blip r:embed="rId4"/>
              <a:stretch>
                <a:fillRect l="-5751" t="-25835" r="-170" b="-23877"/>
              </a:stretch>
            </a:blipFill>
          </p:spPr>
        </p:sp>
        <p:sp>
          <p:nvSpPr>
            <p:cNvPr id="11" name="Freeform 11"/>
            <p:cNvSpPr/>
            <p:nvPr/>
          </p:nvSpPr>
          <p:spPr>
            <a:xfrm>
              <a:off x="0" y="0"/>
              <a:ext cx="1869468" cy="2019383"/>
            </a:xfrm>
            <a:custGeom>
              <a:avLst/>
              <a:gdLst/>
              <a:ahLst/>
              <a:cxnLst/>
              <a:rect l="l" t="t" r="r" b="b"/>
              <a:pathLst>
                <a:path w="1869468" h="2019383">
                  <a:moveTo>
                    <a:pt x="0" y="0"/>
                  </a:moveTo>
                  <a:lnTo>
                    <a:pt x="1869468" y="0"/>
                  </a:lnTo>
                  <a:lnTo>
                    <a:pt x="1869468" y="2019383"/>
                  </a:lnTo>
                  <a:lnTo>
                    <a:pt x="0" y="2019383"/>
                  </a:lnTo>
                  <a:lnTo>
                    <a:pt x="0" y="0"/>
                  </a:lnTo>
                  <a:close/>
                </a:path>
              </a:pathLst>
            </a:custGeom>
            <a:blipFill>
              <a:blip r:embed="rId5"/>
              <a:stretch>
                <a:fillRect l="-11505" t="-35615" r="-9348" b="-22614"/>
              </a:stretch>
            </a:blipFill>
          </p:spPr>
        </p:sp>
        <p:sp>
          <p:nvSpPr>
            <p:cNvPr id="12" name="Freeform 12"/>
            <p:cNvSpPr/>
            <p:nvPr/>
          </p:nvSpPr>
          <p:spPr>
            <a:xfrm>
              <a:off x="2531798" y="67805"/>
              <a:ext cx="1867897" cy="1992219"/>
            </a:xfrm>
            <a:custGeom>
              <a:avLst/>
              <a:gdLst/>
              <a:ahLst/>
              <a:cxnLst/>
              <a:rect l="l" t="t" r="r" b="b"/>
              <a:pathLst>
                <a:path w="1867897" h="1992219">
                  <a:moveTo>
                    <a:pt x="0" y="0"/>
                  </a:moveTo>
                  <a:lnTo>
                    <a:pt x="1867896" y="0"/>
                  </a:lnTo>
                  <a:lnTo>
                    <a:pt x="1867896" y="1992219"/>
                  </a:lnTo>
                  <a:lnTo>
                    <a:pt x="0" y="1992219"/>
                  </a:lnTo>
                  <a:lnTo>
                    <a:pt x="0" y="0"/>
                  </a:lnTo>
                  <a:close/>
                </a:path>
              </a:pathLst>
            </a:custGeom>
            <a:blipFill>
              <a:blip r:embed="rId6"/>
              <a:stretch>
                <a:fillRect l="-12038" t="-35570" r="-10578" b="-27020"/>
              </a:stretch>
            </a:blip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684697" y="1290034"/>
            <a:ext cx="16918607" cy="6744906"/>
          </a:xfrm>
          <a:prstGeom prst="rect">
            <a:avLst/>
          </a:prstGeom>
        </p:spPr>
        <p:txBody>
          <a:bodyPr lIns="0" tIns="0" rIns="0" bIns="0" rtlCol="0" anchor="t">
            <a:spAutoFit/>
          </a:bodyPr>
          <a:lstStyle/>
          <a:p>
            <a:pPr algn="just">
              <a:lnSpc>
                <a:spcPts val="6725"/>
              </a:lnSpc>
              <a:spcBef>
                <a:spcPct val="0"/>
              </a:spcBef>
            </a:pPr>
            <a:r>
              <a:rPr lang="en-US" sz="4804">
                <a:solidFill>
                  <a:srgbClr val="000000"/>
                </a:solidFill>
                <a:latin typeface="Open Sans Light Bold"/>
              </a:rPr>
              <a:t>Mental Health:</a:t>
            </a:r>
            <a:r>
              <a:rPr lang="en-US" sz="4804">
                <a:solidFill>
                  <a:srgbClr val="000000"/>
                </a:solidFill>
                <a:latin typeface="Open Sans Light"/>
              </a:rPr>
              <a:t> Mental health is a set of malleable skills and beliefs which impact our thoughts, feelings and behaviour in relation to our social and emotional functioning.</a:t>
            </a:r>
          </a:p>
          <a:p>
            <a:pPr algn="just">
              <a:lnSpc>
                <a:spcPts val="6725"/>
              </a:lnSpc>
              <a:spcBef>
                <a:spcPct val="0"/>
              </a:spcBef>
            </a:pPr>
            <a:endParaRPr lang="en-US" sz="4804">
              <a:solidFill>
                <a:srgbClr val="000000"/>
              </a:solidFill>
              <a:latin typeface="Open Sans Light"/>
            </a:endParaRPr>
          </a:p>
          <a:p>
            <a:pPr algn="just">
              <a:lnSpc>
                <a:spcPts val="6725"/>
              </a:lnSpc>
              <a:spcBef>
                <a:spcPct val="0"/>
              </a:spcBef>
            </a:pPr>
            <a:endParaRPr lang="en-US" sz="4804">
              <a:solidFill>
                <a:srgbClr val="000000"/>
              </a:solidFill>
              <a:latin typeface="Open Sans Light"/>
            </a:endParaRPr>
          </a:p>
          <a:p>
            <a:pPr algn="just">
              <a:lnSpc>
                <a:spcPts val="6725"/>
              </a:lnSpc>
              <a:spcBef>
                <a:spcPct val="0"/>
              </a:spcBef>
            </a:pPr>
            <a:r>
              <a:rPr lang="en-US" sz="4804">
                <a:solidFill>
                  <a:srgbClr val="000000"/>
                </a:solidFill>
                <a:latin typeface="Open Sans Light Bold"/>
              </a:rPr>
              <a:t>Wellbeing:</a:t>
            </a:r>
            <a:r>
              <a:rPr lang="en-US" sz="4804">
                <a:solidFill>
                  <a:srgbClr val="000000"/>
                </a:solidFill>
                <a:latin typeface="Open Sans Light"/>
              </a:rPr>
              <a:t> A positive sense of well-being which enables an individual to be able to function in society and meet the demands of everyday life.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pic>
        <p:nvPicPr>
          <p:cNvPr id="6" name="Picture 6"/>
          <p:cNvPicPr>
            <a:picLocks noChangeAspect="1"/>
          </p:cNvPicPr>
          <p:nvPr>
            <a:videoFile r:link="rId1"/>
          </p:nvPr>
        </p:nvPicPr>
        <p:blipFill>
          <a:blip r:embed="rId4"/>
          <a:stretch>
            <a:fillRect/>
          </a:stretch>
        </p:blipFill>
        <p:spPr>
          <a:xfrm>
            <a:off x="1106798" y="488662"/>
            <a:ext cx="16040547" cy="902280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924651" y="1421327"/>
            <a:ext cx="16747831" cy="6373820"/>
          </a:xfrm>
          <a:prstGeom prst="rect">
            <a:avLst/>
          </a:prstGeom>
        </p:spPr>
        <p:txBody>
          <a:bodyPr lIns="0" tIns="0" rIns="0" bIns="0" rtlCol="0" anchor="t">
            <a:spAutoFit/>
          </a:bodyPr>
          <a:lstStyle/>
          <a:p>
            <a:pPr>
              <a:lnSpc>
                <a:spcPts val="4609"/>
              </a:lnSpc>
              <a:spcBef>
                <a:spcPct val="0"/>
              </a:spcBef>
            </a:pPr>
            <a:r>
              <a:rPr lang="en-US" sz="3292">
                <a:solidFill>
                  <a:srgbClr val="000000"/>
                </a:solidFill>
                <a:latin typeface="Open Sans Light"/>
              </a:rPr>
              <a:t>What was going on with Sasha?</a:t>
            </a:r>
          </a:p>
          <a:p>
            <a:pPr>
              <a:lnSpc>
                <a:spcPts val="4609"/>
              </a:lnSpc>
              <a:spcBef>
                <a:spcPct val="0"/>
              </a:spcBef>
            </a:pPr>
            <a:r>
              <a:rPr lang="en-US" sz="3292">
                <a:solidFill>
                  <a:srgbClr val="000000"/>
                </a:solidFill>
                <a:latin typeface="Open Sans Light"/>
              </a:rPr>
              <a:t>What was happening with Adnre'?</a:t>
            </a:r>
          </a:p>
          <a:p>
            <a:pPr>
              <a:lnSpc>
                <a:spcPts val="4619"/>
              </a:lnSpc>
              <a:spcBef>
                <a:spcPct val="0"/>
              </a:spcBef>
            </a:pPr>
            <a:r>
              <a:rPr lang="en-US" sz="3299">
                <a:solidFill>
                  <a:srgbClr val="000000"/>
                </a:solidFill>
                <a:latin typeface="Open Sans Light"/>
              </a:rPr>
              <a:t>How did Sasha and Andre look after their mental health? </a:t>
            </a:r>
          </a:p>
          <a:p>
            <a:pPr>
              <a:lnSpc>
                <a:spcPts val="4619"/>
              </a:lnSpc>
              <a:spcBef>
                <a:spcPct val="0"/>
              </a:spcBef>
            </a:pPr>
            <a:r>
              <a:rPr lang="en-US" sz="3299">
                <a:solidFill>
                  <a:srgbClr val="000000"/>
                </a:solidFill>
                <a:latin typeface="Open Sans Light"/>
              </a:rPr>
              <a:t>What are the differences between everyday feelings and overwhelming feelings? </a:t>
            </a:r>
          </a:p>
          <a:p>
            <a:pPr>
              <a:lnSpc>
                <a:spcPts val="4619"/>
              </a:lnSpc>
              <a:spcBef>
                <a:spcPct val="0"/>
              </a:spcBef>
            </a:pPr>
            <a:r>
              <a:rPr lang="en-US" sz="3299">
                <a:solidFill>
                  <a:srgbClr val="000000"/>
                </a:solidFill>
                <a:latin typeface="Open Sans Light"/>
              </a:rPr>
              <a:t>What are some self-care strategies that we can use to deal with everyday feelings, what does Sasha do? does it work? </a:t>
            </a:r>
          </a:p>
          <a:p>
            <a:pPr>
              <a:lnSpc>
                <a:spcPts val="4619"/>
              </a:lnSpc>
              <a:spcBef>
                <a:spcPct val="0"/>
              </a:spcBef>
            </a:pPr>
            <a:r>
              <a:rPr lang="en-US" sz="3299">
                <a:solidFill>
                  <a:srgbClr val="000000"/>
                </a:solidFill>
                <a:latin typeface="Open Sans Light"/>
              </a:rPr>
              <a:t>How are the feelings that André is experiencing different? What does André do to manage these feelings? </a:t>
            </a:r>
          </a:p>
          <a:p>
            <a:pPr>
              <a:lnSpc>
                <a:spcPts val="4619"/>
              </a:lnSpc>
              <a:spcBef>
                <a:spcPct val="0"/>
              </a:spcBef>
            </a:pPr>
            <a:r>
              <a:rPr lang="en-US" sz="3299">
                <a:solidFill>
                  <a:srgbClr val="000000"/>
                </a:solidFill>
                <a:latin typeface="Open Sans Light"/>
              </a:rPr>
              <a:t>What advice does André get from Sasha and his Head of Year? </a:t>
            </a:r>
          </a:p>
          <a:p>
            <a:pPr>
              <a:lnSpc>
                <a:spcPts val="4619"/>
              </a:lnSpc>
              <a:spcBef>
                <a:spcPct val="0"/>
              </a:spcBef>
            </a:pPr>
            <a:r>
              <a:rPr lang="en-US" sz="3299">
                <a:solidFill>
                  <a:srgbClr val="000000"/>
                </a:solidFill>
                <a:latin typeface="Open Sans Light"/>
              </a:rPr>
              <a:t>What are some other things André could do? </a:t>
            </a:r>
          </a:p>
          <a:p>
            <a:pPr>
              <a:lnSpc>
                <a:spcPts val="4619"/>
              </a:lnSpc>
              <a:spcBef>
                <a:spcPct val="0"/>
              </a:spcBef>
            </a:pPr>
            <a:r>
              <a:rPr lang="en-US" sz="3299">
                <a:solidFill>
                  <a:srgbClr val="000000"/>
                </a:solidFill>
                <a:latin typeface="Open Sans Light"/>
              </a:rPr>
              <a:t>What can you do if you are worried about a friend?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838298" y="4956777"/>
            <a:ext cx="16611404" cy="3452870"/>
          </a:xfrm>
          <a:prstGeom prst="rect">
            <a:avLst/>
          </a:prstGeom>
        </p:spPr>
        <p:txBody>
          <a:bodyPr lIns="0" tIns="0" rIns="0" bIns="0" rtlCol="0" anchor="t">
            <a:spAutoFit/>
          </a:bodyPr>
          <a:lstStyle/>
          <a:p>
            <a:pPr marL="604519" lvl="1" indent="-302260">
              <a:lnSpc>
                <a:spcPts val="3919"/>
              </a:lnSpc>
              <a:buFont typeface="Arial"/>
              <a:buChar char="•"/>
            </a:pPr>
            <a:r>
              <a:rPr lang="en-US" sz="2799">
                <a:solidFill>
                  <a:srgbClr val="000000"/>
                </a:solidFill>
                <a:latin typeface="Open Sans Light Bold"/>
              </a:rPr>
              <a:t>difficult</a:t>
            </a:r>
            <a:r>
              <a:rPr lang="en-US" sz="2799">
                <a:solidFill>
                  <a:srgbClr val="000000"/>
                </a:solidFill>
                <a:latin typeface="Open Sans Light"/>
              </a:rPr>
              <a:t> or </a:t>
            </a:r>
            <a:r>
              <a:rPr lang="en-US" sz="2799">
                <a:solidFill>
                  <a:srgbClr val="000000"/>
                </a:solidFill>
                <a:latin typeface="Open Sans Light Bold"/>
              </a:rPr>
              <a:t>stressful</a:t>
            </a:r>
            <a:r>
              <a:rPr lang="en-US" sz="2799">
                <a:solidFill>
                  <a:srgbClr val="000000"/>
                </a:solidFill>
                <a:latin typeface="Open Sans Light"/>
              </a:rPr>
              <a:t> life events</a:t>
            </a:r>
          </a:p>
          <a:p>
            <a:pPr marL="604519" lvl="1" indent="-302260">
              <a:lnSpc>
                <a:spcPts val="3919"/>
              </a:lnSpc>
              <a:buFont typeface="Arial"/>
              <a:buChar char="•"/>
            </a:pPr>
            <a:r>
              <a:rPr lang="en-US" sz="2799">
                <a:solidFill>
                  <a:srgbClr val="000000"/>
                </a:solidFill>
                <a:latin typeface="Open Sans Light Bold"/>
              </a:rPr>
              <a:t>your relationships</a:t>
            </a:r>
            <a:r>
              <a:rPr lang="en-US" sz="2799">
                <a:solidFill>
                  <a:srgbClr val="000000"/>
                </a:solidFill>
                <a:latin typeface="Open Sans Light"/>
              </a:rPr>
              <a:t> with the people around you</a:t>
            </a:r>
          </a:p>
          <a:p>
            <a:pPr marL="604519" lvl="1" indent="-302260">
              <a:lnSpc>
                <a:spcPts val="3919"/>
              </a:lnSpc>
              <a:buFont typeface="Arial"/>
              <a:buChar char="•"/>
            </a:pPr>
            <a:r>
              <a:rPr lang="en-US" sz="2799">
                <a:solidFill>
                  <a:srgbClr val="000000"/>
                </a:solidFill>
                <a:latin typeface="Open Sans Light"/>
              </a:rPr>
              <a:t>the </a:t>
            </a:r>
            <a:r>
              <a:rPr lang="en-US" sz="2799">
                <a:solidFill>
                  <a:srgbClr val="000000"/>
                </a:solidFill>
                <a:latin typeface="Open Sans Light Bold"/>
              </a:rPr>
              <a:t>care and support</a:t>
            </a:r>
            <a:r>
              <a:rPr lang="en-US" sz="2799">
                <a:solidFill>
                  <a:srgbClr val="000000"/>
                </a:solidFill>
                <a:latin typeface="Open Sans Light"/>
              </a:rPr>
              <a:t> you get at home and school</a:t>
            </a:r>
          </a:p>
          <a:p>
            <a:pPr marL="604519" lvl="1" indent="-302260">
              <a:lnSpc>
                <a:spcPts val="3919"/>
              </a:lnSpc>
              <a:buFont typeface="Arial"/>
              <a:buChar char="•"/>
            </a:pPr>
            <a:r>
              <a:rPr lang="en-US" sz="2799">
                <a:solidFill>
                  <a:srgbClr val="000000"/>
                </a:solidFill>
                <a:latin typeface="Open Sans Light"/>
              </a:rPr>
              <a:t>your </a:t>
            </a:r>
            <a:r>
              <a:rPr lang="en-US" sz="2799">
                <a:solidFill>
                  <a:srgbClr val="000000"/>
                </a:solidFill>
                <a:latin typeface="Open Sans Light Bold"/>
              </a:rPr>
              <a:t>physical health </a:t>
            </a:r>
            <a:r>
              <a:rPr lang="en-US" sz="2799">
                <a:solidFill>
                  <a:srgbClr val="000000"/>
                </a:solidFill>
                <a:latin typeface="Open Sans Light"/>
              </a:rPr>
              <a:t>– how much sleep you get, what you eat and drink, if you take drugs or alcohol, and if you have any health problems</a:t>
            </a:r>
          </a:p>
          <a:p>
            <a:pPr marL="604519" lvl="1" indent="-302260">
              <a:lnSpc>
                <a:spcPts val="3919"/>
              </a:lnSpc>
              <a:buFont typeface="Arial"/>
              <a:buChar char="•"/>
            </a:pPr>
            <a:r>
              <a:rPr lang="en-US" sz="2799">
                <a:solidFill>
                  <a:srgbClr val="000000"/>
                </a:solidFill>
                <a:latin typeface="Open Sans Light Bold"/>
              </a:rPr>
              <a:t>your environment </a:t>
            </a:r>
            <a:r>
              <a:rPr lang="en-US" sz="2799">
                <a:solidFill>
                  <a:srgbClr val="000000"/>
                </a:solidFill>
                <a:latin typeface="Open Sans Light"/>
              </a:rPr>
              <a:t>– housing conditions, how you are treated by others, money problems</a:t>
            </a:r>
          </a:p>
          <a:p>
            <a:pPr marL="604519" lvl="1" indent="-302260">
              <a:lnSpc>
                <a:spcPts val="3919"/>
              </a:lnSpc>
              <a:buFont typeface="Arial"/>
              <a:buChar char="•"/>
            </a:pPr>
            <a:r>
              <a:rPr lang="en-US" sz="2799">
                <a:solidFill>
                  <a:srgbClr val="000000"/>
                </a:solidFill>
                <a:latin typeface="Open Sans Light"/>
              </a:rPr>
              <a:t>being able to recognise and communicate your emotions.</a:t>
            </a:r>
          </a:p>
        </p:txBody>
      </p:sp>
      <p:sp>
        <p:nvSpPr>
          <p:cNvPr id="7" name="TextBox 7"/>
          <p:cNvSpPr txBox="1"/>
          <p:nvPr/>
        </p:nvSpPr>
        <p:spPr>
          <a:xfrm>
            <a:off x="467054" y="1074612"/>
            <a:ext cx="16792246" cy="3098099"/>
          </a:xfrm>
          <a:prstGeom prst="rect">
            <a:avLst/>
          </a:prstGeom>
        </p:spPr>
        <p:txBody>
          <a:bodyPr lIns="0" tIns="0" rIns="0" bIns="0" rtlCol="0" anchor="t">
            <a:spAutoFit/>
          </a:bodyPr>
          <a:lstStyle/>
          <a:p>
            <a:pPr algn="ctr">
              <a:lnSpc>
                <a:spcPts val="12459"/>
              </a:lnSpc>
            </a:pPr>
            <a:r>
              <a:rPr lang="en-US" sz="8899">
                <a:solidFill>
                  <a:srgbClr val="000000"/>
                </a:solidFill>
                <a:latin typeface="Open Sans Light Bold"/>
              </a:rPr>
              <a:t>What causes mental health issues?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559253" y="491062"/>
            <a:ext cx="17261206" cy="9493808"/>
          </a:xfrm>
          <a:prstGeom prst="rect">
            <a:avLst/>
          </a:prstGeom>
        </p:spPr>
        <p:txBody>
          <a:bodyPr lIns="0" tIns="0" rIns="0" bIns="0" rtlCol="0" anchor="t">
            <a:spAutoFit/>
          </a:bodyPr>
          <a:lstStyle/>
          <a:p>
            <a:pPr marL="587760" lvl="1" indent="-293880" algn="just">
              <a:lnSpc>
                <a:spcPts val="3811"/>
              </a:lnSpc>
              <a:buFont typeface="Arial"/>
              <a:buChar char="•"/>
            </a:pPr>
            <a:r>
              <a:rPr lang="en-US" sz="2722">
                <a:solidFill>
                  <a:srgbClr val="000000"/>
                </a:solidFill>
                <a:latin typeface="Open Sans Light Bold"/>
              </a:rPr>
              <a:t>Exam pressures.</a:t>
            </a:r>
            <a:r>
              <a:rPr lang="en-US" sz="2722">
                <a:solidFill>
                  <a:srgbClr val="000000"/>
                </a:solidFill>
                <a:latin typeface="Open Sans Light"/>
              </a:rPr>
              <a:t> The overwhelming pressure and number of exams can have a significant effect on students’ mental health. </a:t>
            </a:r>
          </a:p>
          <a:p>
            <a:pPr algn="just">
              <a:lnSpc>
                <a:spcPts val="3811"/>
              </a:lnSpc>
            </a:pPr>
            <a:endParaRPr lang="en-US" sz="2722">
              <a:solidFill>
                <a:srgbClr val="000000"/>
              </a:solidFill>
              <a:latin typeface="Open Sans Light"/>
            </a:endParaRPr>
          </a:p>
          <a:p>
            <a:pPr marL="587760" lvl="1" indent="-293880" algn="just">
              <a:lnSpc>
                <a:spcPts val="3811"/>
              </a:lnSpc>
              <a:buFont typeface="Arial"/>
              <a:buChar char="•"/>
            </a:pPr>
            <a:r>
              <a:rPr lang="en-US" sz="2722">
                <a:solidFill>
                  <a:srgbClr val="000000"/>
                </a:solidFill>
                <a:latin typeface="Open Sans Light Bold"/>
              </a:rPr>
              <a:t>The modern technological world.</a:t>
            </a:r>
            <a:r>
              <a:rPr lang="en-US" sz="2722">
                <a:solidFill>
                  <a:srgbClr val="000000"/>
                </a:solidFill>
                <a:latin typeface="Open Sans Light"/>
              </a:rPr>
              <a:t> Young people now spend much more time indoors online rather than outside. A game of football in the park is being replaced by online games. Furthermore, young people are at a number of risks online, including exposure to upsetting content and cyberbullying, which will all affect their mental health.</a:t>
            </a:r>
          </a:p>
          <a:p>
            <a:pPr algn="just">
              <a:lnSpc>
                <a:spcPts val="3811"/>
              </a:lnSpc>
            </a:pPr>
            <a:endParaRPr lang="en-US" sz="2722">
              <a:solidFill>
                <a:srgbClr val="000000"/>
              </a:solidFill>
              <a:latin typeface="Open Sans Light"/>
            </a:endParaRPr>
          </a:p>
          <a:p>
            <a:pPr marL="587760" lvl="1" indent="-293880" algn="just">
              <a:lnSpc>
                <a:spcPts val="3811"/>
              </a:lnSpc>
              <a:buFont typeface="Arial"/>
              <a:buChar char="•"/>
            </a:pPr>
            <a:r>
              <a:rPr lang="en-US" sz="2722">
                <a:solidFill>
                  <a:srgbClr val="000000"/>
                </a:solidFill>
                <a:latin typeface="Open Sans Light Bold"/>
              </a:rPr>
              <a:t>Growing social media.</a:t>
            </a:r>
            <a:r>
              <a:rPr lang="en-US" sz="2722">
                <a:solidFill>
                  <a:srgbClr val="000000"/>
                </a:solidFill>
                <a:latin typeface="Open Sans Light"/>
              </a:rPr>
              <a:t> Social media platforms are evolving and growing in popularity daily. Sites such as Instagram produce feelings of inadequacy as teens compare themselves and their lives to those of their peers. Social media also leads to reduced communication skills and reduced human interaction with friends.</a:t>
            </a:r>
          </a:p>
          <a:p>
            <a:pPr algn="just">
              <a:lnSpc>
                <a:spcPts val="3811"/>
              </a:lnSpc>
            </a:pPr>
            <a:endParaRPr lang="en-US" sz="2722">
              <a:solidFill>
                <a:srgbClr val="000000"/>
              </a:solidFill>
              <a:latin typeface="Open Sans Light"/>
            </a:endParaRPr>
          </a:p>
          <a:p>
            <a:pPr marL="587760" lvl="1" indent="-293880" algn="just">
              <a:lnSpc>
                <a:spcPts val="3811"/>
              </a:lnSpc>
              <a:buFont typeface="Arial"/>
              <a:buChar char="•"/>
            </a:pPr>
            <a:r>
              <a:rPr lang="en-US" sz="2722">
                <a:solidFill>
                  <a:srgbClr val="000000"/>
                </a:solidFill>
                <a:latin typeface="Open Sans Light Bold"/>
              </a:rPr>
              <a:t>LGBTQ+. </a:t>
            </a:r>
            <a:r>
              <a:rPr lang="en-US" sz="2722">
                <a:solidFill>
                  <a:srgbClr val="000000"/>
                </a:solidFill>
                <a:latin typeface="Open Sans Light"/>
              </a:rPr>
              <a:t>Students who identify as being LGBTQ+ often find it difficult to tell their friends and family about themselves. </a:t>
            </a:r>
          </a:p>
          <a:p>
            <a:pPr algn="just">
              <a:lnSpc>
                <a:spcPts val="3811"/>
              </a:lnSpc>
            </a:pPr>
            <a:endParaRPr lang="en-US" sz="2722">
              <a:solidFill>
                <a:srgbClr val="000000"/>
              </a:solidFill>
              <a:latin typeface="Open Sans Light"/>
            </a:endParaRPr>
          </a:p>
          <a:p>
            <a:pPr marL="587760" lvl="1" indent="-293880" algn="just">
              <a:lnSpc>
                <a:spcPts val="3811"/>
              </a:lnSpc>
              <a:buFont typeface="Arial"/>
              <a:buChar char="•"/>
            </a:pPr>
            <a:r>
              <a:rPr lang="en-US" sz="2722">
                <a:solidFill>
                  <a:srgbClr val="000000"/>
                </a:solidFill>
                <a:latin typeface="Open Sans Light Bold"/>
              </a:rPr>
              <a:t>COVID-19. </a:t>
            </a:r>
            <a:r>
              <a:rPr lang="en-US" sz="2722">
                <a:solidFill>
                  <a:srgbClr val="000000"/>
                </a:solidFill>
                <a:latin typeface="Open Sans Light"/>
              </a:rPr>
              <a:t>The pandemic has completely changed young people’s lives, disrupting school and their daily routines. Worrying about their safety, being unable to see friends and family, and fears about their futures have contributed to an increase in child mental health problems, from anxiety to agoraphobia and PTSD.</a:t>
            </a:r>
          </a:p>
          <a:p>
            <a:pPr algn="just">
              <a:lnSpc>
                <a:spcPts val="3671"/>
              </a:lnSpc>
            </a:pPr>
            <a:endParaRPr lang="en-US" sz="2722">
              <a:solidFill>
                <a:srgbClr val="000000"/>
              </a:solidFill>
              <a:latin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42C"/>
        </a:solidFill>
        <a:effectLst/>
      </p:bgPr>
    </p:bg>
    <p:spTree>
      <p:nvGrpSpPr>
        <p:cNvPr id="1" name=""/>
        <p:cNvGrpSpPr/>
        <p:nvPr/>
      </p:nvGrpSpPr>
      <p:grpSpPr>
        <a:xfrm>
          <a:off x="0" y="0"/>
          <a:ext cx="0" cy="0"/>
          <a:chOff x="0" y="0"/>
          <a:chExt cx="0" cy="0"/>
        </a:xfrm>
      </p:grpSpPr>
      <p:grpSp>
        <p:nvGrpSpPr>
          <p:cNvPr id="2" name="Group 2"/>
          <p:cNvGrpSpPr/>
          <p:nvPr/>
        </p:nvGrpSpPr>
        <p:grpSpPr>
          <a:xfrm>
            <a:off x="114825" y="76442"/>
            <a:ext cx="18082523" cy="10043506"/>
            <a:chOff x="0" y="0"/>
            <a:chExt cx="7607621" cy="4225471"/>
          </a:xfrm>
        </p:grpSpPr>
        <p:sp>
          <p:nvSpPr>
            <p:cNvPr id="3" name="Freeform 3"/>
            <p:cNvSpPr/>
            <p:nvPr/>
          </p:nvSpPr>
          <p:spPr>
            <a:xfrm>
              <a:off x="0" y="0"/>
              <a:ext cx="7607621" cy="4225472"/>
            </a:xfrm>
            <a:custGeom>
              <a:avLst/>
              <a:gdLst/>
              <a:ahLst/>
              <a:cxnLst/>
              <a:rect l="l" t="t" r="r" b="b"/>
              <a:pathLst>
                <a:path w="7607621" h="4225472">
                  <a:moveTo>
                    <a:pt x="0" y="0"/>
                  </a:moveTo>
                  <a:lnTo>
                    <a:pt x="7607621" y="0"/>
                  </a:lnTo>
                  <a:lnTo>
                    <a:pt x="7607621" y="4225472"/>
                  </a:lnTo>
                  <a:lnTo>
                    <a:pt x="0" y="4225472"/>
                  </a:lnTo>
                  <a:close/>
                </a:path>
              </a:pathLst>
            </a:custGeom>
            <a:solidFill>
              <a:srgbClr val="FD4128"/>
            </a:solidFill>
          </p:spPr>
        </p:sp>
      </p:grpSp>
      <p:grpSp>
        <p:nvGrpSpPr>
          <p:cNvPr id="4" name="Group 4"/>
          <p:cNvGrpSpPr/>
          <p:nvPr/>
        </p:nvGrpSpPr>
        <p:grpSpPr>
          <a:xfrm>
            <a:off x="251444" y="185891"/>
            <a:ext cx="17785111" cy="9824609"/>
            <a:chOff x="0" y="0"/>
            <a:chExt cx="7649208" cy="4225471"/>
          </a:xfrm>
        </p:grpSpPr>
        <p:sp>
          <p:nvSpPr>
            <p:cNvPr id="5" name="Freeform 5"/>
            <p:cNvSpPr/>
            <p:nvPr/>
          </p:nvSpPr>
          <p:spPr>
            <a:xfrm>
              <a:off x="0" y="0"/>
              <a:ext cx="7649208" cy="4225472"/>
            </a:xfrm>
            <a:custGeom>
              <a:avLst/>
              <a:gdLst/>
              <a:ahLst/>
              <a:cxnLst/>
              <a:rect l="l" t="t" r="r" b="b"/>
              <a:pathLst>
                <a:path w="7649208" h="4225472">
                  <a:moveTo>
                    <a:pt x="0" y="0"/>
                  </a:moveTo>
                  <a:lnTo>
                    <a:pt x="7649208" y="0"/>
                  </a:lnTo>
                  <a:lnTo>
                    <a:pt x="7649208" y="4225472"/>
                  </a:lnTo>
                  <a:lnTo>
                    <a:pt x="0" y="4225472"/>
                  </a:lnTo>
                  <a:close/>
                </a:path>
              </a:pathLst>
            </a:custGeom>
            <a:solidFill>
              <a:srgbClr val="FFFFFF"/>
            </a:solidFill>
          </p:spPr>
        </p:sp>
      </p:grpSp>
      <p:sp>
        <p:nvSpPr>
          <p:cNvPr id="6" name="TextBox 6"/>
          <p:cNvSpPr txBox="1"/>
          <p:nvPr/>
        </p:nvSpPr>
        <p:spPr>
          <a:xfrm>
            <a:off x="591133" y="523101"/>
            <a:ext cx="16761109" cy="7354272"/>
          </a:xfrm>
          <a:prstGeom prst="rect">
            <a:avLst/>
          </a:prstGeom>
        </p:spPr>
        <p:txBody>
          <a:bodyPr lIns="0" tIns="0" rIns="0" bIns="0" rtlCol="0" anchor="t">
            <a:spAutoFit/>
          </a:bodyPr>
          <a:lstStyle/>
          <a:p>
            <a:pPr>
              <a:lnSpc>
                <a:spcPts val="7279"/>
              </a:lnSpc>
            </a:pPr>
            <a:r>
              <a:rPr lang="en-US" sz="5199">
                <a:solidFill>
                  <a:srgbClr val="FD4128"/>
                </a:solidFill>
                <a:latin typeface="Open Sans 2 Bold"/>
              </a:rPr>
              <a:t>Everyday Feelings:</a:t>
            </a:r>
            <a:r>
              <a:rPr lang="en-US" sz="5199">
                <a:solidFill>
                  <a:srgbClr val="000000"/>
                </a:solidFill>
                <a:latin typeface="Open Sans 2"/>
              </a:rPr>
              <a:t> come and go and are a normal reaction to what is happening in our lives. They are always changing and don't usually hand around too long.</a:t>
            </a:r>
          </a:p>
          <a:p>
            <a:pPr>
              <a:lnSpc>
                <a:spcPts val="7279"/>
              </a:lnSpc>
            </a:pPr>
            <a:endParaRPr lang="en-US" sz="5199">
              <a:solidFill>
                <a:srgbClr val="000000"/>
              </a:solidFill>
              <a:latin typeface="Open Sans 2"/>
            </a:endParaRPr>
          </a:p>
          <a:p>
            <a:pPr algn="just">
              <a:lnSpc>
                <a:spcPts val="7279"/>
              </a:lnSpc>
            </a:pPr>
            <a:r>
              <a:rPr lang="en-US" sz="5199">
                <a:solidFill>
                  <a:srgbClr val="71706F"/>
                </a:solidFill>
                <a:latin typeface="Open Sans 2 Bold"/>
              </a:rPr>
              <a:t>Overwhelming feelings: </a:t>
            </a:r>
            <a:r>
              <a:rPr lang="en-US" sz="5199">
                <a:solidFill>
                  <a:srgbClr val="000000"/>
                </a:solidFill>
                <a:latin typeface="Open Sans 2"/>
              </a:rPr>
              <a:t>hang around for a long time, change the way we feel and behave and may stop us from doing what we want to in life.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1CEFDF5F80834282EED071285A58F5" ma:contentTypeVersion="3" ma:contentTypeDescription="Create a new document." ma:contentTypeScope="" ma:versionID="1ac6df1c1196c590e4ddc7112812f5f5">
  <xsd:schema xmlns:xsd="http://www.w3.org/2001/XMLSchema" xmlns:xs="http://www.w3.org/2001/XMLSchema" xmlns:p="http://schemas.microsoft.com/office/2006/metadata/properties" xmlns:ns2="8a9b9e0f-b707-4069-b1c6-a6e1cf6c7e7e" targetNamespace="http://schemas.microsoft.com/office/2006/metadata/properties" ma:root="true" ma:fieldsID="adcbf8e080c23f82357b7e602b1f79fd" ns2:_="">
    <xsd:import namespace="8a9b9e0f-b707-4069-b1c6-a6e1cf6c7e7e"/>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9b9e0f-b707-4069-b1c6-a6e1cf6c7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15D972-F019-4B24-96BB-0463698CF3D8}"/>
</file>

<file path=customXml/itemProps2.xml><?xml version="1.0" encoding="utf-8"?>
<ds:datastoreItem xmlns:ds="http://schemas.openxmlformats.org/officeDocument/2006/customXml" ds:itemID="{449E221B-A46F-4352-93FF-CB46FC411DBE}"/>
</file>

<file path=customXml/itemProps3.xml><?xml version="1.0" encoding="utf-8"?>
<ds:datastoreItem xmlns:ds="http://schemas.openxmlformats.org/officeDocument/2006/customXml" ds:itemID="{51030928-6214-4850-9A32-F8081331E91E}"/>
</file>

<file path=docProps/app.xml><?xml version="1.0" encoding="utf-8"?>
<Properties xmlns="http://schemas.openxmlformats.org/officeDocument/2006/extended-properties" xmlns:vt="http://schemas.openxmlformats.org/officeDocument/2006/docPropsVTypes">
  <TotalTime>0</TotalTime>
  <Words>2097</Words>
  <Application>Microsoft Macintosh PowerPoint</Application>
  <PresentationFormat>Custom</PresentationFormat>
  <Paragraphs>187</Paragraphs>
  <Slides>25</Slides>
  <Notes>19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Open Sans 1 Bold</vt:lpstr>
      <vt:lpstr>Open Sans 1 Light</vt:lpstr>
      <vt:lpstr>Arial</vt:lpstr>
      <vt:lpstr>Open Sans Light</vt:lpstr>
      <vt:lpstr>Chewy</vt:lpstr>
      <vt:lpstr>Open Sans Light Bold</vt:lpstr>
      <vt:lpstr>Open Sans Light Bold Italics</vt:lpstr>
      <vt:lpstr>Calibri</vt:lpstr>
      <vt:lpstr>Open Sans 2 Bold</vt:lpstr>
      <vt:lpstr>Open Sans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L1 K3&amp;4 MH</dc:title>
  <cp:lastModifiedBy>Samia Akram</cp:lastModifiedBy>
  <cp:revision>1</cp:revision>
  <dcterms:created xsi:type="dcterms:W3CDTF">2006-08-16T00:00:00Z</dcterms:created>
  <dcterms:modified xsi:type="dcterms:W3CDTF">2023-09-19T19:38:02Z</dcterms:modified>
  <dc:identifier>DAFCesrCZbc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0x010100231CEFDF5F80834282EED071285A58F5</vt:lpwstr>
  </property>
  <property fmtid="{D5CDD505-2E9C-101B-9397-08002B2CF9AE}" pid="3" name="Order">
    <vt:r8>8384200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