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Open Sans Bold" panose="020B0806030504020204" pitchFamily="34" charset="0"/>
      <p:regular r:id="rId15"/>
      <p:bold r:id="rId16"/>
    </p:embeddedFont>
    <p:embeddedFont>
      <p:font typeface="Open Sans Light" panose="020B030603050402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QaILk3SQfhw"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6429940" y="2363929"/>
            <a:ext cx="5452293" cy="6682263"/>
          </a:xfrm>
          <a:custGeom>
            <a:avLst/>
            <a:gdLst/>
            <a:ahLst/>
            <a:cxnLst/>
            <a:rect l="l" t="t" r="r" b="b"/>
            <a:pathLst>
              <a:path w="5452293" h="6682263">
                <a:moveTo>
                  <a:pt x="0" y="0"/>
                </a:moveTo>
                <a:lnTo>
                  <a:pt x="5452293" y="0"/>
                </a:lnTo>
                <a:lnTo>
                  <a:pt x="5452293" y="6682263"/>
                </a:lnTo>
                <a:lnTo>
                  <a:pt x="0" y="6682263"/>
                </a:lnTo>
                <a:lnTo>
                  <a:pt x="0" y="0"/>
                </a:lnTo>
                <a:close/>
              </a:path>
            </a:pathLst>
          </a:custGeom>
          <a:blipFill>
            <a:blip r:embed="rId2"/>
            <a:stretch>
              <a:fillRect b="-15394"/>
            </a:stretch>
          </a:blipFill>
        </p:spPr>
      </p:sp>
      <p:sp>
        <p:nvSpPr>
          <p:cNvPr id="7" name="TextBox 7"/>
          <p:cNvSpPr txBox="1"/>
          <p:nvPr/>
        </p:nvSpPr>
        <p:spPr>
          <a:xfrm>
            <a:off x="814855" y="544119"/>
            <a:ext cx="16658289" cy="895885"/>
          </a:xfrm>
          <a:prstGeom prst="rect">
            <a:avLst/>
          </a:prstGeom>
        </p:spPr>
        <p:txBody>
          <a:bodyPr lIns="0" tIns="0" rIns="0" bIns="0" rtlCol="0" anchor="t">
            <a:spAutoFit/>
          </a:bodyPr>
          <a:lstStyle/>
          <a:p>
            <a:pPr algn="ctr">
              <a:lnSpc>
                <a:spcPts val="7320"/>
              </a:lnSpc>
              <a:spcBef>
                <a:spcPct val="0"/>
              </a:spcBef>
            </a:pPr>
            <a:r>
              <a:rPr lang="en-US" sz="5228">
                <a:solidFill>
                  <a:srgbClr val="000000"/>
                </a:solidFill>
                <a:latin typeface="Open Sans Bold"/>
              </a:rPr>
              <a:t>Lesson 4: How Can we Tackle Malnutrition?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918865" y="656444"/>
            <a:ext cx="16340435" cy="3667660"/>
          </a:xfrm>
          <a:prstGeom prst="rect">
            <a:avLst/>
          </a:prstGeom>
        </p:spPr>
        <p:txBody>
          <a:bodyPr lIns="0" tIns="0" rIns="0" bIns="0" rtlCol="0" anchor="t">
            <a:spAutoFit/>
          </a:bodyPr>
          <a:lstStyle/>
          <a:p>
            <a:pPr>
              <a:lnSpc>
                <a:spcPts val="7320"/>
              </a:lnSpc>
              <a:spcBef>
                <a:spcPct val="0"/>
              </a:spcBef>
            </a:pPr>
            <a:r>
              <a:rPr lang="en-US" sz="5228">
                <a:solidFill>
                  <a:srgbClr val="000000"/>
                </a:solidFill>
                <a:latin typeface="Open Sans Bold"/>
              </a:rPr>
              <a:t>Learning Objective: </a:t>
            </a:r>
          </a:p>
          <a:p>
            <a:pPr algn="l">
              <a:lnSpc>
                <a:spcPts val="7320"/>
              </a:lnSpc>
              <a:spcBef>
                <a:spcPct val="0"/>
              </a:spcBef>
            </a:pPr>
            <a:endParaRPr lang="en-US" sz="5228">
              <a:solidFill>
                <a:srgbClr val="000000"/>
              </a:solidFill>
              <a:latin typeface="Open Sans Bold"/>
            </a:endParaRPr>
          </a:p>
          <a:p>
            <a:pPr marL="1128930" lvl="1" indent="-564465">
              <a:lnSpc>
                <a:spcPts val="7320"/>
              </a:lnSpc>
              <a:spcBef>
                <a:spcPct val="0"/>
              </a:spcBef>
              <a:buFont typeface="Arial"/>
              <a:buChar char="•"/>
            </a:pPr>
            <a:r>
              <a:rPr lang="en-US" sz="5228">
                <a:solidFill>
                  <a:srgbClr val="000000"/>
                </a:solidFill>
                <a:latin typeface="Open Sans Light"/>
              </a:rPr>
              <a:t>Explore and share strategies to tackle malnutrition.</a:t>
            </a:r>
          </a:p>
          <a:p>
            <a:pPr>
              <a:lnSpc>
                <a:spcPts val="7320"/>
              </a:lnSpc>
            </a:pPr>
            <a:endParaRPr lang="en-US" sz="5228">
              <a:solidFill>
                <a:srgbClr val="000000"/>
              </a:solidFill>
              <a:latin typeface="Open Sans Light"/>
            </a:endParaRPr>
          </a:p>
        </p:txBody>
      </p:sp>
      <p:graphicFrame>
        <p:nvGraphicFramePr>
          <p:cNvPr id="7" name="Table 7"/>
          <p:cNvGraphicFramePr>
            <a:graphicFrameLocks noGrp="1"/>
          </p:cNvGraphicFramePr>
          <p:nvPr/>
        </p:nvGraphicFramePr>
        <p:xfrm>
          <a:off x="1028700" y="6691344"/>
          <a:ext cx="15782307" cy="2596505"/>
        </p:xfrm>
        <a:graphic>
          <a:graphicData uri="http://schemas.openxmlformats.org/drawingml/2006/table">
            <a:tbl>
              <a:tblPr/>
              <a:tblGrid>
                <a:gridCol w="7572374">
                  <a:extLst>
                    <a:ext uri="{9D8B030D-6E8A-4147-A177-3AD203B41FA5}">
                      <a16:colId xmlns:a16="http://schemas.microsoft.com/office/drawing/2014/main" val="20000"/>
                    </a:ext>
                  </a:extLst>
                </a:gridCol>
                <a:gridCol w="8209933">
                  <a:extLst>
                    <a:ext uri="{9D8B030D-6E8A-4147-A177-3AD203B41FA5}">
                      <a16:colId xmlns:a16="http://schemas.microsoft.com/office/drawing/2014/main" val="20001"/>
                    </a:ext>
                  </a:extLst>
                </a:gridCol>
              </a:tblGrid>
              <a:tr h="2596505">
                <a:tc>
                  <a:txBody>
                    <a:bodyPr/>
                    <a:lstStyle/>
                    <a:p>
                      <a:pPr algn="l">
                        <a:lnSpc>
                          <a:spcPts val="4479"/>
                        </a:lnSpc>
                        <a:defRPr/>
                      </a:pPr>
                      <a:endParaRPr lang="en-US" sz="1100"/>
                    </a:p>
                    <a:p>
                      <a:pPr>
                        <a:lnSpc>
                          <a:spcPts val="4479"/>
                        </a:lnSpc>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4479"/>
                        </a:lnSpc>
                        <a:defRPr/>
                      </a:pPr>
                      <a:r>
                        <a:rPr lang="en-US" sz="3199">
                          <a:solidFill>
                            <a:srgbClr val="000000"/>
                          </a:solidFill>
                          <a:latin typeface="Open Sans Bold"/>
                        </a:rPr>
                        <a:t>Curriculum Link: </a:t>
                      </a:r>
                      <a:r>
                        <a:rPr lang="en-US" sz="3199">
                          <a:solidFill>
                            <a:srgbClr val="000000"/>
                          </a:solidFill>
                          <a:latin typeface="Open Sans Light"/>
                        </a:rPr>
                        <a:t>PSHE, Science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1028700" y="6907359"/>
            <a:ext cx="7205236" cy="2164475"/>
            <a:chOff x="0" y="0"/>
            <a:chExt cx="9606981" cy="2885967"/>
          </a:xfrm>
        </p:grpSpPr>
        <p:sp>
          <p:nvSpPr>
            <p:cNvPr id="9" name="Freeform 9"/>
            <p:cNvSpPr/>
            <p:nvPr/>
          </p:nvSpPr>
          <p:spPr>
            <a:xfrm>
              <a:off x="6720023" y="146390"/>
              <a:ext cx="2886958" cy="2739578"/>
            </a:xfrm>
            <a:custGeom>
              <a:avLst/>
              <a:gdLst/>
              <a:ahLst/>
              <a:cxnLst/>
              <a:rect l="l" t="t" r="r" b="b"/>
              <a:pathLst>
                <a:path w="2886958" h="2739578">
                  <a:moveTo>
                    <a:pt x="0" y="0"/>
                  </a:moveTo>
                  <a:lnTo>
                    <a:pt x="2886958" y="0"/>
                  </a:lnTo>
                  <a:lnTo>
                    <a:pt x="2886958" y="2739577"/>
                  </a:lnTo>
                  <a:lnTo>
                    <a:pt x="0" y="2739577"/>
                  </a:lnTo>
                  <a:lnTo>
                    <a:pt x="0" y="0"/>
                  </a:lnTo>
                  <a:close/>
                </a:path>
              </a:pathLst>
            </a:custGeom>
            <a:blipFill>
              <a:blip r:embed="rId2"/>
              <a:stretch>
                <a:fillRect l="-7407" t="-31155" b="-28919"/>
              </a:stretch>
            </a:blipFill>
          </p:spPr>
        </p:sp>
        <p:sp>
          <p:nvSpPr>
            <p:cNvPr id="10" name="Freeform 10"/>
            <p:cNvSpPr/>
            <p:nvPr/>
          </p:nvSpPr>
          <p:spPr>
            <a:xfrm>
              <a:off x="0" y="15121"/>
              <a:ext cx="2569606" cy="2870846"/>
            </a:xfrm>
            <a:custGeom>
              <a:avLst/>
              <a:gdLst/>
              <a:ahLst/>
              <a:cxnLst/>
              <a:rect l="l" t="t" r="r" b="b"/>
              <a:pathLst>
                <a:path w="2569606" h="2870846">
                  <a:moveTo>
                    <a:pt x="0" y="0"/>
                  </a:moveTo>
                  <a:lnTo>
                    <a:pt x="2569606" y="0"/>
                  </a:lnTo>
                  <a:lnTo>
                    <a:pt x="2569606" y="2870846"/>
                  </a:lnTo>
                  <a:lnTo>
                    <a:pt x="0" y="2870846"/>
                  </a:lnTo>
                  <a:lnTo>
                    <a:pt x="0" y="0"/>
                  </a:lnTo>
                  <a:close/>
                </a:path>
              </a:pathLst>
            </a:custGeom>
            <a:blipFill>
              <a:blip r:embed="rId3"/>
              <a:stretch>
                <a:fillRect l="-15171" t="-34120" r="-6147" b="-19453"/>
              </a:stretch>
            </a:blipFill>
          </p:spPr>
        </p:sp>
        <p:sp>
          <p:nvSpPr>
            <p:cNvPr id="11" name="Freeform 11"/>
            <p:cNvSpPr/>
            <p:nvPr/>
          </p:nvSpPr>
          <p:spPr>
            <a:xfrm>
              <a:off x="3397422" y="0"/>
              <a:ext cx="2612280" cy="2885967"/>
            </a:xfrm>
            <a:custGeom>
              <a:avLst/>
              <a:gdLst/>
              <a:ahLst/>
              <a:cxnLst/>
              <a:rect l="l" t="t" r="r" b="b"/>
              <a:pathLst>
                <a:path w="2612280" h="2885967">
                  <a:moveTo>
                    <a:pt x="0" y="0"/>
                  </a:moveTo>
                  <a:lnTo>
                    <a:pt x="2612280" y="0"/>
                  </a:lnTo>
                  <a:lnTo>
                    <a:pt x="2612280" y="2885967"/>
                  </a:lnTo>
                  <a:lnTo>
                    <a:pt x="0" y="2885967"/>
                  </a:lnTo>
                  <a:lnTo>
                    <a:pt x="0" y="0"/>
                  </a:lnTo>
                  <a:close/>
                </a:path>
              </a:pathLst>
            </a:custGeom>
            <a:blipFill>
              <a:blip r:embed="rId4"/>
              <a:stretch>
                <a:fillRect l="-13430" t="-35040" r="-8690" b="-21291"/>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923925"/>
            <a:ext cx="5395912" cy="895885"/>
          </a:xfrm>
          <a:prstGeom prst="rect">
            <a:avLst/>
          </a:prstGeom>
        </p:spPr>
        <p:txBody>
          <a:bodyPr lIns="0" tIns="0" rIns="0" bIns="0" rtlCol="0" anchor="t">
            <a:spAutoFit/>
          </a:bodyPr>
          <a:lstStyle/>
          <a:p>
            <a:pPr algn="ctr">
              <a:lnSpc>
                <a:spcPts val="7320"/>
              </a:lnSpc>
              <a:spcBef>
                <a:spcPct val="0"/>
              </a:spcBef>
            </a:pPr>
            <a:r>
              <a:rPr lang="en-US" sz="5228">
                <a:solidFill>
                  <a:srgbClr val="000000"/>
                </a:solidFill>
                <a:latin typeface="Open Sans Bold"/>
              </a:rPr>
              <a:t>Skills Objective: </a:t>
            </a:r>
          </a:p>
        </p:txBody>
      </p:sp>
      <p:sp>
        <p:nvSpPr>
          <p:cNvPr id="7" name="TextBox 7"/>
          <p:cNvSpPr txBox="1"/>
          <p:nvPr/>
        </p:nvSpPr>
        <p:spPr>
          <a:xfrm>
            <a:off x="1028700" y="1950870"/>
            <a:ext cx="16230600" cy="4591585"/>
          </a:xfrm>
          <a:prstGeom prst="rect">
            <a:avLst/>
          </a:prstGeom>
        </p:spPr>
        <p:txBody>
          <a:bodyPr lIns="0" tIns="0" rIns="0" bIns="0" rtlCol="0" anchor="t">
            <a:spAutoFit/>
          </a:bodyPr>
          <a:lstStyle/>
          <a:p>
            <a:pPr marL="1128930" lvl="1" indent="-564465">
              <a:lnSpc>
                <a:spcPts val="7320"/>
              </a:lnSpc>
              <a:buFont typeface="Arial"/>
              <a:buChar char="•"/>
            </a:pPr>
            <a:r>
              <a:rPr lang="en-US" sz="5228">
                <a:solidFill>
                  <a:srgbClr val="000000"/>
                </a:solidFill>
                <a:latin typeface="Open Sans Light"/>
              </a:rPr>
              <a:t>Using </a:t>
            </a:r>
            <a:r>
              <a:rPr lang="en-US" sz="5228">
                <a:solidFill>
                  <a:srgbClr val="000000"/>
                </a:solidFill>
                <a:latin typeface="Open Sans Bold"/>
              </a:rPr>
              <a:t>Problem-Solving </a:t>
            </a:r>
            <a:r>
              <a:rPr lang="en-US" sz="5228">
                <a:solidFill>
                  <a:srgbClr val="000000"/>
                </a:solidFill>
                <a:latin typeface="Open Sans Light"/>
              </a:rPr>
              <a:t>skills, I am able to think creatively about solutions, identify multiple options, assess and learn from potential options, create better solutions and decide on a final answer.</a:t>
            </a:r>
          </a:p>
        </p:txBody>
      </p:sp>
      <p:graphicFrame>
        <p:nvGraphicFramePr>
          <p:cNvPr id="8" name="Table 8"/>
          <p:cNvGraphicFramePr>
            <a:graphicFrameLocks noGrp="1"/>
          </p:cNvGraphicFramePr>
          <p:nvPr/>
        </p:nvGraphicFramePr>
        <p:xfrm>
          <a:off x="1252847" y="7176020"/>
          <a:ext cx="15782307" cy="2596505"/>
        </p:xfrm>
        <a:graphic>
          <a:graphicData uri="http://schemas.openxmlformats.org/drawingml/2006/table">
            <a:tbl>
              <a:tblPr/>
              <a:tblGrid>
                <a:gridCol w="7572374">
                  <a:extLst>
                    <a:ext uri="{9D8B030D-6E8A-4147-A177-3AD203B41FA5}">
                      <a16:colId xmlns:a16="http://schemas.microsoft.com/office/drawing/2014/main" val="20000"/>
                    </a:ext>
                  </a:extLst>
                </a:gridCol>
                <a:gridCol w="8209933">
                  <a:extLst>
                    <a:ext uri="{9D8B030D-6E8A-4147-A177-3AD203B41FA5}">
                      <a16:colId xmlns:a16="http://schemas.microsoft.com/office/drawing/2014/main" val="20001"/>
                    </a:ext>
                  </a:extLst>
                </a:gridCol>
              </a:tblGrid>
              <a:tr h="2596505">
                <a:tc>
                  <a:txBody>
                    <a:bodyPr/>
                    <a:lstStyle/>
                    <a:p>
                      <a:pPr algn="l">
                        <a:lnSpc>
                          <a:spcPts val="4479"/>
                        </a:lnSpc>
                        <a:defRPr/>
                      </a:pPr>
                      <a:endParaRPr lang="en-US" sz="1100"/>
                    </a:p>
                    <a:p>
                      <a:pPr>
                        <a:lnSpc>
                          <a:spcPts val="4479"/>
                        </a:lnSpc>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4479"/>
                        </a:lnSpc>
                        <a:defRPr/>
                      </a:pPr>
                      <a:r>
                        <a:rPr lang="en-US" sz="3199">
                          <a:solidFill>
                            <a:srgbClr val="000000"/>
                          </a:solidFill>
                          <a:latin typeface="Open Sans Bold"/>
                        </a:rPr>
                        <a:t>Curriculum Link: </a:t>
                      </a:r>
                      <a:r>
                        <a:rPr lang="en-US" sz="3199">
                          <a:solidFill>
                            <a:srgbClr val="000000"/>
                          </a:solidFill>
                          <a:latin typeface="Open Sans Light"/>
                        </a:rPr>
                        <a:t>PSHE, Science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9" name="Group 9"/>
          <p:cNvGrpSpPr/>
          <p:nvPr/>
        </p:nvGrpSpPr>
        <p:grpSpPr>
          <a:xfrm>
            <a:off x="1489080" y="7392034"/>
            <a:ext cx="7205236" cy="2164475"/>
            <a:chOff x="0" y="0"/>
            <a:chExt cx="9606981" cy="2885967"/>
          </a:xfrm>
        </p:grpSpPr>
        <p:sp>
          <p:nvSpPr>
            <p:cNvPr id="10" name="Freeform 10"/>
            <p:cNvSpPr/>
            <p:nvPr/>
          </p:nvSpPr>
          <p:spPr>
            <a:xfrm>
              <a:off x="6720023" y="146390"/>
              <a:ext cx="2886958" cy="2739578"/>
            </a:xfrm>
            <a:custGeom>
              <a:avLst/>
              <a:gdLst/>
              <a:ahLst/>
              <a:cxnLst/>
              <a:rect l="l" t="t" r="r" b="b"/>
              <a:pathLst>
                <a:path w="2886958" h="2739578">
                  <a:moveTo>
                    <a:pt x="0" y="0"/>
                  </a:moveTo>
                  <a:lnTo>
                    <a:pt x="2886958" y="0"/>
                  </a:lnTo>
                  <a:lnTo>
                    <a:pt x="2886958" y="2739577"/>
                  </a:lnTo>
                  <a:lnTo>
                    <a:pt x="0" y="2739577"/>
                  </a:lnTo>
                  <a:lnTo>
                    <a:pt x="0" y="0"/>
                  </a:lnTo>
                  <a:close/>
                </a:path>
              </a:pathLst>
            </a:custGeom>
            <a:blipFill>
              <a:blip r:embed="rId2"/>
              <a:stretch>
                <a:fillRect l="-7407" t="-31155" b="-28919"/>
              </a:stretch>
            </a:blipFill>
          </p:spPr>
        </p:sp>
        <p:sp>
          <p:nvSpPr>
            <p:cNvPr id="11" name="Freeform 11"/>
            <p:cNvSpPr/>
            <p:nvPr/>
          </p:nvSpPr>
          <p:spPr>
            <a:xfrm>
              <a:off x="0" y="15121"/>
              <a:ext cx="2569606" cy="2870846"/>
            </a:xfrm>
            <a:custGeom>
              <a:avLst/>
              <a:gdLst/>
              <a:ahLst/>
              <a:cxnLst/>
              <a:rect l="l" t="t" r="r" b="b"/>
              <a:pathLst>
                <a:path w="2569606" h="2870846">
                  <a:moveTo>
                    <a:pt x="0" y="0"/>
                  </a:moveTo>
                  <a:lnTo>
                    <a:pt x="2569606" y="0"/>
                  </a:lnTo>
                  <a:lnTo>
                    <a:pt x="2569606" y="2870846"/>
                  </a:lnTo>
                  <a:lnTo>
                    <a:pt x="0" y="2870846"/>
                  </a:lnTo>
                  <a:lnTo>
                    <a:pt x="0" y="0"/>
                  </a:lnTo>
                  <a:close/>
                </a:path>
              </a:pathLst>
            </a:custGeom>
            <a:blipFill>
              <a:blip r:embed="rId3"/>
              <a:stretch>
                <a:fillRect l="-15171" t="-34120" r="-6147" b="-19453"/>
              </a:stretch>
            </a:blipFill>
          </p:spPr>
        </p:sp>
        <p:sp>
          <p:nvSpPr>
            <p:cNvPr id="12" name="Freeform 12"/>
            <p:cNvSpPr/>
            <p:nvPr/>
          </p:nvSpPr>
          <p:spPr>
            <a:xfrm>
              <a:off x="3397422" y="0"/>
              <a:ext cx="2612280" cy="2885967"/>
            </a:xfrm>
            <a:custGeom>
              <a:avLst/>
              <a:gdLst/>
              <a:ahLst/>
              <a:cxnLst/>
              <a:rect l="l" t="t" r="r" b="b"/>
              <a:pathLst>
                <a:path w="2612280" h="2885967">
                  <a:moveTo>
                    <a:pt x="0" y="0"/>
                  </a:moveTo>
                  <a:lnTo>
                    <a:pt x="2612280" y="0"/>
                  </a:lnTo>
                  <a:lnTo>
                    <a:pt x="2612280" y="2885967"/>
                  </a:lnTo>
                  <a:lnTo>
                    <a:pt x="0" y="2885967"/>
                  </a:lnTo>
                  <a:lnTo>
                    <a:pt x="0" y="0"/>
                  </a:lnTo>
                  <a:close/>
                </a:path>
              </a:pathLst>
            </a:custGeom>
            <a:blipFill>
              <a:blip r:embed="rId4"/>
              <a:stretch>
                <a:fillRect l="-13430" t="-35040" r="-8690" b="-21291"/>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40787" y="1944346"/>
            <a:ext cx="16230600" cy="5515510"/>
          </a:xfrm>
          <a:prstGeom prst="rect">
            <a:avLst/>
          </a:prstGeom>
        </p:spPr>
        <p:txBody>
          <a:bodyPr lIns="0" tIns="0" rIns="0" bIns="0" rtlCol="0" anchor="t">
            <a:spAutoFit/>
          </a:bodyPr>
          <a:lstStyle/>
          <a:p>
            <a:pPr algn="ctr">
              <a:lnSpc>
                <a:spcPts val="7320"/>
              </a:lnSpc>
              <a:spcBef>
                <a:spcPct val="0"/>
              </a:spcBef>
            </a:pPr>
            <a:r>
              <a:rPr lang="en-US" sz="5228">
                <a:solidFill>
                  <a:srgbClr val="000000"/>
                </a:solidFill>
                <a:latin typeface="Open Sans Bold"/>
              </a:rPr>
              <a:t>Today, one in every nine people is hungry, and one in every three is overweight or obese. More and more countries experience the double burden of malnutrition, where undernutrition coexists with overweight, obesity and other diet-related non-communicable diseases (NCDs).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947470"/>
            <a:ext cx="16230600" cy="8287285"/>
          </a:xfrm>
          <a:prstGeom prst="rect">
            <a:avLst/>
          </a:prstGeom>
        </p:spPr>
        <p:txBody>
          <a:bodyPr lIns="0" tIns="0" rIns="0" bIns="0" rtlCol="0" anchor="t">
            <a:spAutoFit/>
          </a:bodyPr>
          <a:lstStyle/>
          <a:p>
            <a:pPr algn="ctr">
              <a:lnSpc>
                <a:spcPts val="7320"/>
              </a:lnSpc>
              <a:spcBef>
                <a:spcPct val="0"/>
              </a:spcBef>
            </a:pPr>
            <a:endParaRPr/>
          </a:p>
          <a:p>
            <a:pPr algn="ctr">
              <a:lnSpc>
                <a:spcPts val="7320"/>
              </a:lnSpc>
              <a:spcBef>
                <a:spcPct val="0"/>
              </a:spcBef>
            </a:pPr>
            <a:r>
              <a:rPr lang="en-US" sz="5228">
                <a:solidFill>
                  <a:srgbClr val="000000"/>
                </a:solidFill>
                <a:latin typeface="Open Sans Bold"/>
              </a:rPr>
              <a:t>“During childhood, under-nutrition causes young people to have less energy and less interest in learning, negatively influencing cognitive development and academic performance. Undernutrition will also affect physical growth and maturation, thus affecting growth rate, body weight, and height" Nutrition and young people.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a:hlinkClick r:id="rId2" tooltip="https://www.youtube.com/watch?v=QaILk3SQfhw"/>
            </p:cNvPr>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6327523" y="1028700"/>
            <a:ext cx="5632954" cy="5632954"/>
          </a:xfrm>
          <a:custGeom>
            <a:avLst/>
            <a:gdLst/>
            <a:ahLst/>
            <a:cxnLst/>
            <a:rect l="l" t="t" r="r" b="b"/>
            <a:pathLst>
              <a:path w="5632954" h="5632954">
                <a:moveTo>
                  <a:pt x="0" y="0"/>
                </a:moveTo>
                <a:lnTo>
                  <a:pt x="5632954" y="0"/>
                </a:lnTo>
                <a:lnTo>
                  <a:pt x="5632954" y="5632954"/>
                </a:lnTo>
                <a:lnTo>
                  <a:pt x="0" y="5632954"/>
                </a:lnTo>
                <a:lnTo>
                  <a:pt x="0" y="0"/>
                </a:lnTo>
                <a:close/>
              </a:path>
            </a:pathLst>
          </a:custGeom>
          <a:blipFill>
            <a:blip r:embed="rId3"/>
            <a:stretch>
              <a:fillRect/>
            </a:stretch>
          </a:blipFill>
        </p:spPr>
      </p:sp>
      <p:sp>
        <p:nvSpPr>
          <p:cNvPr id="7" name="TextBox 7"/>
          <p:cNvSpPr txBox="1"/>
          <p:nvPr/>
        </p:nvSpPr>
        <p:spPr>
          <a:xfrm>
            <a:off x="1028700" y="7098794"/>
            <a:ext cx="16230600" cy="1819810"/>
          </a:xfrm>
          <a:prstGeom prst="rect">
            <a:avLst/>
          </a:prstGeom>
        </p:spPr>
        <p:txBody>
          <a:bodyPr lIns="0" tIns="0" rIns="0" bIns="0" rtlCol="0" anchor="t">
            <a:spAutoFit/>
          </a:bodyPr>
          <a:lstStyle/>
          <a:p>
            <a:pPr algn="ctr">
              <a:lnSpc>
                <a:spcPts val="7320"/>
              </a:lnSpc>
              <a:spcBef>
                <a:spcPct val="0"/>
              </a:spcBef>
            </a:pPr>
            <a:r>
              <a:rPr lang="en-US" sz="5228">
                <a:solidFill>
                  <a:srgbClr val="000000"/>
                </a:solidFill>
                <a:latin typeface="Open Sans Bold"/>
              </a:rPr>
              <a:t>What is the Eatwell Guide? Healthy Eating for Kids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478244" y="914400"/>
            <a:ext cx="14631292" cy="8117105"/>
          </a:xfrm>
          <a:prstGeom prst="rect">
            <a:avLst/>
          </a:prstGeom>
        </p:spPr>
        <p:txBody>
          <a:bodyPr lIns="0" tIns="0" rIns="0" bIns="0" rtlCol="0" anchor="t">
            <a:spAutoFit/>
          </a:bodyPr>
          <a:lstStyle/>
          <a:p>
            <a:pPr algn="ctr">
              <a:lnSpc>
                <a:spcPts val="8580"/>
              </a:lnSpc>
            </a:pPr>
            <a:r>
              <a:rPr lang="en-US" sz="6128">
                <a:solidFill>
                  <a:srgbClr val="000000"/>
                </a:solidFill>
                <a:latin typeface="Open Sans Bold"/>
              </a:rPr>
              <a:t>Years 7 and 8</a:t>
            </a:r>
          </a:p>
          <a:p>
            <a:pPr algn="ctr">
              <a:lnSpc>
                <a:spcPts val="8020"/>
              </a:lnSpc>
            </a:pPr>
            <a:r>
              <a:rPr lang="en-US" sz="5728">
                <a:solidFill>
                  <a:srgbClr val="000000"/>
                </a:solidFill>
                <a:latin typeface="Open Sans Bold"/>
              </a:rPr>
              <a:t>Check the school menu - Can you influence change and ensure superfoods are part of the school menu?</a:t>
            </a:r>
          </a:p>
          <a:p>
            <a:pPr algn="ctr">
              <a:lnSpc>
                <a:spcPts val="8020"/>
              </a:lnSpc>
              <a:spcBef>
                <a:spcPct val="0"/>
              </a:spcBef>
            </a:pPr>
            <a:endParaRPr lang="en-US" sz="5728">
              <a:solidFill>
                <a:srgbClr val="000000"/>
              </a:solidFill>
              <a:latin typeface="Open Sans Bold"/>
            </a:endParaRPr>
          </a:p>
          <a:p>
            <a:pPr algn="ctr">
              <a:lnSpc>
                <a:spcPts val="8020"/>
              </a:lnSpc>
              <a:spcBef>
                <a:spcPct val="0"/>
              </a:spcBef>
            </a:pPr>
            <a:r>
              <a:rPr lang="en-US" sz="5728">
                <a:solidFill>
                  <a:srgbClr val="000000"/>
                </a:solidFill>
                <a:latin typeface="Open Sans Bold"/>
              </a:rPr>
              <a:t>Create a guide for parents/carers for packed lunches.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1456027"/>
            <a:ext cx="15936661" cy="8096786"/>
          </a:xfrm>
          <a:prstGeom prst="rect">
            <a:avLst/>
          </a:prstGeom>
        </p:spPr>
        <p:txBody>
          <a:bodyPr lIns="0" tIns="0" rIns="0" bIns="0" rtlCol="0" anchor="t">
            <a:spAutoFit/>
          </a:bodyPr>
          <a:lstStyle/>
          <a:p>
            <a:pPr algn="ctr">
              <a:lnSpc>
                <a:spcPts val="9140"/>
              </a:lnSpc>
            </a:pPr>
            <a:r>
              <a:rPr lang="en-US" sz="6528">
                <a:solidFill>
                  <a:srgbClr val="000000"/>
                </a:solidFill>
                <a:latin typeface="Open Sans Bold"/>
              </a:rPr>
              <a:t>Year 9 </a:t>
            </a:r>
          </a:p>
          <a:p>
            <a:pPr algn="ctr">
              <a:lnSpc>
                <a:spcPts val="9140"/>
              </a:lnSpc>
              <a:spcBef>
                <a:spcPct val="0"/>
              </a:spcBef>
            </a:pPr>
            <a:r>
              <a:rPr lang="en-US" sz="6528">
                <a:solidFill>
                  <a:srgbClr val="000000"/>
                </a:solidFill>
                <a:latin typeface="Open Sans Bold"/>
              </a:rPr>
              <a:t>Research organisations and charities in your community are advocating for healthy diets. What activities do they engage in? What strategies do they use?</a:t>
            </a:r>
          </a:p>
          <a:p>
            <a:pPr algn="ctr">
              <a:lnSpc>
                <a:spcPts val="9700"/>
              </a:lnSpc>
              <a:spcBef>
                <a:spcPct val="0"/>
              </a:spcBef>
            </a:pPr>
            <a:endParaRPr lang="en-US" sz="6528">
              <a:solidFill>
                <a:srgbClr val="000000"/>
              </a:solidFill>
              <a:latin typeface="Open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2336840"/>
            <a:ext cx="16230600" cy="3216175"/>
          </a:xfrm>
          <a:prstGeom prst="rect">
            <a:avLst/>
          </a:prstGeom>
        </p:spPr>
        <p:txBody>
          <a:bodyPr lIns="0" tIns="0" rIns="0" bIns="0" rtlCol="0" anchor="t">
            <a:spAutoFit/>
          </a:bodyPr>
          <a:lstStyle/>
          <a:p>
            <a:pPr algn="ctr">
              <a:lnSpc>
                <a:spcPts val="8580"/>
              </a:lnSpc>
              <a:spcBef>
                <a:spcPct val="0"/>
              </a:spcBef>
            </a:pPr>
            <a:endParaRPr/>
          </a:p>
          <a:p>
            <a:pPr algn="ctr">
              <a:lnSpc>
                <a:spcPts val="8580"/>
              </a:lnSpc>
              <a:spcBef>
                <a:spcPct val="0"/>
              </a:spcBef>
            </a:pPr>
            <a:r>
              <a:rPr lang="en-US" sz="6128">
                <a:solidFill>
                  <a:srgbClr val="000000"/>
                </a:solidFill>
                <a:latin typeface="Open Sans Bold"/>
              </a:rPr>
              <a:t>Pupils to reflect on the use of food banks and whether they are good for nutrition.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925B26-B42A-41D7-8242-298082E93365}"/>
</file>

<file path=customXml/itemProps2.xml><?xml version="1.0" encoding="utf-8"?>
<ds:datastoreItem xmlns:ds="http://schemas.openxmlformats.org/officeDocument/2006/customXml" ds:itemID="{E914DCAA-C0B1-435D-9071-2A2BB4D4CAC1}"/>
</file>

<file path=customXml/itemProps3.xml><?xml version="1.0" encoding="utf-8"?>
<ds:datastoreItem xmlns:ds="http://schemas.openxmlformats.org/officeDocument/2006/customXml" ds:itemID="{9BD2DD78-DA03-4374-BD22-EC73C0C85ED8}"/>
</file>

<file path=docProps/app.xml><?xml version="1.0" encoding="utf-8"?>
<Properties xmlns="http://schemas.openxmlformats.org/officeDocument/2006/extended-properties" xmlns:vt="http://schemas.openxmlformats.org/officeDocument/2006/docPropsVTypes">
  <TotalTime>0</TotalTime>
  <Words>255</Words>
  <Application>Microsoft Macintosh PowerPoint</Application>
  <PresentationFormat>Custom</PresentationFormat>
  <Paragraphs>20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Open Sans Bold</vt:lpstr>
      <vt:lpstr>Open Sans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L4 HH</dc:title>
  <cp:lastModifiedBy>Samia Akram</cp:lastModifiedBy>
  <cp:revision>1</cp:revision>
  <dcterms:created xsi:type="dcterms:W3CDTF">2006-08-16T00:00:00Z</dcterms:created>
  <dcterms:modified xsi:type="dcterms:W3CDTF">2023-09-19T18:43:36Z</dcterms:modified>
  <dc:identifier>DAFte4YzkQI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8382600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