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italic r:id="rId22"/>
    </p:embeddedFont>
    <p:embeddedFont>
      <p:font typeface="Open Sans Light Bold" panose="020B0806030504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ronavirus_disease_201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17853" y="2913219"/>
            <a:ext cx="5452293" cy="6682263"/>
          </a:xfrm>
          <a:custGeom>
            <a:avLst/>
            <a:gdLst/>
            <a:ahLst/>
            <a:cxnLst/>
            <a:rect l="l" t="t" r="r" b="b"/>
            <a:pathLst>
              <a:path w="5452293" h="6682263">
                <a:moveTo>
                  <a:pt x="0" y="0"/>
                </a:moveTo>
                <a:lnTo>
                  <a:pt x="5452294" y="0"/>
                </a:lnTo>
                <a:lnTo>
                  <a:pt x="5452294" y="6682263"/>
                </a:lnTo>
                <a:lnTo>
                  <a:pt x="0" y="6682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39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4855" y="544119"/>
            <a:ext cx="16658289" cy="27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Light Bold"/>
              </a:rPr>
              <a:t>Lesson 3: Understand the consequences of imbalances in the diet, including obesity, starvation and deficiency diseases (Science, PSHE)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354741" y="1784427"/>
            <a:ext cx="17602691" cy="7909003"/>
          </a:xfrm>
          <a:custGeom>
            <a:avLst/>
            <a:gdLst/>
            <a:ahLst/>
            <a:cxnLst/>
            <a:rect l="l" t="t" r="r" b="b"/>
            <a:pathLst>
              <a:path w="17602691" h="7909003">
                <a:moveTo>
                  <a:pt x="0" y="0"/>
                </a:moveTo>
                <a:lnTo>
                  <a:pt x="17602691" y="0"/>
                </a:lnTo>
                <a:lnTo>
                  <a:pt x="17602691" y="7909003"/>
                </a:lnTo>
                <a:lnTo>
                  <a:pt x="0" y="7909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00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109691"/>
            <a:ext cx="18288000" cy="140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  <a:spcBef>
                <a:spcPct val="0"/>
              </a:spcBef>
            </a:pPr>
            <a:r>
              <a:rPr lang="en-US" sz="4028">
                <a:solidFill>
                  <a:srgbClr val="000000"/>
                </a:solidFill>
                <a:latin typeface="Open Sans Light Bold"/>
              </a:rPr>
              <a:t>The percentage of the population affected by undernutrition by country, according to United Nations statistics from 201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231196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440203"/>
            <a:ext cx="16230600" cy="921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Light Bold"/>
              </a:rPr>
              <a:t>Eating a healthy, balanced diet is the best way to prevent malnutrition:</a:t>
            </a:r>
          </a:p>
          <a:p>
            <a:pPr>
              <a:lnSpc>
                <a:spcPts val="7320"/>
              </a:lnSpc>
              <a:spcBef>
                <a:spcPct val="0"/>
              </a:spcBef>
            </a:pPr>
            <a:endParaRPr lang="en-US" sz="5228">
              <a:solidFill>
                <a:srgbClr val="000000"/>
              </a:solidFill>
              <a:latin typeface="Open Sans Light Bold"/>
            </a:endParaRPr>
          </a:p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Preventing malnutrition</a:t>
            </a:r>
          </a:p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Eating fruit and vegetables.</a:t>
            </a:r>
          </a:p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Starchy foods, such as rice, pasta, bread and potatoes.</a:t>
            </a:r>
          </a:p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Milk and dairy foods.</a:t>
            </a:r>
          </a:p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Meat, fish, eggs and beans and other non-dairy sources of protein.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231196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3289160"/>
            <a:ext cx="16230600" cy="180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9"/>
              </a:lnSpc>
            </a:pPr>
            <a:r>
              <a:rPr lang="en-US" sz="10528">
                <a:solidFill>
                  <a:srgbClr val="000000"/>
                </a:solidFill>
                <a:latin typeface="Open Sans Light Bold"/>
              </a:rPr>
              <a:t>What is the solution?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231196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995592" y="745711"/>
            <a:ext cx="10634843" cy="8512589"/>
          </a:xfrm>
          <a:custGeom>
            <a:avLst/>
            <a:gdLst/>
            <a:ahLst/>
            <a:cxnLst/>
            <a:rect l="l" t="t" r="r" b="b"/>
            <a:pathLst>
              <a:path w="10634843" h="8512589">
                <a:moveTo>
                  <a:pt x="0" y="0"/>
                </a:moveTo>
                <a:lnTo>
                  <a:pt x="10634843" y="0"/>
                </a:lnTo>
                <a:lnTo>
                  <a:pt x="10634843" y="8512589"/>
                </a:lnTo>
                <a:lnTo>
                  <a:pt x="0" y="85125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545" t="-18823" r="-12686" b="-9411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231196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785057" y="521530"/>
            <a:ext cx="11308418" cy="9153330"/>
          </a:xfrm>
          <a:custGeom>
            <a:avLst/>
            <a:gdLst/>
            <a:ahLst/>
            <a:cxnLst/>
            <a:rect l="l" t="t" r="r" b="b"/>
            <a:pathLst>
              <a:path w="11308418" h="9153330">
                <a:moveTo>
                  <a:pt x="0" y="0"/>
                </a:moveTo>
                <a:lnTo>
                  <a:pt x="11308419" y="0"/>
                </a:lnTo>
                <a:lnTo>
                  <a:pt x="11308419" y="9153331"/>
                </a:lnTo>
                <a:lnTo>
                  <a:pt x="0" y="915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231196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3289160"/>
            <a:ext cx="16230600" cy="180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9"/>
              </a:lnSpc>
            </a:pPr>
            <a:r>
              <a:rPr lang="en-US" sz="10528">
                <a:solidFill>
                  <a:srgbClr val="000000"/>
                </a:solidFill>
                <a:latin typeface="Open Sans Light Bold"/>
              </a:rPr>
              <a:t>What is the solution?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18865" y="656444"/>
            <a:ext cx="16340435" cy="366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Light Bold"/>
              </a:rPr>
              <a:t>Learning Objective: </a:t>
            </a:r>
          </a:p>
          <a:p>
            <a:pPr algn="ctr">
              <a:lnSpc>
                <a:spcPts val="7320"/>
              </a:lnSpc>
              <a:spcBef>
                <a:spcPct val="0"/>
              </a:spcBef>
            </a:pPr>
            <a:endParaRPr lang="en-US" sz="5228">
              <a:solidFill>
                <a:srgbClr val="000000"/>
              </a:solidFill>
              <a:latin typeface="Open Sans Light Bold"/>
            </a:endParaRPr>
          </a:p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Pupils to understand the meaning of malnutrition and the impact .  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28700" y="5609106"/>
          <a:ext cx="15782307" cy="2596505"/>
        </p:xfrm>
        <a:graphic>
          <a:graphicData uri="http://schemas.openxmlformats.org/drawingml/2006/table">
            <a:tbl>
              <a:tblPr/>
              <a:tblGrid>
                <a:gridCol w="757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505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479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Open Sans Light Bold"/>
                        </a:rPr>
                        <a:t>Curriculum Link: </a:t>
                      </a:r>
                      <a:r>
                        <a:rPr lang="en-US" sz="3199">
                          <a:solidFill>
                            <a:srgbClr val="000000"/>
                          </a:solidFill>
                          <a:latin typeface="Open Sans Light"/>
                        </a:rPr>
                        <a:t>PSHE, Science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1264934" y="5825121"/>
            <a:ext cx="7205236" cy="2164475"/>
            <a:chOff x="0" y="0"/>
            <a:chExt cx="9606981" cy="2885967"/>
          </a:xfrm>
        </p:grpSpPr>
        <p:sp>
          <p:nvSpPr>
            <p:cNvPr id="9" name="Freeform 9"/>
            <p:cNvSpPr/>
            <p:nvPr/>
          </p:nvSpPr>
          <p:spPr>
            <a:xfrm>
              <a:off x="6720023" y="146390"/>
              <a:ext cx="2886958" cy="2739578"/>
            </a:xfrm>
            <a:custGeom>
              <a:avLst/>
              <a:gdLst/>
              <a:ahLst/>
              <a:cxnLst/>
              <a:rect l="l" t="t" r="r" b="b"/>
              <a:pathLst>
                <a:path w="2886958" h="2739578">
                  <a:moveTo>
                    <a:pt x="0" y="0"/>
                  </a:moveTo>
                  <a:lnTo>
                    <a:pt x="2886958" y="0"/>
                  </a:lnTo>
                  <a:lnTo>
                    <a:pt x="2886958" y="2739577"/>
                  </a:lnTo>
                  <a:lnTo>
                    <a:pt x="0" y="2739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07" t="-31155" b="-2891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15121"/>
              <a:ext cx="2569606" cy="2870846"/>
            </a:xfrm>
            <a:custGeom>
              <a:avLst/>
              <a:gdLst/>
              <a:ahLst/>
              <a:cxnLst/>
              <a:rect l="l" t="t" r="r" b="b"/>
              <a:pathLst>
                <a:path w="2569606" h="2870846">
                  <a:moveTo>
                    <a:pt x="0" y="0"/>
                  </a:moveTo>
                  <a:lnTo>
                    <a:pt x="2569606" y="0"/>
                  </a:lnTo>
                  <a:lnTo>
                    <a:pt x="2569606" y="2870846"/>
                  </a:lnTo>
                  <a:lnTo>
                    <a:pt x="0" y="2870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71" t="-34120" r="-6147" b="-1945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397422" y="0"/>
              <a:ext cx="2612280" cy="2885967"/>
            </a:xfrm>
            <a:custGeom>
              <a:avLst/>
              <a:gdLst/>
              <a:ahLst/>
              <a:cxnLst/>
              <a:rect l="l" t="t" r="r" b="b"/>
              <a:pathLst>
                <a:path w="2612280" h="2885967">
                  <a:moveTo>
                    <a:pt x="0" y="0"/>
                  </a:moveTo>
                  <a:lnTo>
                    <a:pt x="2612280" y="0"/>
                  </a:lnTo>
                  <a:lnTo>
                    <a:pt x="2612280" y="2885967"/>
                  </a:lnTo>
                  <a:lnTo>
                    <a:pt x="0" y="2885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430" t="-35040" r="-8690" b="-2129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23925"/>
            <a:ext cx="5395912" cy="8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Light Bold"/>
              </a:rPr>
              <a:t>Skills Objective: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50870"/>
            <a:ext cx="16230600" cy="459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Using </a:t>
            </a:r>
            <a:r>
              <a:rPr lang="en-US" sz="5228">
                <a:solidFill>
                  <a:srgbClr val="000000"/>
                </a:solidFill>
                <a:latin typeface="Open Sans Light Bold"/>
              </a:rPr>
              <a:t>Problem-Solving </a:t>
            </a:r>
            <a:r>
              <a:rPr lang="en-US" sz="5228">
                <a:solidFill>
                  <a:srgbClr val="000000"/>
                </a:solidFill>
                <a:latin typeface="Open Sans Light"/>
              </a:rPr>
              <a:t>skills, I am able to think creatively about solutions, identify multiple options, assess and learn from potential options, create better solutions and decide on a final answer.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252847" y="7176020"/>
          <a:ext cx="15782307" cy="2596505"/>
        </p:xfrm>
        <a:graphic>
          <a:graphicData uri="http://schemas.openxmlformats.org/drawingml/2006/table">
            <a:tbl>
              <a:tblPr/>
              <a:tblGrid>
                <a:gridCol w="757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505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479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Open Sans Light Bold"/>
                        </a:rPr>
                        <a:t>Curriculum Link: </a:t>
                      </a:r>
                      <a:r>
                        <a:rPr lang="en-US" sz="3199">
                          <a:solidFill>
                            <a:srgbClr val="000000"/>
                          </a:solidFill>
                          <a:latin typeface="Open Sans Light"/>
                        </a:rPr>
                        <a:t>PSHE, Science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1489080" y="7392034"/>
            <a:ext cx="7205236" cy="2164475"/>
            <a:chOff x="0" y="0"/>
            <a:chExt cx="9606981" cy="2885967"/>
          </a:xfrm>
        </p:grpSpPr>
        <p:sp>
          <p:nvSpPr>
            <p:cNvPr id="10" name="Freeform 10"/>
            <p:cNvSpPr/>
            <p:nvPr/>
          </p:nvSpPr>
          <p:spPr>
            <a:xfrm>
              <a:off x="6720023" y="146390"/>
              <a:ext cx="2886958" cy="2739578"/>
            </a:xfrm>
            <a:custGeom>
              <a:avLst/>
              <a:gdLst/>
              <a:ahLst/>
              <a:cxnLst/>
              <a:rect l="l" t="t" r="r" b="b"/>
              <a:pathLst>
                <a:path w="2886958" h="2739578">
                  <a:moveTo>
                    <a:pt x="0" y="0"/>
                  </a:moveTo>
                  <a:lnTo>
                    <a:pt x="2886958" y="0"/>
                  </a:lnTo>
                  <a:lnTo>
                    <a:pt x="2886958" y="2739577"/>
                  </a:lnTo>
                  <a:lnTo>
                    <a:pt x="0" y="2739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07" t="-31155" b="-2891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5121"/>
              <a:ext cx="2569606" cy="2870846"/>
            </a:xfrm>
            <a:custGeom>
              <a:avLst/>
              <a:gdLst/>
              <a:ahLst/>
              <a:cxnLst/>
              <a:rect l="l" t="t" r="r" b="b"/>
              <a:pathLst>
                <a:path w="2569606" h="2870846">
                  <a:moveTo>
                    <a:pt x="0" y="0"/>
                  </a:moveTo>
                  <a:lnTo>
                    <a:pt x="2569606" y="0"/>
                  </a:lnTo>
                  <a:lnTo>
                    <a:pt x="2569606" y="2870846"/>
                  </a:lnTo>
                  <a:lnTo>
                    <a:pt x="0" y="2870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71" t="-34120" r="-6147" b="-19453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397422" y="0"/>
              <a:ext cx="2612280" cy="2885967"/>
            </a:xfrm>
            <a:custGeom>
              <a:avLst/>
              <a:gdLst/>
              <a:ahLst/>
              <a:cxnLst/>
              <a:rect l="l" t="t" r="r" b="b"/>
              <a:pathLst>
                <a:path w="2612280" h="2885967">
                  <a:moveTo>
                    <a:pt x="0" y="0"/>
                  </a:moveTo>
                  <a:lnTo>
                    <a:pt x="2612280" y="0"/>
                  </a:lnTo>
                  <a:lnTo>
                    <a:pt x="2612280" y="2885967"/>
                  </a:lnTo>
                  <a:lnTo>
                    <a:pt x="0" y="2885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430" t="-35040" r="-8690" b="-2129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52977" y="3035238"/>
            <a:ext cx="15351423" cy="128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0"/>
              </a:lnSpc>
              <a:spcBef>
                <a:spcPct val="0"/>
              </a:spcBef>
            </a:pPr>
            <a:r>
              <a:rPr lang="en-US" sz="7528">
                <a:solidFill>
                  <a:srgbClr val="000000"/>
                </a:solidFill>
                <a:latin typeface="Open Sans Light Bold"/>
              </a:rPr>
              <a:t>What  Does Malnutrition Mean?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615775"/>
            <a:ext cx="16230600" cy="27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“Malnutrition is a serious condition when your diet does not contain enough nutrients. (NHS)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942468"/>
            <a:ext cx="16230600" cy="27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“Malnutrition refers to deficiencies, excesses or imbalances in a person’s energy intake and nutrients. (WHO)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64598" y="539008"/>
            <a:ext cx="16558804" cy="842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Open Sans Light Bold"/>
              </a:rPr>
              <a:t>Causes of malnutrition</a:t>
            </a:r>
          </a:p>
          <a:p>
            <a:pPr>
              <a:lnSpc>
                <a:spcPts val="8819"/>
              </a:lnSpc>
              <a:spcBef>
                <a:spcPct val="0"/>
              </a:spcBef>
            </a:pPr>
            <a:endParaRPr lang="en-US" sz="6299">
              <a:solidFill>
                <a:srgbClr val="000000"/>
              </a:solidFill>
              <a:latin typeface="Open Sans Light Bold"/>
            </a:endParaRPr>
          </a:p>
          <a:p>
            <a:pPr marL="1576061" lvl="1" indent="-788031">
              <a:lnSpc>
                <a:spcPts val="10219"/>
              </a:lnSpc>
              <a:spcBef>
                <a:spcPct val="0"/>
              </a:spcBef>
              <a:buFont typeface="Arial"/>
              <a:buChar char="•"/>
            </a:pPr>
            <a:r>
              <a:rPr lang="en-US" sz="7299">
                <a:solidFill>
                  <a:srgbClr val="000000"/>
                </a:solidFill>
                <a:latin typeface="Open Sans Light"/>
              </a:rPr>
              <a:t>Poor quality of diet. </a:t>
            </a:r>
          </a:p>
          <a:p>
            <a:pPr marL="1576061" lvl="1" indent="-788031">
              <a:lnSpc>
                <a:spcPts val="10219"/>
              </a:lnSpc>
              <a:spcBef>
                <a:spcPct val="0"/>
              </a:spcBef>
              <a:buFont typeface="Arial"/>
              <a:buChar char="•"/>
            </a:pPr>
            <a:r>
              <a:rPr lang="en-US" sz="7299">
                <a:solidFill>
                  <a:srgbClr val="000000"/>
                </a:solidFill>
                <a:latin typeface="Open Sans Light"/>
              </a:rPr>
              <a:t>Poor Maternal Health.</a:t>
            </a:r>
          </a:p>
          <a:p>
            <a:pPr marL="1576061" lvl="1" indent="-788031">
              <a:lnSpc>
                <a:spcPts val="10219"/>
              </a:lnSpc>
              <a:spcBef>
                <a:spcPct val="0"/>
              </a:spcBef>
              <a:buFont typeface="Arial"/>
              <a:buChar char="•"/>
            </a:pPr>
            <a:r>
              <a:rPr lang="en-US" sz="7299">
                <a:solidFill>
                  <a:srgbClr val="000000"/>
                </a:solidFill>
                <a:latin typeface="Open Sans Light"/>
              </a:rPr>
              <a:t>Socioeconomic Status.</a:t>
            </a:r>
          </a:p>
          <a:p>
            <a:pPr marL="1576061" lvl="1" indent="-788031">
              <a:lnSpc>
                <a:spcPts val="10219"/>
              </a:lnSpc>
              <a:spcBef>
                <a:spcPct val="0"/>
              </a:spcBef>
              <a:buFont typeface="Arial"/>
              <a:buChar char="•"/>
            </a:pPr>
            <a:r>
              <a:rPr lang="en-US" sz="7299">
                <a:solidFill>
                  <a:srgbClr val="000000"/>
                </a:solidFill>
                <a:latin typeface="Open Sans Light"/>
              </a:rPr>
              <a:t>War and Conflict</a:t>
            </a:r>
          </a:p>
          <a:p>
            <a:pPr>
              <a:lnSpc>
                <a:spcPts val="8259"/>
              </a:lnSpc>
              <a:spcBef>
                <a:spcPct val="0"/>
              </a:spcBef>
            </a:pPr>
            <a:endParaRPr lang="en-US" sz="7299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0254" y="292735"/>
            <a:ext cx="16558804" cy="1057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Open Sans Light Bold"/>
              </a:rPr>
              <a:t>Causes of malnutrition</a:t>
            </a:r>
          </a:p>
          <a:p>
            <a:pPr>
              <a:lnSpc>
                <a:spcPts val="8819"/>
              </a:lnSpc>
              <a:spcBef>
                <a:spcPct val="0"/>
              </a:spcBef>
            </a:pPr>
            <a:endParaRPr lang="en-US" sz="6299">
              <a:solidFill>
                <a:srgbClr val="000000"/>
              </a:solidFill>
              <a:latin typeface="Open Sans Light Bold"/>
            </a:endParaRPr>
          </a:p>
          <a:p>
            <a:pPr marL="1273809" lvl="1" indent="-636904">
              <a:lnSpc>
                <a:spcPts val="8259"/>
              </a:lnSpc>
              <a:spcBef>
                <a:spcPct val="0"/>
              </a:spcBef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Open Sans Light"/>
              </a:rPr>
              <a:t>Largely due to manmade conflicts (Ukraine and Russian War)</a:t>
            </a:r>
          </a:p>
          <a:p>
            <a:pPr marL="1273809" lvl="1" indent="-636904">
              <a:lnSpc>
                <a:spcPts val="8259"/>
              </a:lnSpc>
              <a:spcBef>
                <a:spcPct val="0"/>
              </a:spcBef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Open Sans Light"/>
              </a:rPr>
              <a:t>Climate changes</a:t>
            </a:r>
          </a:p>
          <a:p>
            <a:pPr marL="1273809" lvl="1" indent="-636904">
              <a:lnSpc>
                <a:spcPts val="8259"/>
              </a:lnSpc>
              <a:spcBef>
                <a:spcPct val="0"/>
              </a:spcBef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Open Sans Light"/>
              </a:rPr>
              <a:t>Economic downturns</a:t>
            </a:r>
          </a:p>
          <a:p>
            <a:pPr marL="1273809" lvl="1" indent="-636904">
              <a:lnSpc>
                <a:spcPts val="8259"/>
              </a:lnSpc>
              <a:spcBef>
                <a:spcPct val="0"/>
              </a:spcBef>
              <a:buFont typeface="Arial"/>
              <a:buChar char="•"/>
            </a:pPr>
            <a:r>
              <a:rPr lang="en-US" sz="5899" u="sng">
                <a:solidFill>
                  <a:srgbClr val="000000"/>
                </a:solidFill>
                <a:latin typeface="Open Sans Light"/>
                <a:hlinkClick r:id="rId2" tooltip="https://en.wikipedia.org/wiki/Coronavirus_disease_2019"/>
              </a:rPr>
              <a:t>COVID-19</a:t>
            </a:r>
            <a:r>
              <a:rPr lang="en-US" sz="5899">
                <a:solidFill>
                  <a:srgbClr val="000000"/>
                </a:solidFill>
                <a:latin typeface="Open Sans Light"/>
              </a:rPr>
              <a:t> could double the number of people at risk of suffering acute hunger by the end of 2020.</a:t>
            </a:r>
          </a:p>
          <a:p>
            <a:pPr>
              <a:lnSpc>
                <a:spcPts val="8259"/>
              </a:lnSpc>
              <a:spcBef>
                <a:spcPct val="0"/>
              </a:spcBef>
            </a:pPr>
            <a:endParaRPr lang="en-US" sz="5899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50767" y="2490225"/>
            <a:ext cx="16010640" cy="347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0"/>
              </a:lnSpc>
              <a:spcBef>
                <a:spcPct val="0"/>
              </a:spcBef>
            </a:pPr>
            <a:r>
              <a:rPr lang="en-US" sz="6628">
                <a:solidFill>
                  <a:srgbClr val="000000"/>
                </a:solidFill>
                <a:latin typeface="Open Sans Light Bold"/>
              </a:rPr>
              <a:t>Where do you think most people experiencing malnutrition are located?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C7F58B-A6CB-4098-995B-15E15C00D24A}"/>
</file>

<file path=customXml/itemProps2.xml><?xml version="1.0" encoding="utf-8"?>
<ds:datastoreItem xmlns:ds="http://schemas.openxmlformats.org/officeDocument/2006/customXml" ds:itemID="{A50D04D0-4FB1-4C55-8155-DF925D695485}"/>
</file>

<file path=customXml/itemProps3.xml><?xml version="1.0" encoding="utf-8"?>
<ds:datastoreItem xmlns:ds="http://schemas.openxmlformats.org/officeDocument/2006/customXml" ds:itemID="{2E3B2E54-C1E1-48E0-95FC-BC555AB52A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Macintosh PowerPoint</Application>
  <PresentationFormat>Custom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Open Sans Light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HH</dc:title>
  <cp:lastModifiedBy>Samia Akram</cp:lastModifiedBy>
  <cp:revision>1</cp:revision>
  <dcterms:created xsi:type="dcterms:W3CDTF">2006-08-16T00:00:00Z</dcterms:created>
  <dcterms:modified xsi:type="dcterms:W3CDTF">2023-09-19T18:42:36Z</dcterms:modified>
  <dc:identifier>DAFhPAdIKdw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8382500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