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 Light" panose="020B0306030504020204" pitchFamily="34" charset="0"/>
      <p:regular r:id="rId15"/>
      <p:italic r:id="rId16"/>
    </p:embeddedFont>
    <p:embeddedFont>
      <p:font typeface="Open Sans Light Bold" panose="020B0806030504020204" pitchFamily="34" charset="0"/>
      <p:regular r:id="rId17"/>
      <p:bold r:id="rId18"/>
    </p:embeddedFont>
    <p:embeddedFont>
      <p:font typeface="Open Sans Light Bold Italics" panose="020B0806030504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7" autoAdjust="0"/>
  </p:normalViewPr>
  <p:slideViewPr>
    <p:cSldViewPr>
      <p:cViewPr varScale="1">
        <p:scale>
          <a:sx n="74" d="100"/>
          <a:sy n="74" d="100"/>
        </p:scale>
        <p:origin x="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topics/zf339j6/articles/zmwvgd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63531" y="295340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4825" y="720267"/>
            <a:ext cx="17758047" cy="8850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6304">
                <a:solidFill>
                  <a:srgbClr val="000000"/>
                </a:solidFill>
                <a:latin typeface="Open Sans Light Bold"/>
              </a:rPr>
              <a:t>Lesson 2: How can we make healthy food choices? (Science, PSHE)</a:t>
            </a:r>
          </a:p>
          <a:p>
            <a:pPr algn="ctr">
              <a:lnSpc>
                <a:spcPts val="8825"/>
              </a:lnSpc>
              <a:spcBef>
                <a:spcPct val="0"/>
              </a:spcBef>
            </a:pPr>
            <a:endParaRPr lang="en-US" sz="6304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8825"/>
              </a:lnSpc>
              <a:spcBef>
                <a:spcPct val="0"/>
              </a:spcBef>
            </a:pPr>
            <a:endParaRPr lang="en-US" sz="6304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8825"/>
              </a:lnSpc>
              <a:spcBef>
                <a:spcPct val="0"/>
              </a:spcBef>
            </a:pPr>
            <a:endParaRPr lang="en-US" sz="6304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8825"/>
              </a:lnSpc>
              <a:spcBef>
                <a:spcPct val="0"/>
              </a:spcBef>
            </a:pPr>
            <a:endParaRPr lang="en-US" sz="6304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8825"/>
              </a:lnSpc>
              <a:spcBef>
                <a:spcPct val="0"/>
              </a:spcBef>
            </a:pPr>
            <a:endParaRPr lang="en-US" sz="6304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6304">
                <a:solidFill>
                  <a:srgbClr val="000000"/>
                </a:solidFill>
                <a:latin typeface="Open Sans Light Bold Italics"/>
              </a:rPr>
              <a:t>Healthy Habits </a:t>
            </a:r>
          </a:p>
        </p:txBody>
      </p:sp>
      <p:sp>
        <p:nvSpPr>
          <p:cNvPr id="7" name="Freeform 7"/>
          <p:cNvSpPr/>
          <p:nvPr/>
        </p:nvSpPr>
        <p:spPr>
          <a:xfrm>
            <a:off x="6417853" y="2877211"/>
            <a:ext cx="4657262" cy="5207603"/>
          </a:xfrm>
          <a:custGeom>
            <a:avLst/>
            <a:gdLst/>
            <a:ahLst/>
            <a:cxnLst/>
            <a:rect l="l" t="t" r="r" b="b"/>
            <a:pathLst>
              <a:path w="4657262" h="5207603">
                <a:moveTo>
                  <a:pt x="0" y="0"/>
                </a:moveTo>
                <a:lnTo>
                  <a:pt x="4657262" y="0"/>
                </a:lnTo>
                <a:lnTo>
                  <a:pt x="4657262" y="5207603"/>
                </a:lnTo>
                <a:lnTo>
                  <a:pt x="0" y="5207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85" b="-14994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633624"/>
            <a:ext cx="16230600" cy="531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Open Sans Light"/>
              </a:rPr>
              <a:t>Understand the content of a healthy human diet: carbohydrates, lipids (fats and oils), proteins, vitamins, minerals, dietary fibre and water, and why each is needed</a:t>
            </a:r>
          </a:p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Open Sans Light"/>
              </a:rPr>
              <a:t>Explore how they can make healthy food choices every day and encourage others to do the same. </a:t>
            </a:r>
          </a:p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Open Sans Light"/>
              </a:rPr>
              <a:t>Raise awareness about healthy food choices for themselves, their family and their community</a:t>
            </a:r>
          </a:p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Open Sans Light"/>
              </a:rPr>
              <a:t>calculations of energy requirements in a healthy daily diet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9289" y="608330"/>
            <a:ext cx="5554464" cy="75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Open Sans Light Bold"/>
              </a:rPr>
              <a:t>Learning Objective: </a:t>
            </a: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1512204" y="7743266"/>
          <a:ext cx="15747096" cy="1922330"/>
        </p:xfrm>
        <a:graphic>
          <a:graphicData uri="http://schemas.openxmlformats.org/drawingml/2006/table">
            <a:tbl>
              <a:tblPr/>
              <a:tblGrid>
                <a:gridCol w="7299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2330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Open Sans Light Bold"/>
                        </a:rPr>
                        <a:t>Curriculum Link: </a:t>
                      </a:r>
                      <a:r>
                        <a:rPr lang="en-US" sz="2799">
                          <a:solidFill>
                            <a:srgbClr val="000000"/>
                          </a:solidFill>
                          <a:latin typeface="Open Sans Light"/>
                        </a:rPr>
                        <a:t>PSHE, Science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Group 9"/>
          <p:cNvGrpSpPr/>
          <p:nvPr/>
        </p:nvGrpSpPr>
        <p:grpSpPr>
          <a:xfrm>
            <a:off x="1713509" y="7910870"/>
            <a:ext cx="6401014" cy="1618573"/>
            <a:chOff x="0" y="0"/>
            <a:chExt cx="8534685" cy="2158097"/>
          </a:xfrm>
        </p:grpSpPr>
        <p:sp>
          <p:nvSpPr>
            <p:cNvPr id="10" name="Freeform 10"/>
            <p:cNvSpPr/>
            <p:nvPr/>
          </p:nvSpPr>
          <p:spPr>
            <a:xfrm>
              <a:off x="6510662" y="0"/>
              <a:ext cx="2024023" cy="2158097"/>
            </a:xfrm>
            <a:custGeom>
              <a:avLst/>
              <a:gdLst/>
              <a:ahLst/>
              <a:cxnLst/>
              <a:rect l="l" t="t" r="r" b="b"/>
              <a:pathLst>
                <a:path w="2024023" h="2158097">
                  <a:moveTo>
                    <a:pt x="0" y="0"/>
                  </a:moveTo>
                  <a:lnTo>
                    <a:pt x="2024023" y="0"/>
                  </a:lnTo>
                  <a:lnTo>
                    <a:pt x="2024023" y="2158097"/>
                  </a:lnTo>
                  <a:lnTo>
                    <a:pt x="0" y="2158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659" t="-22279" b="-19193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27701"/>
              <a:ext cx="1827977" cy="2054926"/>
            </a:xfrm>
            <a:custGeom>
              <a:avLst/>
              <a:gdLst/>
              <a:ahLst/>
              <a:cxnLst/>
              <a:rect l="l" t="t" r="r" b="b"/>
              <a:pathLst>
                <a:path w="1827977" h="2054926">
                  <a:moveTo>
                    <a:pt x="0" y="0"/>
                  </a:moveTo>
                  <a:lnTo>
                    <a:pt x="1827977" y="0"/>
                  </a:lnTo>
                  <a:lnTo>
                    <a:pt x="1827977" y="2054926"/>
                  </a:lnTo>
                  <a:lnTo>
                    <a:pt x="0" y="2054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0456" t="-32132" r="-10031" b="-19448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3526323" y="0"/>
              <a:ext cx="1924000" cy="2082627"/>
            </a:xfrm>
            <a:custGeom>
              <a:avLst/>
              <a:gdLst/>
              <a:ahLst/>
              <a:cxnLst/>
              <a:rect l="l" t="t" r="r" b="b"/>
              <a:pathLst>
                <a:path w="1924000" h="2082627">
                  <a:moveTo>
                    <a:pt x="0" y="0"/>
                  </a:moveTo>
                  <a:lnTo>
                    <a:pt x="1924000" y="0"/>
                  </a:lnTo>
                  <a:lnTo>
                    <a:pt x="1924000" y="2082627"/>
                  </a:lnTo>
                  <a:lnTo>
                    <a:pt x="0" y="2082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0475" t="-31629" r="-8108" b="-23305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40787" y="1803532"/>
            <a:ext cx="16230600" cy="531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Open Sans Light"/>
              </a:rPr>
              <a:t>Understand the content of a healthy human diet: carbohydrates, lipids (fats and oils), proteins, vitamins, minerals, dietary fibre and water, and why each is needed</a:t>
            </a:r>
          </a:p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Open Sans Light"/>
              </a:rPr>
              <a:t>Explore how they can make healthy food choices every day and encourage others to do the same. </a:t>
            </a:r>
          </a:p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Open Sans Light"/>
              </a:rPr>
              <a:t>Raise awareness about healthy food choices for themselves, their family and their community</a:t>
            </a:r>
          </a:p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Open Sans Light"/>
              </a:rPr>
              <a:t>calculations of energy requirements in a healthy daily diet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30364" y="748471"/>
            <a:ext cx="4540349" cy="75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Open Sans Light Bold"/>
              </a:rPr>
              <a:t>Skills Objective: </a:t>
            </a: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1512204" y="7743266"/>
          <a:ext cx="15747096" cy="1922330"/>
        </p:xfrm>
        <a:graphic>
          <a:graphicData uri="http://schemas.openxmlformats.org/drawingml/2006/table">
            <a:tbl>
              <a:tblPr/>
              <a:tblGrid>
                <a:gridCol w="7299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2330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Open Sans Light Bold"/>
                        </a:rPr>
                        <a:t>Curriculum Link: </a:t>
                      </a:r>
                      <a:r>
                        <a:rPr lang="en-US" sz="2799">
                          <a:solidFill>
                            <a:srgbClr val="000000"/>
                          </a:solidFill>
                          <a:latin typeface="Open Sans Light"/>
                        </a:rPr>
                        <a:t>PSHE, Science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Group 9"/>
          <p:cNvGrpSpPr/>
          <p:nvPr/>
        </p:nvGrpSpPr>
        <p:grpSpPr>
          <a:xfrm>
            <a:off x="1713509" y="7910870"/>
            <a:ext cx="6401014" cy="1618573"/>
            <a:chOff x="0" y="0"/>
            <a:chExt cx="8534685" cy="2158097"/>
          </a:xfrm>
        </p:grpSpPr>
        <p:sp>
          <p:nvSpPr>
            <p:cNvPr id="10" name="Freeform 10"/>
            <p:cNvSpPr/>
            <p:nvPr/>
          </p:nvSpPr>
          <p:spPr>
            <a:xfrm>
              <a:off x="6510662" y="0"/>
              <a:ext cx="2024023" cy="2158097"/>
            </a:xfrm>
            <a:custGeom>
              <a:avLst/>
              <a:gdLst/>
              <a:ahLst/>
              <a:cxnLst/>
              <a:rect l="l" t="t" r="r" b="b"/>
              <a:pathLst>
                <a:path w="2024023" h="2158097">
                  <a:moveTo>
                    <a:pt x="0" y="0"/>
                  </a:moveTo>
                  <a:lnTo>
                    <a:pt x="2024023" y="0"/>
                  </a:lnTo>
                  <a:lnTo>
                    <a:pt x="2024023" y="2158097"/>
                  </a:lnTo>
                  <a:lnTo>
                    <a:pt x="0" y="2158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659" t="-22279" b="-19193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27701"/>
              <a:ext cx="1827977" cy="2054926"/>
            </a:xfrm>
            <a:custGeom>
              <a:avLst/>
              <a:gdLst/>
              <a:ahLst/>
              <a:cxnLst/>
              <a:rect l="l" t="t" r="r" b="b"/>
              <a:pathLst>
                <a:path w="1827977" h="2054926">
                  <a:moveTo>
                    <a:pt x="0" y="0"/>
                  </a:moveTo>
                  <a:lnTo>
                    <a:pt x="1827977" y="0"/>
                  </a:lnTo>
                  <a:lnTo>
                    <a:pt x="1827977" y="2054926"/>
                  </a:lnTo>
                  <a:lnTo>
                    <a:pt x="0" y="2054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0456" t="-32132" r="-10031" b="-19448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3526323" y="0"/>
              <a:ext cx="1924000" cy="2082627"/>
            </a:xfrm>
            <a:custGeom>
              <a:avLst/>
              <a:gdLst/>
              <a:ahLst/>
              <a:cxnLst/>
              <a:rect l="l" t="t" r="r" b="b"/>
              <a:pathLst>
                <a:path w="1924000" h="2082627">
                  <a:moveTo>
                    <a:pt x="0" y="0"/>
                  </a:moveTo>
                  <a:lnTo>
                    <a:pt x="1924000" y="0"/>
                  </a:lnTo>
                  <a:lnTo>
                    <a:pt x="1924000" y="2082627"/>
                  </a:lnTo>
                  <a:lnTo>
                    <a:pt x="0" y="2082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0475" t="-31629" r="-8108" b="-23305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>
              <a:hlinkClick r:id="rId2" tooltip="https://www.bbc.co.uk/bitesize/topics/zf339j6/articles/zmwvgdm"/>
            </p:cNvPr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496451" y="610847"/>
            <a:ext cx="13280849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00000"/>
                </a:solidFill>
                <a:latin typeface="Open Sans Light Bold"/>
              </a:rPr>
              <a:t>What makes a healthy plate?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40787" y="3187038"/>
            <a:ext cx="16230600" cy="312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00000"/>
                </a:solidFill>
                <a:latin typeface="Open Sans Light Bold"/>
              </a:rPr>
              <a:t>How can you help people in their families and community make healthy choices about the food they eat?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332923"/>
            <a:ext cx="15877158" cy="9079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059"/>
              </a:lnSpc>
            </a:pPr>
            <a:r>
              <a:rPr lang="en-US" sz="5999">
                <a:solidFill>
                  <a:srgbClr val="000000"/>
                </a:solidFill>
                <a:latin typeface="Open Sans Light"/>
              </a:rPr>
              <a:t>1.  Create a colour code for foods in the school cafeteria. The colours could correspond to a traffic light; </a:t>
            </a:r>
          </a:p>
          <a:p>
            <a:pPr>
              <a:lnSpc>
                <a:spcPts val="9059"/>
              </a:lnSpc>
            </a:pPr>
            <a:endParaRPr lang="en-US" sz="5999">
              <a:solidFill>
                <a:srgbClr val="000000"/>
              </a:solidFill>
              <a:latin typeface="Open Sans Light"/>
            </a:endParaRPr>
          </a:p>
          <a:p>
            <a:pPr marL="1295385" lvl="1" indent="-647693">
              <a:lnSpc>
                <a:spcPts val="9059"/>
              </a:lnSpc>
              <a:buFont typeface="Arial"/>
              <a:buChar char="•"/>
            </a:pPr>
            <a:r>
              <a:rPr lang="en-US" sz="5999">
                <a:solidFill>
                  <a:srgbClr val="000000"/>
                </a:solidFill>
                <a:latin typeface="Open Sans Light"/>
              </a:rPr>
              <a:t>green means healthy, </a:t>
            </a:r>
          </a:p>
          <a:p>
            <a:pPr marL="1295385" lvl="1" indent="-647693">
              <a:lnSpc>
                <a:spcPts val="9059"/>
              </a:lnSpc>
              <a:buFont typeface="Arial"/>
              <a:buChar char="•"/>
            </a:pPr>
            <a:r>
              <a:rPr lang="en-US" sz="5999">
                <a:solidFill>
                  <a:srgbClr val="000000"/>
                </a:solidFill>
                <a:latin typeface="Open Sans Light"/>
              </a:rPr>
              <a:t>yellow means eat in moderation, </a:t>
            </a:r>
          </a:p>
          <a:p>
            <a:pPr marL="1295385" lvl="1" indent="-647693">
              <a:lnSpc>
                <a:spcPts val="9059"/>
              </a:lnSpc>
              <a:buFont typeface="Arial"/>
              <a:buChar char="•"/>
            </a:pPr>
            <a:r>
              <a:rPr lang="en-US" sz="5999">
                <a:solidFill>
                  <a:srgbClr val="000000"/>
                </a:solidFill>
                <a:latin typeface="Open Sans Light"/>
              </a:rPr>
              <a:t>and red means ‘ to be consumed only sometimes’.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839444"/>
            <a:ext cx="15834411" cy="6604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619"/>
              </a:lnSpc>
            </a:pPr>
            <a:r>
              <a:rPr lang="en-US" sz="5999">
                <a:solidFill>
                  <a:srgbClr val="000000"/>
                </a:solidFill>
                <a:latin typeface="Open Sans Light"/>
              </a:rPr>
              <a:t>2. Create a series of advertisements to raise awareness about the importance of eating healthy foods every day and how they provide bodies with energy to function, grow and develop.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331208"/>
            <a:ext cx="15178963" cy="669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39"/>
              </a:lnSpc>
            </a:pPr>
            <a:r>
              <a:rPr lang="en-US" sz="5999">
                <a:solidFill>
                  <a:srgbClr val="000000"/>
                </a:solidFill>
                <a:latin typeface="Open Sans Light"/>
              </a:rPr>
              <a:t>3. Invite a local chef to the school to show how they prepare healthy food items using a recipe. Have students create their own recipes that have a variety of healthy and delicious food items.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25662" y="2000248"/>
            <a:ext cx="16364400" cy="4642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>
                <a:solidFill>
                  <a:srgbClr val="000000"/>
                </a:solidFill>
                <a:latin typeface="Open Sans Light Bold"/>
              </a:rPr>
              <a:t>Create a cookbook.</a:t>
            </a:r>
          </a:p>
          <a:p>
            <a:pPr>
              <a:lnSpc>
                <a:spcPts val="9239"/>
              </a:lnSpc>
            </a:pPr>
            <a:endParaRPr lang="en-US" sz="6599">
              <a:solidFill>
                <a:srgbClr val="000000"/>
              </a:solidFill>
              <a:latin typeface="Open Sans Light Bold"/>
            </a:endParaRPr>
          </a:p>
          <a:p>
            <a:pPr>
              <a:lnSpc>
                <a:spcPts val="9239"/>
              </a:lnSpc>
              <a:spcBef>
                <a:spcPct val="0"/>
              </a:spcBef>
            </a:pPr>
            <a:r>
              <a:rPr lang="en-US" sz="6599">
                <a:solidFill>
                  <a:srgbClr val="000000"/>
                </a:solidFill>
                <a:latin typeface="Open Sans Light Bold"/>
              </a:rPr>
              <a:t>Healthy eating posters to display around the school and at home.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CEFDF5F80834282EED071285A58F5" ma:contentTypeVersion="3" ma:contentTypeDescription="Create a new document." ma:contentTypeScope="" ma:versionID="1ac6df1c1196c590e4ddc7112812f5f5">
  <xsd:schema xmlns:xsd="http://www.w3.org/2001/XMLSchema" xmlns:xs="http://www.w3.org/2001/XMLSchema" xmlns:p="http://schemas.microsoft.com/office/2006/metadata/properties" xmlns:ns2="8a9b9e0f-b707-4069-b1c6-a6e1cf6c7e7e" targetNamespace="http://schemas.microsoft.com/office/2006/metadata/properties" ma:root="true" ma:fieldsID="adcbf8e080c23f82357b7e602b1f79fd" ns2:_="">
    <xsd:import namespace="8a9b9e0f-b707-4069-b1c6-a6e1cf6c7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b9e0f-b707-4069-b1c6-a6e1cf6c7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94A732-7C0F-4DDD-8A59-BDE1F21D54BE}"/>
</file>

<file path=customXml/itemProps2.xml><?xml version="1.0" encoding="utf-8"?>
<ds:datastoreItem xmlns:ds="http://schemas.openxmlformats.org/officeDocument/2006/customXml" ds:itemID="{E3C255EE-FC7F-4A28-99D9-8105A58944DD}"/>
</file>

<file path=customXml/itemProps3.xml><?xml version="1.0" encoding="utf-8"?>
<ds:datastoreItem xmlns:ds="http://schemas.openxmlformats.org/officeDocument/2006/customXml" ds:itemID="{E5C38021-8F54-4C27-89B4-97FE6D5FEC3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Macintosh PowerPoint</Application>
  <PresentationFormat>Custom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Open Sans Light</vt:lpstr>
      <vt:lpstr>Open Sans Light Bold</vt:lpstr>
      <vt:lpstr>Calibri</vt:lpstr>
      <vt:lpstr>Open Sans Light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L2 HH</dc:title>
  <cp:lastModifiedBy>Samia Akram</cp:lastModifiedBy>
  <cp:revision>1</cp:revision>
  <dcterms:created xsi:type="dcterms:W3CDTF">2006-08-16T00:00:00Z</dcterms:created>
  <dcterms:modified xsi:type="dcterms:W3CDTF">2023-09-19T18:23:49Z</dcterms:modified>
  <dc:identifier>DAFgdFxpvvk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0x010100231CEFDF5F80834282EED071285A58F5</vt:lpwstr>
  </property>
  <property fmtid="{D5CDD505-2E9C-101B-9397-08002B2CF9AE}" pid="3" name="Order">
    <vt:r8>8382300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