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va Sans Bold" panose="020B0803030501040103" pitchFamily="34" charset="0"/>
      <p:regular r:id="rId17"/>
      <p:bold r:id="rId18"/>
    </p:embeddedFont>
    <p:embeddedFont>
      <p:font typeface="Open Sans Light" panose="020B0306030504020204" pitchFamily="34" charset="0"/>
      <p:regular r:id="rId19"/>
      <p:italic r:id="rId20"/>
    </p:embeddedFont>
    <p:embeddedFont>
      <p:font typeface="Open Sans Light Bold" panose="020B0806030504020204" pitchFamily="34" charset="0"/>
      <p:regular r:id="rId21"/>
      <p:bold r:id="rId22"/>
    </p:embeddedFont>
    <p:embeddedFont>
      <p:font typeface="Open Sans Light Bold Italics" panose="020B08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qXOMDQhDy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xqXOMDQhDyU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uzjy8QGOw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7uzjy8QGOwk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sun.co.uk/money/20407816/secret-whizzkids-behind-prime-drink-tik-tok-craze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hesun.co.uk/money/20407816/secret-whizzkids-behind-prime-drink-tik-tok-craz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269238"/>
            <a:ext cx="16318790" cy="9615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9"/>
              </a:lnSpc>
              <a:spcBef>
                <a:spcPct val="0"/>
              </a:spcBef>
            </a:pPr>
            <a:r>
              <a:rPr lang="en-US" sz="7249">
                <a:solidFill>
                  <a:srgbClr val="000000"/>
                </a:solidFill>
                <a:latin typeface="Open Sans Light Bold"/>
              </a:rPr>
              <a:t>Lesson 1: Who influences our food choices?</a:t>
            </a:r>
          </a:p>
          <a:p>
            <a:pPr algn="ctr">
              <a:lnSpc>
                <a:spcPts val="9309"/>
              </a:lnSpc>
              <a:spcBef>
                <a:spcPct val="0"/>
              </a:spcBef>
            </a:pPr>
            <a:endParaRPr lang="en-US" sz="7249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9309"/>
              </a:lnSpc>
              <a:spcBef>
                <a:spcPct val="0"/>
              </a:spcBef>
            </a:pPr>
            <a:endParaRPr lang="en-US" sz="7249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9309"/>
              </a:lnSpc>
              <a:spcBef>
                <a:spcPct val="0"/>
              </a:spcBef>
            </a:pPr>
            <a:endParaRPr lang="en-US" sz="7249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9309"/>
              </a:lnSpc>
              <a:spcBef>
                <a:spcPct val="0"/>
              </a:spcBef>
            </a:pPr>
            <a:endParaRPr lang="en-US" sz="7249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9309"/>
              </a:lnSpc>
              <a:spcBef>
                <a:spcPct val="0"/>
              </a:spcBef>
            </a:pPr>
            <a:endParaRPr lang="en-US" sz="7249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9309"/>
              </a:lnSpc>
              <a:spcBef>
                <a:spcPct val="0"/>
              </a:spcBef>
            </a:pPr>
            <a:r>
              <a:rPr lang="en-US" sz="6649">
                <a:solidFill>
                  <a:srgbClr val="000000"/>
                </a:solidFill>
                <a:latin typeface="Open Sans Light Bold"/>
              </a:rPr>
              <a:t>Healthy Habits </a:t>
            </a:r>
          </a:p>
        </p:txBody>
      </p:sp>
      <p:sp>
        <p:nvSpPr>
          <p:cNvPr id="7" name="Freeform 7"/>
          <p:cNvSpPr/>
          <p:nvPr/>
        </p:nvSpPr>
        <p:spPr>
          <a:xfrm>
            <a:off x="6417853" y="2967214"/>
            <a:ext cx="5452293" cy="5843728"/>
          </a:xfrm>
          <a:custGeom>
            <a:avLst/>
            <a:gdLst/>
            <a:ahLst/>
            <a:cxnLst/>
            <a:rect l="l" t="t" r="r" b="b"/>
            <a:pathLst>
              <a:path w="5452293" h="5843728">
                <a:moveTo>
                  <a:pt x="0" y="0"/>
                </a:moveTo>
                <a:lnTo>
                  <a:pt x="5452294" y="0"/>
                </a:lnTo>
                <a:lnTo>
                  <a:pt x="5452294" y="5843728"/>
                </a:lnTo>
                <a:lnTo>
                  <a:pt x="0" y="5843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646" b="-18306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3531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55707" y="605651"/>
            <a:ext cx="16863111" cy="333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>
                <a:solidFill>
                  <a:srgbClr val="000000"/>
                </a:solidFill>
                <a:latin typeface="Open Sans Light Bold"/>
              </a:rPr>
              <a:t>Investigate how advertisements and other media can influence our food choices.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83522" y="6091472"/>
            <a:ext cx="13807480" cy="1086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>
                <a:solidFill>
                  <a:srgbClr val="000000"/>
                </a:solidFill>
                <a:latin typeface="Open Sans Light Bold"/>
              </a:rPr>
              <a:t>Choose your favourite food advert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3531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85584" y="990371"/>
            <a:ext cx="13807480" cy="1086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>
                <a:solidFill>
                  <a:srgbClr val="000000"/>
                </a:solidFill>
                <a:latin typeface="Open Sans Light Bold"/>
              </a:rPr>
              <a:t>Choose your favourite food advert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0260" y="2979220"/>
            <a:ext cx="16372684" cy="551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7892" lvl="1" indent="-563946">
              <a:lnSpc>
                <a:spcPts val="7313"/>
              </a:lnSpc>
              <a:buFont typeface="Arial"/>
              <a:buChar char="•"/>
            </a:pPr>
            <a:r>
              <a:rPr lang="en-US" sz="5224">
                <a:solidFill>
                  <a:srgbClr val="000000"/>
                </a:solidFill>
                <a:latin typeface="Open Sans Light"/>
              </a:rPr>
              <a:t>Reflect on some unhealthy food advertisements and how they influence our choices. </a:t>
            </a:r>
          </a:p>
          <a:p>
            <a:pPr marL="1127892" lvl="1" indent="-563946">
              <a:lnSpc>
                <a:spcPts val="7313"/>
              </a:lnSpc>
              <a:buFont typeface="Arial"/>
              <a:buChar char="•"/>
            </a:pPr>
            <a:r>
              <a:rPr lang="en-US" sz="5224">
                <a:solidFill>
                  <a:srgbClr val="000000"/>
                </a:solidFill>
                <a:latin typeface="Open Sans Light"/>
              </a:rPr>
              <a:t>What language is used? </a:t>
            </a:r>
          </a:p>
          <a:p>
            <a:pPr marL="1127892" lvl="1" indent="-563946">
              <a:lnSpc>
                <a:spcPts val="7313"/>
              </a:lnSpc>
              <a:buFont typeface="Arial"/>
              <a:buChar char="•"/>
            </a:pPr>
            <a:r>
              <a:rPr lang="en-US" sz="5224">
                <a:solidFill>
                  <a:srgbClr val="000000"/>
                </a:solidFill>
                <a:latin typeface="Open Sans Light"/>
              </a:rPr>
              <a:t>What kind of music and images are used?</a:t>
            </a:r>
          </a:p>
          <a:p>
            <a:pPr marL="1127892" lvl="1" indent="-563946">
              <a:lnSpc>
                <a:spcPts val="7313"/>
              </a:lnSpc>
              <a:buFont typeface="Arial"/>
              <a:buChar char="•"/>
            </a:pPr>
            <a:r>
              <a:rPr lang="en-US" sz="5224">
                <a:solidFill>
                  <a:srgbClr val="000000"/>
                </a:solidFill>
                <a:latin typeface="Open Sans Light"/>
              </a:rPr>
              <a:t>Do you think it is correct to present these foods as good for you, even when they are not?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942975"/>
            <a:ext cx="16230600" cy="531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Light Bold"/>
              </a:rPr>
              <a:t>Learning Objectives: </a:t>
            </a:r>
          </a:p>
          <a:p>
            <a:pPr>
              <a:lnSpc>
                <a:spcPts val="6859"/>
              </a:lnSpc>
              <a:spcBef>
                <a:spcPct val="0"/>
              </a:spcBef>
            </a:pPr>
            <a:endParaRPr lang="en-US" sz="4899">
              <a:solidFill>
                <a:srgbClr val="000000"/>
              </a:solidFill>
              <a:latin typeface="Open Sans Light Bold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Understand that many factors influence our food choices, including family, friends, media and the environment 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 Ligh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Explore how these influences affect their own food choices 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 Ligh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Investigate how advertisements and other media can influence our food choices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040787" y="6966844"/>
          <a:ext cx="16230600" cy="2314817"/>
        </p:xfrm>
        <a:graphic>
          <a:graphicData uri="http://schemas.openxmlformats.org/drawingml/2006/table">
            <a:tbl>
              <a:tblPr/>
              <a:tblGrid>
                <a:gridCol w="7630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9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4817">
                <a:tc>
                  <a:txBody>
                    <a:bodyPr/>
                    <a:lstStyle/>
                    <a:p>
                      <a:pPr algn="l">
                        <a:lnSpc>
                          <a:spcPts val="405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Open Sans Light Bold"/>
                        </a:rPr>
                        <a:t>Curriculum Link: </a:t>
                      </a:r>
                      <a:r>
                        <a:rPr lang="en-US" sz="2899">
                          <a:solidFill>
                            <a:srgbClr val="000000"/>
                          </a:solidFill>
                          <a:latin typeface="Open Sans Light"/>
                        </a:rPr>
                        <a:t>PSHE, Citizenship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1379552" y="7173655"/>
            <a:ext cx="6328814" cy="1901196"/>
            <a:chOff x="0" y="0"/>
            <a:chExt cx="8438419" cy="2534927"/>
          </a:xfrm>
        </p:grpSpPr>
        <p:sp>
          <p:nvSpPr>
            <p:cNvPr id="9" name="Freeform 9"/>
            <p:cNvSpPr/>
            <p:nvPr/>
          </p:nvSpPr>
          <p:spPr>
            <a:xfrm>
              <a:off x="5902621" y="128583"/>
              <a:ext cx="2535798" cy="2406344"/>
            </a:xfrm>
            <a:custGeom>
              <a:avLst/>
              <a:gdLst/>
              <a:ahLst/>
              <a:cxnLst/>
              <a:rect l="l" t="t" r="r" b="b"/>
              <a:pathLst>
                <a:path w="2535798" h="2406344">
                  <a:moveTo>
                    <a:pt x="0" y="0"/>
                  </a:moveTo>
                  <a:lnTo>
                    <a:pt x="2535798" y="0"/>
                  </a:lnTo>
                  <a:lnTo>
                    <a:pt x="2535798" y="2406344"/>
                  </a:lnTo>
                  <a:lnTo>
                    <a:pt x="0" y="2406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407" t="-31155" b="-28919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13282"/>
              <a:ext cx="2257048" cy="2521645"/>
            </a:xfrm>
            <a:custGeom>
              <a:avLst/>
              <a:gdLst/>
              <a:ahLst/>
              <a:cxnLst/>
              <a:rect l="l" t="t" r="r" b="b"/>
              <a:pathLst>
                <a:path w="2257048" h="2521645">
                  <a:moveTo>
                    <a:pt x="0" y="0"/>
                  </a:moveTo>
                  <a:lnTo>
                    <a:pt x="2257048" y="0"/>
                  </a:lnTo>
                  <a:lnTo>
                    <a:pt x="2257048" y="2521645"/>
                  </a:lnTo>
                  <a:lnTo>
                    <a:pt x="0" y="2521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171" t="-34120" r="-6147" b="-1945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984170" y="0"/>
              <a:ext cx="2294530" cy="2534927"/>
            </a:xfrm>
            <a:custGeom>
              <a:avLst/>
              <a:gdLst/>
              <a:ahLst/>
              <a:cxnLst/>
              <a:rect l="l" t="t" r="r" b="b"/>
              <a:pathLst>
                <a:path w="2294530" h="2534927">
                  <a:moveTo>
                    <a:pt x="0" y="0"/>
                  </a:moveTo>
                  <a:lnTo>
                    <a:pt x="2294531" y="0"/>
                  </a:lnTo>
                  <a:lnTo>
                    <a:pt x="2294531" y="2534927"/>
                  </a:lnTo>
                  <a:lnTo>
                    <a:pt x="0" y="2534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430" t="-35040" r="-8690" b="-21291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942975"/>
            <a:ext cx="16230600" cy="531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Light Bold"/>
              </a:rPr>
              <a:t>Skills Objectives: </a:t>
            </a:r>
          </a:p>
          <a:p>
            <a:pPr>
              <a:lnSpc>
                <a:spcPts val="6859"/>
              </a:lnSpc>
              <a:spcBef>
                <a:spcPct val="0"/>
              </a:spcBef>
            </a:pPr>
            <a:endParaRPr lang="en-US" sz="4899">
              <a:solidFill>
                <a:srgbClr val="000000"/>
              </a:solidFill>
              <a:latin typeface="Open Sans Light Bold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Understand that many factors influence our food choices, including family, friends, media and the environment. 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 Ligh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Explore how these influences affect their own food choices. 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 Ligh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Investigate how advertisements and other media can influence our food choices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040787" y="6966844"/>
          <a:ext cx="16230600" cy="2314817"/>
        </p:xfrm>
        <a:graphic>
          <a:graphicData uri="http://schemas.openxmlformats.org/drawingml/2006/table">
            <a:tbl>
              <a:tblPr/>
              <a:tblGrid>
                <a:gridCol w="7630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9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4817">
                <a:tc>
                  <a:txBody>
                    <a:bodyPr/>
                    <a:lstStyle/>
                    <a:p>
                      <a:pPr algn="l">
                        <a:lnSpc>
                          <a:spcPts val="405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Open Sans Light Bold"/>
                        </a:rPr>
                        <a:t>Curriculum Link: </a:t>
                      </a:r>
                      <a:r>
                        <a:rPr lang="en-US" sz="2899">
                          <a:solidFill>
                            <a:srgbClr val="000000"/>
                          </a:solidFill>
                          <a:latin typeface="Open Sans Light"/>
                        </a:rPr>
                        <a:t>PSHE, Citizenship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1379552" y="7173655"/>
            <a:ext cx="6328814" cy="1901196"/>
            <a:chOff x="0" y="0"/>
            <a:chExt cx="8438419" cy="2534927"/>
          </a:xfrm>
        </p:grpSpPr>
        <p:sp>
          <p:nvSpPr>
            <p:cNvPr id="9" name="Freeform 9"/>
            <p:cNvSpPr/>
            <p:nvPr/>
          </p:nvSpPr>
          <p:spPr>
            <a:xfrm>
              <a:off x="5902621" y="128583"/>
              <a:ext cx="2535798" cy="2406344"/>
            </a:xfrm>
            <a:custGeom>
              <a:avLst/>
              <a:gdLst/>
              <a:ahLst/>
              <a:cxnLst/>
              <a:rect l="l" t="t" r="r" b="b"/>
              <a:pathLst>
                <a:path w="2535798" h="2406344">
                  <a:moveTo>
                    <a:pt x="0" y="0"/>
                  </a:moveTo>
                  <a:lnTo>
                    <a:pt x="2535798" y="0"/>
                  </a:lnTo>
                  <a:lnTo>
                    <a:pt x="2535798" y="2406344"/>
                  </a:lnTo>
                  <a:lnTo>
                    <a:pt x="0" y="2406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407" t="-31155" b="-28919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13282"/>
              <a:ext cx="2257048" cy="2521645"/>
            </a:xfrm>
            <a:custGeom>
              <a:avLst/>
              <a:gdLst/>
              <a:ahLst/>
              <a:cxnLst/>
              <a:rect l="l" t="t" r="r" b="b"/>
              <a:pathLst>
                <a:path w="2257048" h="2521645">
                  <a:moveTo>
                    <a:pt x="0" y="0"/>
                  </a:moveTo>
                  <a:lnTo>
                    <a:pt x="2257048" y="0"/>
                  </a:lnTo>
                  <a:lnTo>
                    <a:pt x="2257048" y="2521645"/>
                  </a:lnTo>
                  <a:lnTo>
                    <a:pt x="0" y="2521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171" t="-34120" r="-6147" b="-1945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984170" y="0"/>
              <a:ext cx="2294530" cy="2534927"/>
            </a:xfrm>
            <a:custGeom>
              <a:avLst/>
              <a:gdLst/>
              <a:ahLst/>
              <a:cxnLst/>
              <a:rect l="l" t="t" r="r" b="b"/>
              <a:pathLst>
                <a:path w="2294530" h="2534927">
                  <a:moveTo>
                    <a:pt x="0" y="0"/>
                  </a:moveTo>
                  <a:lnTo>
                    <a:pt x="2294531" y="0"/>
                  </a:lnTo>
                  <a:lnTo>
                    <a:pt x="2294531" y="2534927"/>
                  </a:lnTo>
                  <a:lnTo>
                    <a:pt x="0" y="2534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430" t="-35040" r="-8690" b="-21291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116210" y="1955669"/>
            <a:ext cx="3582649" cy="3582649"/>
            <a:chOff x="0" y="0"/>
            <a:chExt cx="4776865" cy="47768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776865" cy="4675265"/>
            </a:xfrm>
            <a:custGeom>
              <a:avLst/>
              <a:gdLst/>
              <a:ahLst/>
              <a:cxnLst/>
              <a:rect l="l" t="t" r="r" b="b"/>
              <a:pathLst>
                <a:path w="4776865" h="4675265">
                  <a:moveTo>
                    <a:pt x="0" y="0"/>
                  </a:moveTo>
                  <a:lnTo>
                    <a:pt x="4776865" y="0"/>
                  </a:lnTo>
                  <a:lnTo>
                    <a:pt x="4776865" y="4675265"/>
                  </a:lnTo>
                  <a:lnTo>
                    <a:pt x="0" y="4675265"/>
                  </a:lnTo>
                  <a:close/>
                </a:path>
              </a:pathLst>
            </a:custGeom>
            <a:solidFill>
              <a:srgbClr val="F9F4A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776865" cy="4776865"/>
            </a:xfrm>
            <a:custGeom>
              <a:avLst/>
              <a:gdLst/>
              <a:ahLst/>
              <a:cxnLst/>
              <a:rect l="l" t="t" r="r" b="b"/>
              <a:pathLst>
                <a:path w="4776865" h="4776865">
                  <a:moveTo>
                    <a:pt x="0" y="4675265"/>
                  </a:moveTo>
                  <a:lnTo>
                    <a:pt x="4776865" y="4675265"/>
                  </a:lnTo>
                  <a:lnTo>
                    <a:pt x="4649865" y="4776865"/>
                  </a:lnTo>
                  <a:cubicBezTo>
                    <a:pt x="4649865" y="4776865"/>
                    <a:pt x="3659265" y="4700665"/>
                    <a:pt x="3557665" y="4700665"/>
                  </a:cubicBezTo>
                  <a:lnTo>
                    <a:pt x="1219200" y="4700665"/>
                  </a:lnTo>
                  <a:cubicBezTo>
                    <a:pt x="1117600" y="4700665"/>
                    <a:pt x="127000" y="4776865"/>
                    <a:pt x="127000" y="4776865"/>
                  </a:cubicBezTo>
                  <a:lnTo>
                    <a:pt x="0" y="4675265"/>
                  </a:lnTo>
                  <a:lnTo>
                    <a:pt x="0" y="0"/>
                  </a:lnTo>
                  <a:lnTo>
                    <a:pt x="4776865" y="0"/>
                  </a:lnTo>
                  <a:lnTo>
                    <a:pt x="4776865" y="4675265"/>
                  </a:lnTo>
                  <a:lnTo>
                    <a:pt x="12700" y="4675265"/>
                  </a:lnTo>
                  <a:lnTo>
                    <a:pt x="12700" y="4662565"/>
                  </a:lnTo>
                  <a:lnTo>
                    <a:pt x="4764165" y="4662565"/>
                  </a:lnTo>
                  <a:lnTo>
                    <a:pt x="4764165" y="12700"/>
                  </a:lnTo>
                  <a:lnTo>
                    <a:pt x="12700" y="12700"/>
                  </a:lnTo>
                  <a:lnTo>
                    <a:pt x="12700" y="4675265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3048000" cy="2555875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Open Sans Light Bold"/>
                </a:rPr>
                <a:t>When we go out for a meal.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6176" y="4400000"/>
            <a:ext cx="3333293" cy="3333293"/>
            <a:chOff x="0" y="0"/>
            <a:chExt cx="4444391" cy="44443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44391" cy="4342791"/>
            </a:xfrm>
            <a:custGeom>
              <a:avLst/>
              <a:gdLst/>
              <a:ahLst/>
              <a:cxnLst/>
              <a:rect l="l" t="t" r="r" b="b"/>
              <a:pathLst>
                <a:path w="4444391" h="4342791">
                  <a:moveTo>
                    <a:pt x="0" y="0"/>
                  </a:moveTo>
                  <a:lnTo>
                    <a:pt x="4444391" y="0"/>
                  </a:lnTo>
                  <a:lnTo>
                    <a:pt x="4444391" y="4342791"/>
                  </a:lnTo>
                  <a:lnTo>
                    <a:pt x="0" y="4342791"/>
                  </a:lnTo>
                  <a:close/>
                </a:path>
              </a:pathLst>
            </a:custGeom>
            <a:solidFill>
              <a:srgbClr val="F6B7A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444391" cy="4444391"/>
            </a:xfrm>
            <a:custGeom>
              <a:avLst/>
              <a:gdLst/>
              <a:ahLst/>
              <a:cxnLst/>
              <a:rect l="l" t="t" r="r" b="b"/>
              <a:pathLst>
                <a:path w="4444391" h="4444391">
                  <a:moveTo>
                    <a:pt x="0" y="4342791"/>
                  </a:moveTo>
                  <a:lnTo>
                    <a:pt x="4444391" y="4342791"/>
                  </a:lnTo>
                  <a:lnTo>
                    <a:pt x="4317391" y="4444391"/>
                  </a:lnTo>
                  <a:cubicBezTo>
                    <a:pt x="4317391" y="4444391"/>
                    <a:pt x="3326791" y="4368191"/>
                    <a:pt x="3225191" y="4368191"/>
                  </a:cubicBezTo>
                  <a:lnTo>
                    <a:pt x="1219200" y="4368191"/>
                  </a:lnTo>
                  <a:cubicBezTo>
                    <a:pt x="1117600" y="4368191"/>
                    <a:pt x="127000" y="4444391"/>
                    <a:pt x="127000" y="4444391"/>
                  </a:cubicBezTo>
                  <a:lnTo>
                    <a:pt x="0" y="4342791"/>
                  </a:lnTo>
                  <a:lnTo>
                    <a:pt x="0" y="0"/>
                  </a:lnTo>
                  <a:lnTo>
                    <a:pt x="4444391" y="0"/>
                  </a:lnTo>
                  <a:lnTo>
                    <a:pt x="4444391" y="4342791"/>
                  </a:lnTo>
                  <a:lnTo>
                    <a:pt x="12700" y="4342791"/>
                  </a:lnTo>
                  <a:lnTo>
                    <a:pt x="12700" y="4330091"/>
                  </a:lnTo>
                  <a:lnTo>
                    <a:pt x="4431691" y="4330091"/>
                  </a:lnTo>
                  <a:lnTo>
                    <a:pt x="4431691" y="12700"/>
                  </a:lnTo>
                  <a:lnTo>
                    <a:pt x="12700" y="12700"/>
                  </a:lnTo>
                  <a:lnTo>
                    <a:pt x="12700" y="4342791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3048000" cy="2546350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>
                <a:lnSpc>
                  <a:spcPts val="4129"/>
                </a:lnSpc>
              </a:pPr>
              <a:r>
                <a:rPr lang="en-US" sz="2949">
                  <a:solidFill>
                    <a:srgbClr val="000000"/>
                  </a:solidFill>
                  <a:latin typeface="Open Sans Light Bold"/>
                </a:rPr>
                <a:t>When we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907534" y="5639653"/>
            <a:ext cx="3440160" cy="3440160"/>
            <a:chOff x="0" y="0"/>
            <a:chExt cx="4586880" cy="45868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586880" cy="4485280"/>
            </a:xfrm>
            <a:custGeom>
              <a:avLst/>
              <a:gdLst/>
              <a:ahLst/>
              <a:cxnLst/>
              <a:rect l="l" t="t" r="r" b="b"/>
              <a:pathLst>
                <a:path w="4586880" h="4485280">
                  <a:moveTo>
                    <a:pt x="0" y="0"/>
                  </a:moveTo>
                  <a:lnTo>
                    <a:pt x="4586880" y="0"/>
                  </a:lnTo>
                  <a:lnTo>
                    <a:pt x="4586880" y="4485280"/>
                  </a:lnTo>
                  <a:lnTo>
                    <a:pt x="0" y="4485280"/>
                  </a:lnTo>
                  <a:close/>
                </a:path>
              </a:pathLst>
            </a:custGeom>
            <a:solidFill>
              <a:srgbClr val="F4BAD9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4586880" cy="4586880"/>
            </a:xfrm>
            <a:custGeom>
              <a:avLst/>
              <a:gdLst/>
              <a:ahLst/>
              <a:cxnLst/>
              <a:rect l="l" t="t" r="r" b="b"/>
              <a:pathLst>
                <a:path w="4586880" h="4586880">
                  <a:moveTo>
                    <a:pt x="0" y="4485280"/>
                  </a:moveTo>
                  <a:lnTo>
                    <a:pt x="4586880" y="4485280"/>
                  </a:lnTo>
                  <a:lnTo>
                    <a:pt x="4459880" y="4586880"/>
                  </a:lnTo>
                  <a:cubicBezTo>
                    <a:pt x="4459880" y="4586880"/>
                    <a:pt x="3469280" y="4510680"/>
                    <a:pt x="3367680" y="4510680"/>
                  </a:cubicBezTo>
                  <a:lnTo>
                    <a:pt x="1219200" y="4510680"/>
                  </a:lnTo>
                  <a:cubicBezTo>
                    <a:pt x="1117600" y="4510680"/>
                    <a:pt x="127000" y="4586880"/>
                    <a:pt x="127000" y="4586880"/>
                  </a:cubicBezTo>
                  <a:lnTo>
                    <a:pt x="0" y="4485280"/>
                  </a:lnTo>
                  <a:lnTo>
                    <a:pt x="0" y="0"/>
                  </a:lnTo>
                  <a:lnTo>
                    <a:pt x="4586880" y="0"/>
                  </a:lnTo>
                  <a:lnTo>
                    <a:pt x="4586880" y="4485280"/>
                  </a:lnTo>
                  <a:lnTo>
                    <a:pt x="12700" y="4485280"/>
                  </a:lnTo>
                  <a:lnTo>
                    <a:pt x="12700" y="4472580"/>
                  </a:lnTo>
                  <a:lnTo>
                    <a:pt x="4574180" y="4472580"/>
                  </a:lnTo>
                  <a:lnTo>
                    <a:pt x="4574180" y="12700"/>
                  </a:lnTo>
                  <a:lnTo>
                    <a:pt x="12700" y="12700"/>
                  </a:lnTo>
                  <a:lnTo>
                    <a:pt x="12700" y="448528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3048000" cy="2546350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>
                <a:lnSpc>
                  <a:spcPts val="4269"/>
                </a:lnSpc>
              </a:pPr>
              <a:r>
                <a:rPr lang="en-US" sz="3049">
                  <a:solidFill>
                    <a:srgbClr val="000000"/>
                  </a:solidFill>
                  <a:latin typeface="Open Sans Light Bold"/>
                </a:rPr>
                <a:t>When we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192750" y="2114000"/>
            <a:ext cx="3525653" cy="3525653"/>
            <a:chOff x="0" y="0"/>
            <a:chExt cx="4700871" cy="470087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700871" cy="4599271"/>
            </a:xfrm>
            <a:custGeom>
              <a:avLst/>
              <a:gdLst/>
              <a:ahLst/>
              <a:cxnLst/>
              <a:rect l="l" t="t" r="r" b="b"/>
              <a:pathLst>
                <a:path w="4700871" h="4599271">
                  <a:moveTo>
                    <a:pt x="0" y="0"/>
                  </a:moveTo>
                  <a:lnTo>
                    <a:pt x="4700871" y="0"/>
                  </a:lnTo>
                  <a:lnTo>
                    <a:pt x="4700871" y="4599271"/>
                  </a:lnTo>
                  <a:lnTo>
                    <a:pt x="0" y="4599271"/>
                  </a:lnTo>
                  <a:close/>
                </a:path>
              </a:pathLst>
            </a:custGeom>
            <a:solidFill>
              <a:srgbClr val="A6CFF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4700871" cy="4700871"/>
            </a:xfrm>
            <a:custGeom>
              <a:avLst/>
              <a:gdLst/>
              <a:ahLst/>
              <a:cxnLst/>
              <a:rect l="l" t="t" r="r" b="b"/>
              <a:pathLst>
                <a:path w="4700871" h="4700871">
                  <a:moveTo>
                    <a:pt x="0" y="4599271"/>
                  </a:moveTo>
                  <a:lnTo>
                    <a:pt x="4700871" y="4599271"/>
                  </a:lnTo>
                  <a:lnTo>
                    <a:pt x="4573871" y="4700871"/>
                  </a:lnTo>
                  <a:cubicBezTo>
                    <a:pt x="4573871" y="4700871"/>
                    <a:pt x="3583271" y="4624671"/>
                    <a:pt x="3481671" y="4624671"/>
                  </a:cubicBezTo>
                  <a:lnTo>
                    <a:pt x="1219200" y="4624671"/>
                  </a:lnTo>
                  <a:cubicBezTo>
                    <a:pt x="1117600" y="4624671"/>
                    <a:pt x="127000" y="4700871"/>
                    <a:pt x="127000" y="4700871"/>
                  </a:cubicBezTo>
                  <a:lnTo>
                    <a:pt x="0" y="4599271"/>
                  </a:lnTo>
                  <a:lnTo>
                    <a:pt x="0" y="0"/>
                  </a:lnTo>
                  <a:lnTo>
                    <a:pt x="4700871" y="0"/>
                  </a:lnTo>
                  <a:lnTo>
                    <a:pt x="4700871" y="4599271"/>
                  </a:lnTo>
                  <a:lnTo>
                    <a:pt x="12700" y="4599271"/>
                  </a:lnTo>
                  <a:lnTo>
                    <a:pt x="12700" y="4586571"/>
                  </a:lnTo>
                  <a:lnTo>
                    <a:pt x="4688171" y="4586571"/>
                  </a:lnTo>
                  <a:lnTo>
                    <a:pt x="4688171" y="12700"/>
                  </a:lnTo>
                  <a:lnTo>
                    <a:pt x="12700" y="12700"/>
                  </a:lnTo>
                  <a:lnTo>
                    <a:pt x="12700" y="4599271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3048000" cy="2555875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>
                <a:lnSpc>
                  <a:spcPts val="4829"/>
                </a:lnSpc>
              </a:pPr>
              <a:r>
                <a:rPr lang="en-US" sz="3449">
                  <a:solidFill>
                    <a:srgbClr val="000000"/>
                  </a:solidFill>
                  <a:latin typeface="Open Sans Light Bold"/>
                </a:rPr>
                <a:t>School Days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088462" y="5703773"/>
            <a:ext cx="3376040" cy="3376040"/>
            <a:chOff x="0" y="0"/>
            <a:chExt cx="4501386" cy="450138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01386" cy="4399786"/>
            </a:xfrm>
            <a:custGeom>
              <a:avLst/>
              <a:gdLst/>
              <a:ahLst/>
              <a:cxnLst/>
              <a:rect l="l" t="t" r="r" b="b"/>
              <a:pathLst>
                <a:path w="4501386" h="4399786">
                  <a:moveTo>
                    <a:pt x="0" y="0"/>
                  </a:moveTo>
                  <a:lnTo>
                    <a:pt x="4501386" y="0"/>
                  </a:lnTo>
                  <a:lnTo>
                    <a:pt x="4501386" y="4399786"/>
                  </a:lnTo>
                  <a:lnTo>
                    <a:pt x="0" y="4399786"/>
                  </a:lnTo>
                  <a:close/>
                </a:path>
              </a:pathLst>
            </a:custGeom>
            <a:solidFill>
              <a:srgbClr val="CFD3DA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4501386" cy="4501386"/>
            </a:xfrm>
            <a:custGeom>
              <a:avLst/>
              <a:gdLst/>
              <a:ahLst/>
              <a:cxnLst/>
              <a:rect l="l" t="t" r="r" b="b"/>
              <a:pathLst>
                <a:path w="4501386" h="4501386">
                  <a:moveTo>
                    <a:pt x="0" y="4399786"/>
                  </a:moveTo>
                  <a:lnTo>
                    <a:pt x="4501386" y="4399786"/>
                  </a:lnTo>
                  <a:lnTo>
                    <a:pt x="4374386" y="4501386"/>
                  </a:lnTo>
                  <a:cubicBezTo>
                    <a:pt x="4374386" y="4501386"/>
                    <a:pt x="3383786" y="4425186"/>
                    <a:pt x="3282186" y="4425186"/>
                  </a:cubicBezTo>
                  <a:lnTo>
                    <a:pt x="1219200" y="4425186"/>
                  </a:lnTo>
                  <a:cubicBezTo>
                    <a:pt x="1117600" y="4425186"/>
                    <a:pt x="127000" y="4501386"/>
                    <a:pt x="127000" y="4501386"/>
                  </a:cubicBezTo>
                  <a:lnTo>
                    <a:pt x="0" y="4399786"/>
                  </a:lnTo>
                  <a:lnTo>
                    <a:pt x="0" y="0"/>
                  </a:lnTo>
                  <a:lnTo>
                    <a:pt x="4501386" y="0"/>
                  </a:lnTo>
                  <a:lnTo>
                    <a:pt x="4501386" y="4399786"/>
                  </a:lnTo>
                  <a:lnTo>
                    <a:pt x="12700" y="4399786"/>
                  </a:lnTo>
                  <a:lnTo>
                    <a:pt x="12700" y="4387086"/>
                  </a:lnTo>
                  <a:lnTo>
                    <a:pt x="4488686" y="4387086"/>
                  </a:lnTo>
                  <a:lnTo>
                    <a:pt x="4488686" y="12700"/>
                  </a:lnTo>
                  <a:lnTo>
                    <a:pt x="12700" y="12700"/>
                  </a:lnTo>
                  <a:lnTo>
                    <a:pt x="12700" y="4399786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3048000" cy="2555875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>
                <a:lnSpc>
                  <a:spcPts val="4549"/>
                </a:lnSpc>
              </a:pPr>
              <a:r>
                <a:rPr lang="en-US" sz="3249">
                  <a:solidFill>
                    <a:srgbClr val="000000"/>
                  </a:solidFill>
                  <a:latin typeface="Open Sans Light Bold"/>
                </a:rPr>
                <a:t>When I 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955577" y="3824889"/>
            <a:ext cx="3426857" cy="3426857"/>
            <a:chOff x="0" y="0"/>
            <a:chExt cx="4569143" cy="45691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569143" cy="4467543"/>
            </a:xfrm>
            <a:custGeom>
              <a:avLst/>
              <a:gdLst/>
              <a:ahLst/>
              <a:cxnLst/>
              <a:rect l="l" t="t" r="r" b="b"/>
              <a:pathLst>
                <a:path w="4569143" h="4467543">
                  <a:moveTo>
                    <a:pt x="0" y="0"/>
                  </a:moveTo>
                  <a:lnTo>
                    <a:pt x="4569143" y="0"/>
                  </a:lnTo>
                  <a:lnTo>
                    <a:pt x="4569143" y="4467543"/>
                  </a:lnTo>
                  <a:lnTo>
                    <a:pt x="0" y="4467543"/>
                  </a:lnTo>
                  <a:close/>
                </a:path>
              </a:pathLst>
            </a:custGeom>
            <a:solidFill>
              <a:srgbClr val="C3BEED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4569143" cy="4569143"/>
            </a:xfrm>
            <a:custGeom>
              <a:avLst/>
              <a:gdLst/>
              <a:ahLst/>
              <a:cxnLst/>
              <a:rect l="l" t="t" r="r" b="b"/>
              <a:pathLst>
                <a:path w="4569143" h="4569143">
                  <a:moveTo>
                    <a:pt x="0" y="4467543"/>
                  </a:moveTo>
                  <a:lnTo>
                    <a:pt x="4569143" y="4467543"/>
                  </a:lnTo>
                  <a:lnTo>
                    <a:pt x="4442143" y="4569143"/>
                  </a:lnTo>
                  <a:cubicBezTo>
                    <a:pt x="4442143" y="4569143"/>
                    <a:pt x="3451543" y="4492943"/>
                    <a:pt x="3349943" y="4492943"/>
                  </a:cubicBezTo>
                  <a:lnTo>
                    <a:pt x="1219200" y="4492943"/>
                  </a:lnTo>
                  <a:cubicBezTo>
                    <a:pt x="1117600" y="4492943"/>
                    <a:pt x="127000" y="4569143"/>
                    <a:pt x="127000" y="4569143"/>
                  </a:cubicBezTo>
                  <a:lnTo>
                    <a:pt x="0" y="4467543"/>
                  </a:lnTo>
                  <a:lnTo>
                    <a:pt x="0" y="0"/>
                  </a:lnTo>
                  <a:lnTo>
                    <a:pt x="4569143" y="0"/>
                  </a:lnTo>
                  <a:lnTo>
                    <a:pt x="4569143" y="4467543"/>
                  </a:lnTo>
                  <a:lnTo>
                    <a:pt x="12700" y="4467543"/>
                  </a:lnTo>
                  <a:lnTo>
                    <a:pt x="12700" y="4454843"/>
                  </a:lnTo>
                  <a:lnTo>
                    <a:pt x="4556443" y="4454843"/>
                  </a:lnTo>
                  <a:lnTo>
                    <a:pt x="4556443" y="12700"/>
                  </a:lnTo>
                  <a:lnTo>
                    <a:pt x="12700" y="12700"/>
                  </a:lnTo>
                  <a:lnTo>
                    <a:pt x="12700" y="4467543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3048000" cy="2546350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>
                <a:lnSpc>
                  <a:spcPts val="4129"/>
                </a:lnSpc>
              </a:pPr>
              <a:r>
                <a:rPr lang="en-US" sz="2949">
                  <a:solidFill>
                    <a:srgbClr val="000000"/>
                  </a:solidFill>
                  <a:latin typeface="Open Sans Light Bold"/>
                </a:rPr>
                <a:t>When I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34415" y="952500"/>
            <a:ext cx="1436320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anva Sans Bold"/>
              </a:rPr>
              <a:t>“When I choose My food, When someone chooses for me”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>
              <a:hlinkClick r:id="rId3" tooltip="https://www.youtube.com/watch?v=xqXOMDQhDyU"/>
            </p:cNvPr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709" y="436692"/>
            <a:ext cx="16230600" cy="91297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>
              <a:hlinkClick r:id="rId3" tooltip="https://www.youtube.com/watch?v=7uzjy8QGOwk"/>
            </p:cNvPr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8700" y="578644"/>
            <a:ext cx="16336810" cy="91894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904875"/>
            <a:ext cx="16046036" cy="2281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9"/>
              </a:lnSpc>
              <a:spcBef>
                <a:spcPct val="0"/>
              </a:spcBef>
            </a:pPr>
            <a:r>
              <a:rPr lang="en-US" sz="6549">
                <a:solidFill>
                  <a:srgbClr val="000000"/>
                </a:solidFill>
                <a:latin typeface="Open Sans Light Bold"/>
              </a:rPr>
              <a:t>Why do you decide to buy certain foods?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>
              <a:hlinkClick r:id="rId2" tooltip="https://www.thesun.co.uk/money/20407816/secret-whizzkids-behind-prime-drink-tik-tok-craze/"/>
            </p:cNvPr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384361" y="3601064"/>
            <a:ext cx="3974493" cy="2407116"/>
            <a:chOff x="0" y="0"/>
            <a:chExt cx="5299324" cy="32094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299324" cy="3107887"/>
            </a:xfrm>
            <a:custGeom>
              <a:avLst/>
              <a:gdLst/>
              <a:ahLst/>
              <a:cxnLst/>
              <a:rect l="l" t="t" r="r" b="b"/>
              <a:pathLst>
                <a:path w="5299324" h="3107887">
                  <a:moveTo>
                    <a:pt x="0" y="0"/>
                  </a:moveTo>
                  <a:lnTo>
                    <a:pt x="5299324" y="0"/>
                  </a:lnTo>
                  <a:lnTo>
                    <a:pt x="5299324" y="3107887"/>
                  </a:lnTo>
                  <a:lnTo>
                    <a:pt x="0" y="3107887"/>
                  </a:lnTo>
                  <a:close/>
                </a:path>
              </a:pathLst>
            </a:custGeom>
            <a:solidFill>
              <a:srgbClr val="F9F4A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299324" cy="3209487"/>
            </a:xfrm>
            <a:custGeom>
              <a:avLst/>
              <a:gdLst/>
              <a:ahLst/>
              <a:cxnLst/>
              <a:rect l="l" t="t" r="r" b="b"/>
              <a:pathLst>
                <a:path w="5299324" h="3209487">
                  <a:moveTo>
                    <a:pt x="0" y="3107887"/>
                  </a:moveTo>
                  <a:lnTo>
                    <a:pt x="5299324" y="3107887"/>
                  </a:lnTo>
                  <a:lnTo>
                    <a:pt x="5172324" y="3209487"/>
                  </a:lnTo>
                  <a:cubicBezTo>
                    <a:pt x="5172324" y="3209487"/>
                    <a:pt x="4181724" y="3133287"/>
                    <a:pt x="4080124" y="3133287"/>
                  </a:cubicBezTo>
                  <a:lnTo>
                    <a:pt x="1219200" y="3133287"/>
                  </a:lnTo>
                  <a:cubicBezTo>
                    <a:pt x="1117600" y="3133287"/>
                    <a:pt x="127000" y="3209487"/>
                    <a:pt x="127000" y="3209487"/>
                  </a:cubicBezTo>
                  <a:lnTo>
                    <a:pt x="0" y="3107887"/>
                  </a:lnTo>
                  <a:lnTo>
                    <a:pt x="0" y="0"/>
                  </a:lnTo>
                  <a:lnTo>
                    <a:pt x="5299324" y="0"/>
                  </a:lnTo>
                  <a:lnTo>
                    <a:pt x="5299324" y="3107887"/>
                  </a:lnTo>
                  <a:lnTo>
                    <a:pt x="12700" y="3107887"/>
                  </a:lnTo>
                  <a:lnTo>
                    <a:pt x="12700" y="3095187"/>
                  </a:lnTo>
                  <a:lnTo>
                    <a:pt x="5286624" y="3095187"/>
                  </a:lnTo>
                  <a:lnTo>
                    <a:pt x="5286624" y="12700"/>
                  </a:lnTo>
                  <a:lnTo>
                    <a:pt x="12700" y="12700"/>
                  </a:lnTo>
                  <a:lnTo>
                    <a:pt x="12700" y="3107887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3048000" cy="2574925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>
                <a:lnSpc>
                  <a:spcPts val="6089"/>
                </a:lnSpc>
              </a:pPr>
              <a:endParaRPr/>
            </a:p>
            <a:p>
              <a:pPr>
                <a:lnSpc>
                  <a:spcPts val="6089"/>
                </a:lnSpc>
              </a:pPr>
              <a:r>
                <a:rPr lang="en-US" sz="4349">
                  <a:solidFill>
                    <a:srgbClr val="000000"/>
                  </a:solidFill>
                  <a:latin typeface="Open Sans Light Bold Italics"/>
                </a:rPr>
                <a:t>Social Media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57468" y="3316553"/>
            <a:ext cx="5100155" cy="2848831"/>
            <a:chOff x="0" y="0"/>
            <a:chExt cx="6800207" cy="37984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00207" cy="3696841"/>
            </a:xfrm>
            <a:custGeom>
              <a:avLst/>
              <a:gdLst/>
              <a:ahLst/>
              <a:cxnLst/>
              <a:rect l="l" t="t" r="r" b="b"/>
              <a:pathLst>
                <a:path w="6800207" h="3696841">
                  <a:moveTo>
                    <a:pt x="0" y="0"/>
                  </a:moveTo>
                  <a:lnTo>
                    <a:pt x="6800207" y="0"/>
                  </a:lnTo>
                  <a:lnTo>
                    <a:pt x="6800207" y="3696841"/>
                  </a:lnTo>
                  <a:lnTo>
                    <a:pt x="0" y="3696841"/>
                  </a:lnTo>
                  <a:close/>
                </a:path>
              </a:pathLst>
            </a:custGeom>
            <a:solidFill>
              <a:srgbClr val="F6B7A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6800207" cy="3798441"/>
            </a:xfrm>
            <a:custGeom>
              <a:avLst/>
              <a:gdLst/>
              <a:ahLst/>
              <a:cxnLst/>
              <a:rect l="l" t="t" r="r" b="b"/>
              <a:pathLst>
                <a:path w="6800207" h="3798441">
                  <a:moveTo>
                    <a:pt x="0" y="3696841"/>
                  </a:moveTo>
                  <a:lnTo>
                    <a:pt x="6800207" y="3696841"/>
                  </a:lnTo>
                  <a:lnTo>
                    <a:pt x="6673207" y="3798441"/>
                  </a:lnTo>
                  <a:cubicBezTo>
                    <a:pt x="6673207" y="3798441"/>
                    <a:pt x="5682607" y="3722241"/>
                    <a:pt x="5581007" y="3722241"/>
                  </a:cubicBezTo>
                  <a:lnTo>
                    <a:pt x="1219200" y="3722241"/>
                  </a:lnTo>
                  <a:cubicBezTo>
                    <a:pt x="1117600" y="3722241"/>
                    <a:pt x="127000" y="3798441"/>
                    <a:pt x="127000" y="3798441"/>
                  </a:cubicBezTo>
                  <a:lnTo>
                    <a:pt x="0" y="3696841"/>
                  </a:lnTo>
                  <a:lnTo>
                    <a:pt x="0" y="0"/>
                  </a:lnTo>
                  <a:lnTo>
                    <a:pt x="6800207" y="0"/>
                  </a:lnTo>
                  <a:lnTo>
                    <a:pt x="6800207" y="3696841"/>
                  </a:lnTo>
                  <a:lnTo>
                    <a:pt x="12700" y="3696841"/>
                  </a:lnTo>
                  <a:lnTo>
                    <a:pt x="12700" y="3684141"/>
                  </a:lnTo>
                  <a:lnTo>
                    <a:pt x="6787507" y="3684141"/>
                  </a:lnTo>
                  <a:lnTo>
                    <a:pt x="6787507" y="12700"/>
                  </a:lnTo>
                  <a:lnTo>
                    <a:pt x="12700" y="12700"/>
                  </a:lnTo>
                  <a:lnTo>
                    <a:pt x="12700" y="3696841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048000" cy="2565400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>
                <a:lnSpc>
                  <a:spcPts val="5249"/>
                </a:lnSpc>
              </a:pPr>
              <a:r>
                <a:rPr lang="en-US" sz="3749">
                  <a:solidFill>
                    <a:srgbClr val="000000"/>
                  </a:solidFill>
                  <a:latin typeface="Open Sans Light Bold Italics"/>
                </a:rPr>
                <a:t>Something you have seen your friends eat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699608" y="6422811"/>
            <a:ext cx="5397298" cy="2533272"/>
            <a:chOff x="0" y="0"/>
            <a:chExt cx="7196397" cy="337769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96397" cy="3276095"/>
            </a:xfrm>
            <a:custGeom>
              <a:avLst/>
              <a:gdLst/>
              <a:ahLst/>
              <a:cxnLst/>
              <a:rect l="l" t="t" r="r" b="b"/>
              <a:pathLst>
                <a:path w="7196397" h="3276095">
                  <a:moveTo>
                    <a:pt x="0" y="0"/>
                  </a:moveTo>
                  <a:lnTo>
                    <a:pt x="7196397" y="0"/>
                  </a:lnTo>
                  <a:lnTo>
                    <a:pt x="7196397" y="3276095"/>
                  </a:lnTo>
                  <a:lnTo>
                    <a:pt x="0" y="3276095"/>
                  </a:lnTo>
                  <a:close/>
                </a:path>
              </a:pathLst>
            </a:custGeom>
            <a:solidFill>
              <a:srgbClr val="CBE9A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7196397" cy="3377695"/>
            </a:xfrm>
            <a:custGeom>
              <a:avLst/>
              <a:gdLst/>
              <a:ahLst/>
              <a:cxnLst/>
              <a:rect l="l" t="t" r="r" b="b"/>
              <a:pathLst>
                <a:path w="7196397" h="3377695">
                  <a:moveTo>
                    <a:pt x="0" y="3276095"/>
                  </a:moveTo>
                  <a:lnTo>
                    <a:pt x="7196397" y="3276095"/>
                  </a:lnTo>
                  <a:lnTo>
                    <a:pt x="7069397" y="3377695"/>
                  </a:lnTo>
                  <a:cubicBezTo>
                    <a:pt x="7069397" y="3377695"/>
                    <a:pt x="6078797" y="3301495"/>
                    <a:pt x="5977197" y="3301495"/>
                  </a:cubicBezTo>
                  <a:lnTo>
                    <a:pt x="1219200" y="3301495"/>
                  </a:lnTo>
                  <a:cubicBezTo>
                    <a:pt x="1117600" y="3301495"/>
                    <a:pt x="127000" y="3377695"/>
                    <a:pt x="127000" y="3377695"/>
                  </a:cubicBezTo>
                  <a:lnTo>
                    <a:pt x="0" y="3276095"/>
                  </a:lnTo>
                  <a:lnTo>
                    <a:pt x="0" y="0"/>
                  </a:lnTo>
                  <a:lnTo>
                    <a:pt x="7196397" y="0"/>
                  </a:lnTo>
                  <a:lnTo>
                    <a:pt x="7196397" y="3276095"/>
                  </a:lnTo>
                  <a:lnTo>
                    <a:pt x="12700" y="3276095"/>
                  </a:lnTo>
                  <a:lnTo>
                    <a:pt x="12700" y="3263395"/>
                  </a:lnTo>
                  <a:lnTo>
                    <a:pt x="7183697" y="3263395"/>
                  </a:lnTo>
                  <a:lnTo>
                    <a:pt x="7183697" y="12700"/>
                  </a:lnTo>
                  <a:lnTo>
                    <a:pt x="12700" y="12700"/>
                  </a:lnTo>
                  <a:lnTo>
                    <a:pt x="12700" y="3276095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3048000" cy="2574925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>
                <a:lnSpc>
                  <a:spcPts val="6089"/>
                </a:lnSpc>
              </a:pPr>
              <a:r>
                <a:rPr lang="en-US" sz="4349">
                  <a:solidFill>
                    <a:srgbClr val="000000"/>
                  </a:solidFill>
                  <a:latin typeface="Open Sans Light Bold Italics"/>
                </a:rPr>
                <a:t>Recommended by family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48275" y="6008180"/>
            <a:ext cx="4423333" cy="2286000"/>
            <a:chOff x="0" y="0"/>
            <a:chExt cx="5897777" cy="3048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897777" cy="2946400"/>
            </a:xfrm>
            <a:custGeom>
              <a:avLst/>
              <a:gdLst/>
              <a:ahLst/>
              <a:cxnLst/>
              <a:rect l="l" t="t" r="r" b="b"/>
              <a:pathLst>
                <a:path w="5897777" h="2946400">
                  <a:moveTo>
                    <a:pt x="0" y="0"/>
                  </a:moveTo>
                  <a:lnTo>
                    <a:pt x="5897777" y="0"/>
                  </a:lnTo>
                  <a:lnTo>
                    <a:pt x="5897777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F4BAD9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5897777" cy="3048000"/>
            </a:xfrm>
            <a:custGeom>
              <a:avLst/>
              <a:gdLst/>
              <a:ahLst/>
              <a:cxnLst/>
              <a:rect l="l" t="t" r="r" b="b"/>
              <a:pathLst>
                <a:path w="5897777" h="3048000">
                  <a:moveTo>
                    <a:pt x="0" y="2946400"/>
                  </a:moveTo>
                  <a:lnTo>
                    <a:pt x="5897777" y="2946400"/>
                  </a:lnTo>
                  <a:lnTo>
                    <a:pt x="5770777" y="3048000"/>
                  </a:lnTo>
                  <a:cubicBezTo>
                    <a:pt x="5770777" y="3048000"/>
                    <a:pt x="4780177" y="2971800"/>
                    <a:pt x="4678577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5897777" y="0"/>
                  </a:lnTo>
                  <a:lnTo>
                    <a:pt x="5897777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5885077" y="2933700"/>
                  </a:lnTo>
                  <a:lnTo>
                    <a:pt x="5885077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3048000" cy="2574925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>
                <a:lnSpc>
                  <a:spcPts val="6089"/>
                </a:lnSpc>
              </a:pPr>
              <a:r>
                <a:rPr lang="en-US" sz="4349">
                  <a:solidFill>
                    <a:srgbClr val="000000"/>
                  </a:solidFill>
                  <a:latin typeface="Open Sans Light Bold"/>
                </a:rPr>
                <a:t>Special Offers 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50519" y="5867104"/>
            <a:ext cx="4907795" cy="2286000"/>
            <a:chOff x="0" y="0"/>
            <a:chExt cx="6543727" cy="3048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543727" cy="2946400"/>
            </a:xfrm>
            <a:custGeom>
              <a:avLst/>
              <a:gdLst/>
              <a:ahLst/>
              <a:cxnLst/>
              <a:rect l="l" t="t" r="r" b="b"/>
              <a:pathLst>
                <a:path w="6543727" h="2946400">
                  <a:moveTo>
                    <a:pt x="0" y="0"/>
                  </a:moveTo>
                  <a:lnTo>
                    <a:pt x="6543727" y="0"/>
                  </a:lnTo>
                  <a:lnTo>
                    <a:pt x="6543727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CFD3DA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6543727" cy="3048000"/>
            </a:xfrm>
            <a:custGeom>
              <a:avLst/>
              <a:gdLst/>
              <a:ahLst/>
              <a:cxnLst/>
              <a:rect l="l" t="t" r="r" b="b"/>
              <a:pathLst>
                <a:path w="6543727" h="3048000">
                  <a:moveTo>
                    <a:pt x="0" y="2946400"/>
                  </a:moveTo>
                  <a:lnTo>
                    <a:pt x="6543727" y="2946400"/>
                  </a:lnTo>
                  <a:lnTo>
                    <a:pt x="6416727" y="3048000"/>
                  </a:lnTo>
                  <a:cubicBezTo>
                    <a:pt x="6416727" y="3048000"/>
                    <a:pt x="5426127" y="2971800"/>
                    <a:pt x="5324527" y="2971800"/>
                  </a:cubicBezTo>
                  <a:lnTo>
                    <a:pt x="1219200" y="2971800"/>
                  </a:lnTo>
                  <a:cubicBezTo>
                    <a:pt x="11176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6543727" y="0"/>
                  </a:lnTo>
                  <a:lnTo>
                    <a:pt x="6543727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6531027" y="2933700"/>
                  </a:lnTo>
                  <a:lnTo>
                    <a:pt x="6531027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3048000" cy="2565400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Open Sans Light Bold Italics"/>
                </a:rPr>
                <a:t>Money 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904875"/>
            <a:ext cx="16046036" cy="111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9"/>
              </a:lnSpc>
              <a:spcBef>
                <a:spcPct val="0"/>
              </a:spcBef>
            </a:pPr>
            <a:r>
              <a:rPr lang="en-US" sz="6549">
                <a:solidFill>
                  <a:srgbClr val="000000"/>
                </a:solidFill>
                <a:latin typeface="Open Sans Light Bold Italics"/>
              </a:rPr>
              <a:t>Why do you decide to buy certain foods?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>
              <a:hlinkClick r:id="rId2" tooltip="https://www.thesun.co.uk/money/20407816/secret-whizzkids-behind-prime-drink-tik-tok-craze/"/>
            </p:cNvPr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928958" y="691106"/>
            <a:ext cx="8948815" cy="5571498"/>
          </a:xfrm>
          <a:custGeom>
            <a:avLst/>
            <a:gdLst/>
            <a:ahLst/>
            <a:cxnLst/>
            <a:rect l="l" t="t" r="r" b="b"/>
            <a:pathLst>
              <a:path w="8948815" h="5571498">
                <a:moveTo>
                  <a:pt x="0" y="0"/>
                </a:moveTo>
                <a:lnTo>
                  <a:pt x="8948815" y="0"/>
                </a:lnTo>
                <a:lnTo>
                  <a:pt x="8948815" y="5571498"/>
                </a:lnTo>
                <a:lnTo>
                  <a:pt x="0" y="5571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496763" y="920974"/>
            <a:ext cx="5762537" cy="6445635"/>
          </a:xfrm>
          <a:custGeom>
            <a:avLst/>
            <a:gdLst/>
            <a:ahLst/>
            <a:cxnLst/>
            <a:rect l="l" t="t" r="r" b="b"/>
            <a:pathLst>
              <a:path w="5762537" h="6445635">
                <a:moveTo>
                  <a:pt x="0" y="0"/>
                </a:moveTo>
                <a:lnTo>
                  <a:pt x="5762537" y="0"/>
                </a:lnTo>
                <a:lnTo>
                  <a:pt x="5762537" y="6445634"/>
                </a:lnTo>
                <a:lnTo>
                  <a:pt x="0" y="6445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8958" y="5668577"/>
            <a:ext cx="4221137" cy="4128189"/>
          </a:xfrm>
          <a:custGeom>
            <a:avLst/>
            <a:gdLst/>
            <a:ahLst/>
            <a:cxnLst/>
            <a:rect l="l" t="t" r="r" b="b"/>
            <a:pathLst>
              <a:path w="4221137" h="4128189">
                <a:moveTo>
                  <a:pt x="0" y="0"/>
                </a:moveTo>
                <a:lnTo>
                  <a:pt x="4221137" y="0"/>
                </a:lnTo>
                <a:lnTo>
                  <a:pt x="4221137" y="4128189"/>
                </a:lnTo>
                <a:lnTo>
                  <a:pt x="0" y="41281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211825" y="7902111"/>
            <a:ext cx="9132590" cy="1721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4968">
                <a:solidFill>
                  <a:srgbClr val="000000"/>
                </a:solidFill>
                <a:latin typeface="Open Sans Light Bold"/>
              </a:rPr>
              <a:t>Did you buy the prime drink?</a:t>
            </a:r>
          </a:p>
          <a:p>
            <a:pPr algn="ctr">
              <a:lnSpc>
                <a:spcPts val="6955"/>
              </a:lnSpc>
              <a:spcBef>
                <a:spcPct val="0"/>
              </a:spcBef>
            </a:pPr>
            <a:r>
              <a:rPr lang="en-US" sz="4968">
                <a:solidFill>
                  <a:srgbClr val="000000"/>
                </a:solidFill>
                <a:latin typeface="Open Sans Light Bold"/>
              </a:rPr>
              <a:t>Why?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1B11EB-DB57-4D74-BAE3-285250AFF5FB}"/>
</file>

<file path=customXml/itemProps2.xml><?xml version="1.0" encoding="utf-8"?>
<ds:datastoreItem xmlns:ds="http://schemas.openxmlformats.org/officeDocument/2006/customXml" ds:itemID="{EF0365DB-755F-4D09-A36A-D4351B9FDBD9}"/>
</file>

<file path=customXml/itemProps3.xml><?xml version="1.0" encoding="utf-8"?>
<ds:datastoreItem xmlns:ds="http://schemas.openxmlformats.org/officeDocument/2006/customXml" ds:itemID="{9D9F7192-BAF7-47FA-AA7D-B8E3DD360E9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Macintosh PowerPoint</Application>
  <PresentationFormat>Custom</PresentationFormat>
  <Paragraphs>47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Open Sans Light</vt:lpstr>
      <vt:lpstr>Open Sans Light Bold</vt:lpstr>
      <vt:lpstr>Open Sans Light Bold Italics</vt:lpstr>
      <vt:lpstr>Calibri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 HH </dc:title>
  <cp:lastModifiedBy>Samia Akram</cp:lastModifiedBy>
  <cp:revision>1</cp:revision>
  <dcterms:created xsi:type="dcterms:W3CDTF">2006-08-16T00:00:00Z</dcterms:created>
  <dcterms:modified xsi:type="dcterms:W3CDTF">2023-09-19T18:23:00Z</dcterms:modified>
  <dc:identifier>DAFgcwycH_I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8382200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