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Bold" panose="020B0806030504020204" pitchFamily="34" charset="0"/>
      <p:regular r:id="rId15"/>
      <p:bold r:id="rId16"/>
    </p:embeddedFont>
    <p:embeddedFont>
      <p:font typeface="Open Sans Extra Bold" panose="020B0906030804020204" pitchFamily="34" charset="0"/>
      <p:regular r:id="rId17"/>
      <p:bold r:id="rId18"/>
    </p:embeddedFont>
    <p:embeddedFont>
      <p:font typeface="Open Sans Light" panose="020B0306030504020204" pitchFamily="34" charset="0"/>
      <p:regular r:id="rId19"/>
      <p:italic r:id="rId20"/>
    </p:embeddedFont>
    <p:embeddedFont>
      <p:font typeface="Open Sans Light Bold" panose="020B0806030504020204" pitchFamily="34" charset="0"/>
      <p:regular r:id="rId21"/>
      <p:bold r:id="rId22"/>
    </p:embeddedFont>
    <p:embeddedFont>
      <p:font typeface="Open Sans Light Bold Italics" panose="020B0806030504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7" autoAdjust="0"/>
  </p:normalViewPr>
  <p:slideViewPr>
    <p:cSldViewPr>
      <p:cViewPr varScale="1">
        <p:scale>
          <a:sx n="74" d="100"/>
          <a:sy n="74" d="100"/>
        </p:scale>
        <p:origin x="6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font" Target="fonts/font19.fntdata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Refer to the social action planning (Section 3) to plan the session.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4535310" y="3600658"/>
            <a:ext cx="7315200" cy="3085684"/>
          </a:xfrm>
          <a:custGeom>
            <a:avLst/>
            <a:gdLst/>
            <a:ahLst/>
            <a:cxnLst/>
            <a:rect l="l" t="t" r="r" b="b"/>
            <a:pathLst>
              <a:path w="7315200" h="3085684">
                <a:moveTo>
                  <a:pt x="0" y="0"/>
                </a:moveTo>
                <a:lnTo>
                  <a:pt x="7315200" y="0"/>
                </a:lnTo>
                <a:lnTo>
                  <a:pt x="7315200" y="3085684"/>
                </a:lnTo>
                <a:lnTo>
                  <a:pt x="0" y="30856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833691" y="270987"/>
            <a:ext cx="9075911" cy="473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Healthy Habits </a:t>
            </a:r>
          </a:p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Lesson 4 - KS2</a:t>
            </a:r>
          </a:p>
          <a:p>
            <a:pPr algn="ctr">
              <a:lnSpc>
                <a:spcPts val="12599"/>
              </a:lnSpc>
            </a:pPr>
            <a:endParaRPr lang="en-US" sz="900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70060" y="7446420"/>
            <a:ext cx="14994620" cy="92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  <a:spcBef>
                <a:spcPct val="0"/>
              </a:spcBef>
            </a:pPr>
            <a:r>
              <a:rPr lang="en-US" sz="5399">
                <a:solidFill>
                  <a:srgbClr val="000000"/>
                </a:solidFill>
                <a:latin typeface="Open Sans Light Bold Italics"/>
              </a:rPr>
              <a:t>“Drop by drop is the water pot filled.” -Buddha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74524" y="627121"/>
            <a:ext cx="16262322" cy="166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Open Sans Light Bold"/>
              </a:rPr>
              <a:t>Activity 4:</a:t>
            </a:r>
            <a:r>
              <a:rPr lang="en-US" sz="3200">
                <a:solidFill>
                  <a:srgbClr val="000000"/>
                </a:solidFill>
                <a:latin typeface="Open Sans Light"/>
              </a:rPr>
              <a:t> How can I take action to help people stay healthy in my school/local area or somewhere in the world?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endParaRPr lang="en-US" sz="3200">
              <a:solidFill>
                <a:srgbClr val="000000"/>
              </a:solidFill>
              <a:latin typeface="Open Sans Light"/>
            </a:endParaRP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774524" y="6908510"/>
          <a:ext cx="16371616" cy="2428875"/>
        </p:xfrm>
        <a:graphic>
          <a:graphicData uri="http://schemas.openxmlformats.org/drawingml/2006/table">
            <a:tbl>
              <a:tblPr/>
              <a:tblGrid>
                <a:gridCol w="3497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4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8875">
                <a:tc>
                  <a:txBody>
                    <a:bodyPr/>
                    <a:lstStyle/>
                    <a:p>
                      <a:pPr algn="just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Open Sans Light Bold"/>
                        </a:rPr>
                        <a:t>#WeWill Step: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Open Sans Light Bold"/>
                        </a:rPr>
                        <a:t>National Curriculum: </a:t>
                      </a:r>
                      <a:r>
                        <a:rPr lang="en-US" sz="2999">
                          <a:solidFill>
                            <a:srgbClr val="000000"/>
                          </a:solidFill>
                          <a:latin typeface="Open Sans Light"/>
                        </a:rPr>
                        <a:t>English (spoken language)</a:t>
                      </a:r>
                      <a:endParaRPr lang="en-US" sz="1100"/>
                    </a:p>
                    <a:p>
                      <a:pPr algn="just">
                        <a:lnSpc>
                          <a:spcPts val="4199"/>
                        </a:lnSpc>
                      </a:pPr>
                      <a:endParaRPr lang="en-US" sz="1100"/>
                    </a:p>
                    <a:p>
                      <a:pPr algn="just">
                        <a:lnSpc>
                          <a:spcPts val="4199"/>
                        </a:lnSpc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Open Sans Light"/>
                        </a:rPr>
                        <a:t>Consider and evaluate different viewpoints, attending to and building on the contributions of others</a:t>
                      </a:r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774524" y="1984162"/>
          <a:ext cx="16262322" cy="4585425"/>
        </p:xfrm>
        <a:graphic>
          <a:graphicData uri="http://schemas.openxmlformats.org/drawingml/2006/table">
            <a:tbl>
              <a:tblPr/>
              <a:tblGrid>
                <a:gridCol w="4126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1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85425">
                <a:tc>
                  <a:txBody>
                    <a:bodyPr/>
                    <a:lstStyle/>
                    <a:p>
                      <a:pPr algn="l">
                        <a:lnSpc>
                          <a:spcPts val="4619"/>
                        </a:lnSpc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Open Sans Bold"/>
                        </a:rPr>
                        <a:t>Learning Objective</a:t>
                      </a:r>
                      <a:endParaRPr lang="en-US" sz="1100"/>
                    </a:p>
                    <a:p>
                      <a:pPr marL="712464" lvl="1" indent="-356232">
                        <a:lnSpc>
                          <a:spcPts val="4619"/>
                        </a:lnSpc>
                        <a:buFont typeface="Arial"/>
                        <a:buChar char="•"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Open Sans Light"/>
                        </a:rPr>
                        <a:t>To create a charter on health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61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619"/>
                        </a:lnSpc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Open Sans Bold"/>
                        </a:rPr>
                        <a:t>Skills Objectives</a:t>
                      </a:r>
                      <a:endParaRPr lang="en-US" sz="1100"/>
                    </a:p>
                    <a:p>
                      <a:pPr marL="712464" lvl="1" indent="-356232">
                        <a:lnSpc>
                          <a:spcPts val="4619"/>
                        </a:lnSpc>
                        <a:buFont typeface="Arial"/>
                        <a:buChar char="•"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Open Sans"/>
                        </a:rPr>
                        <a:t>Young people can follow an argument, identify different points of view, and distinguish facts from opinions</a:t>
                      </a:r>
                    </a:p>
                    <a:p>
                      <a:pPr>
                        <a:lnSpc>
                          <a:spcPts val="4619"/>
                        </a:lnSpc>
                      </a:pPr>
                      <a:endParaRPr lang="en-US" sz="3299">
                        <a:solidFill>
                          <a:srgbClr val="000000"/>
                        </a:solidFill>
                        <a:latin typeface="Open Sans"/>
                      </a:endParaRPr>
                    </a:p>
                    <a:p>
                      <a:pPr marL="712464" lvl="1" indent="-356232">
                        <a:lnSpc>
                          <a:spcPts val="4619"/>
                        </a:lnSpc>
                        <a:buFont typeface="Arial"/>
                        <a:buChar char="•"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Open Sans"/>
                        </a:rPr>
                        <a:t>Young people can actively create positive energy and atmosphere during the project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Freeform 9"/>
          <p:cNvSpPr/>
          <p:nvPr/>
        </p:nvSpPr>
        <p:spPr>
          <a:xfrm>
            <a:off x="5029762" y="4699727"/>
            <a:ext cx="1482779" cy="1313548"/>
          </a:xfrm>
          <a:custGeom>
            <a:avLst/>
            <a:gdLst/>
            <a:ahLst/>
            <a:cxnLst/>
            <a:rect l="l" t="t" r="r" b="b"/>
            <a:pathLst>
              <a:path w="1482779" h="1313548">
                <a:moveTo>
                  <a:pt x="0" y="0"/>
                </a:moveTo>
                <a:lnTo>
                  <a:pt x="1482778" y="0"/>
                </a:lnTo>
                <a:lnTo>
                  <a:pt x="1482778" y="1313548"/>
                </a:lnTo>
                <a:lnTo>
                  <a:pt x="0" y="13135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0907" b="-28738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029762" y="2842445"/>
            <a:ext cx="1463784" cy="1303752"/>
          </a:xfrm>
          <a:custGeom>
            <a:avLst/>
            <a:gdLst/>
            <a:ahLst/>
            <a:cxnLst/>
            <a:rect l="l" t="t" r="r" b="b"/>
            <a:pathLst>
              <a:path w="1463784" h="1303752">
                <a:moveTo>
                  <a:pt x="0" y="0"/>
                </a:moveTo>
                <a:lnTo>
                  <a:pt x="1463784" y="0"/>
                </a:lnTo>
                <a:lnTo>
                  <a:pt x="1463784" y="1303752"/>
                </a:lnTo>
                <a:lnTo>
                  <a:pt x="0" y="13037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2359" b="-26426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840603" y="7554923"/>
            <a:ext cx="1480359" cy="1703377"/>
          </a:xfrm>
          <a:custGeom>
            <a:avLst/>
            <a:gdLst/>
            <a:ahLst/>
            <a:cxnLst/>
            <a:rect l="l" t="t" r="r" b="b"/>
            <a:pathLst>
              <a:path w="1480359" h="1703377">
                <a:moveTo>
                  <a:pt x="0" y="0"/>
                </a:moveTo>
                <a:lnTo>
                  <a:pt x="1480358" y="0"/>
                </a:lnTo>
                <a:lnTo>
                  <a:pt x="1480358" y="1703377"/>
                </a:lnTo>
                <a:lnTo>
                  <a:pt x="0" y="17033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056" t="-24448" r="-7463" b="-22452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3634803"/>
            <a:ext cx="13549685" cy="4264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32"/>
              </a:lnSpc>
              <a:spcBef>
                <a:spcPct val="0"/>
              </a:spcBef>
            </a:pPr>
            <a:r>
              <a:rPr lang="en-US" sz="6094">
                <a:solidFill>
                  <a:srgbClr val="000000"/>
                </a:solidFill>
                <a:latin typeface="Open Sans Light"/>
              </a:rPr>
              <a:t>1. Identify a problem.</a:t>
            </a:r>
          </a:p>
          <a:p>
            <a:pPr>
              <a:lnSpc>
                <a:spcPts val="8532"/>
              </a:lnSpc>
              <a:spcBef>
                <a:spcPct val="0"/>
              </a:spcBef>
            </a:pPr>
            <a:r>
              <a:rPr lang="en-US" sz="6094">
                <a:solidFill>
                  <a:srgbClr val="000000"/>
                </a:solidFill>
                <a:latin typeface="Open Sans Light"/>
              </a:rPr>
              <a:t>2. Who is affected? </a:t>
            </a:r>
          </a:p>
          <a:p>
            <a:pPr>
              <a:lnSpc>
                <a:spcPts val="8532"/>
              </a:lnSpc>
              <a:spcBef>
                <a:spcPct val="0"/>
              </a:spcBef>
            </a:pPr>
            <a:r>
              <a:rPr lang="en-US" sz="6094">
                <a:solidFill>
                  <a:srgbClr val="000000"/>
                </a:solidFill>
                <a:latin typeface="Open Sans Light"/>
              </a:rPr>
              <a:t>3. What could be done? </a:t>
            </a:r>
          </a:p>
          <a:p>
            <a:pPr>
              <a:lnSpc>
                <a:spcPts val="8532"/>
              </a:lnSpc>
              <a:spcBef>
                <a:spcPct val="0"/>
              </a:spcBef>
            </a:pPr>
            <a:r>
              <a:rPr lang="en-US" sz="6094">
                <a:solidFill>
                  <a:srgbClr val="000000"/>
                </a:solidFill>
                <a:latin typeface="Open Sans Light"/>
              </a:rPr>
              <a:t>4. What are the steps to bring change?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10682" y="820314"/>
            <a:ext cx="16873005" cy="125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Open Sans Light Bold"/>
              </a:rPr>
              <a:t>In groups to articulate a problem identified in their school/community in relation to health.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30176" y="3138326"/>
            <a:ext cx="16329124" cy="444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 Light"/>
              </a:rPr>
              <a:t>Changing the qualitative aspects of the food served in school lunches.</a:t>
            </a: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 Light"/>
              </a:rPr>
              <a:t>Have access to filtered water.</a:t>
            </a: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 Light"/>
              </a:rPr>
              <a:t>Include mindfulness or contemplative practices in our school timetable.</a:t>
            </a: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 Light"/>
              </a:rPr>
              <a:t>Improving access to natural light in the school building using solar tubes.</a:t>
            </a: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 Light"/>
              </a:rPr>
              <a:t>Planting a garden.</a:t>
            </a: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 Light"/>
              </a:rPr>
              <a:t>Allowing all-year groups to have access to nature.</a:t>
            </a: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 Light"/>
              </a:rPr>
              <a:t>Organise forest school trips once a term.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37003" y="1132712"/>
            <a:ext cx="8171780" cy="887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Light Bold"/>
              </a:rPr>
              <a:t>Possible projects..............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1CEFDF5F80834282EED071285A58F5" ma:contentTypeVersion="3" ma:contentTypeDescription="Create a new document." ma:contentTypeScope="" ma:versionID="1ac6df1c1196c590e4ddc7112812f5f5">
  <xsd:schema xmlns:xsd="http://www.w3.org/2001/XMLSchema" xmlns:xs="http://www.w3.org/2001/XMLSchema" xmlns:p="http://schemas.microsoft.com/office/2006/metadata/properties" xmlns:ns2="8a9b9e0f-b707-4069-b1c6-a6e1cf6c7e7e" targetNamespace="http://schemas.microsoft.com/office/2006/metadata/properties" ma:root="true" ma:fieldsID="adcbf8e080c23f82357b7e602b1f79fd" ns2:_="">
    <xsd:import namespace="8a9b9e0f-b707-4069-b1c6-a6e1cf6c7e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b9e0f-b707-4069-b1c6-a6e1cf6c7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15F973-D9A6-4CF3-BA2B-C0820D84168D}"/>
</file>

<file path=customXml/itemProps2.xml><?xml version="1.0" encoding="utf-8"?>
<ds:datastoreItem xmlns:ds="http://schemas.openxmlformats.org/officeDocument/2006/customXml" ds:itemID="{9C8DFB4F-5727-4628-8F94-3A08CB1B5A4B}"/>
</file>

<file path=customXml/itemProps3.xml><?xml version="1.0" encoding="utf-8"?>
<ds:datastoreItem xmlns:ds="http://schemas.openxmlformats.org/officeDocument/2006/customXml" ds:itemID="{64CCD4E8-600B-4FC7-B77A-A9B51247B5D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Microsoft Macintosh PowerPoint</Application>
  <PresentationFormat>Custom</PresentationFormat>
  <Paragraphs>36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Open Sans Bold</vt:lpstr>
      <vt:lpstr>Open Sans Light</vt:lpstr>
      <vt:lpstr>Open Sans</vt:lpstr>
      <vt:lpstr>Open Sans Light Bold Italics</vt:lpstr>
      <vt:lpstr>Calibri</vt:lpstr>
      <vt:lpstr>Open Sans Light Bold</vt:lpstr>
      <vt:lpstr>Open Sans Extra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L4 KS2 HH</dc:title>
  <cp:lastModifiedBy>Samia Akram</cp:lastModifiedBy>
  <cp:revision>1</cp:revision>
  <dcterms:created xsi:type="dcterms:W3CDTF">2006-08-16T00:00:00Z</dcterms:created>
  <dcterms:modified xsi:type="dcterms:W3CDTF">2023-09-19T16:41:12Z</dcterms:modified>
  <dc:identifier>DAFEEt9pPO0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0x010100231CEFDF5F80834282EED071285A58F5</vt:lpwstr>
  </property>
  <property fmtid="{D5CDD505-2E9C-101B-9397-08002B2CF9AE}" pid="3" name="Order">
    <vt:r8>8379300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