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Open Sans" panose="020B0606030504020204" pitchFamily="34" charset="0"/>
      <p:regular r:id="rId13"/>
      <p:bold r:id="rId14"/>
      <p:italic r:id="rId15"/>
      <p:boldItalic r:id="rId16"/>
    </p:embeddedFont>
    <p:embeddedFont>
      <p:font typeface="Open Sans Light" panose="020B0306030504020204" pitchFamily="34" charset="0"/>
      <p:regular r:id="rId17"/>
      <p:italic r:id="rId18"/>
    </p:embeddedFont>
    <p:embeddedFont>
      <p:font typeface="Open Sans Light Bold" panose="020B0806030504020204" pitchFamily="3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yellow for happiness, blue for sadness, red for anger, black for fear and green for calm.</a:t>
            </a:r>
          </a:p>
          <a:p>
            <a:endParaRPr lang="en-US"/>
          </a:p>
          <a:p>
            <a:r>
              <a:rPr lang="en-US"/>
              <a:t>This book explains how our mind can fill with different emotions and how each emotion can be self-identified, and ‘put away. The book uses colours to make the emotions visual,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Encourage pupils to add the food to the group they belong to.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watch?v=KMY2pMsLiJw"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6889844" y="3978816"/>
            <a:ext cx="4532485" cy="5069067"/>
          </a:xfrm>
          <a:custGeom>
            <a:avLst/>
            <a:gdLst/>
            <a:ahLst/>
            <a:cxnLst/>
            <a:rect l="l" t="t" r="r" b="b"/>
            <a:pathLst>
              <a:path w="4532485" h="5069067">
                <a:moveTo>
                  <a:pt x="0" y="0"/>
                </a:moveTo>
                <a:lnTo>
                  <a:pt x="4532486" y="0"/>
                </a:lnTo>
                <a:lnTo>
                  <a:pt x="4532486" y="5069067"/>
                </a:lnTo>
                <a:lnTo>
                  <a:pt x="0" y="5069067"/>
                </a:lnTo>
                <a:lnTo>
                  <a:pt x="0" y="0"/>
                </a:lnTo>
                <a:close/>
              </a:path>
            </a:pathLst>
          </a:custGeom>
          <a:blipFill>
            <a:blip r:embed="rId3"/>
            <a:stretch>
              <a:fillRect t="-10352" b="-16103"/>
            </a:stretch>
          </a:blipFill>
        </p:spPr>
      </p:sp>
      <p:sp>
        <p:nvSpPr>
          <p:cNvPr id="7" name="TextBox 7"/>
          <p:cNvSpPr txBox="1"/>
          <p:nvPr/>
        </p:nvSpPr>
        <p:spPr>
          <a:xfrm>
            <a:off x="507650" y="608898"/>
            <a:ext cx="17112801" cy="3097389"/>
          </a:xfrm>
          <a:prstGeom prst="rect">
            <a:avLst/>
          </a:prstGeom>
        </p:spPr>
        <p:txBody>
          <a:bodyPr lIns="0" tIns="0" rIns="0" bIns="0" rtlCol="0" anchor="t">
            <a:spAutoFit/>
          </a:bodyPr>
          <a:lstStyle/>
          <a:p>
            <a:pPr algn="ctr">
              <a:lnSpc>
                <a:spcPts val="6194"/>
              </a:lnSpc>
              <a:spcBef>
                <a:spcPct val="0"/>
              </a:spcBef>
            </a:pPr>
            <a:r>
              <a:rPr lang="en-US" sz="4424">
                <a:solidFill>
                  <a:srgbClr val="000000"/>
                </a:solidFill>
                <a:latin typeface="Open Sans Light"/>
              </a:rPr>
              <a:t>“Promise me you’ll always remember: you’re braver than you believe and stronger than you seem, and smarter than you think.” </a:t>
            </a:r>
          </a:p>
          <a:p>
            <a:pPr algn="ctr">
              <a:lnSpc>
                <a:spcPts val="6194"/>
              </a:lnSpc>
              <a:spcBef>
                <a:spcPct val="0"/>
              </a:spcBef>
            </a:pPr>
            <a:endParaRPr lang="en-US" sz="4424">
              <a:solidFill>
                <a:srgbClr val="000000"/>
              </a:solidFill>
              <a:latin typeface="Open Sans Light"/>
            </a:endParaRPr>
          </a:p>
          <a:p>
            <a:pPr algn="ctr">
              <a:lnSpc>
                <a:spcPts val="6194"/>
              </a:lnSpc>
              <a:spcBef>
                <a:spcPct val="0"/>
              </a:spcBef>
            </a:pPr>
            <a:r>
              <a:rPr lang="en-US" sz="4424">
                <a:solidFill>
                  <a:srgbClr val="000000"/>
                </a:solidFill>
                <a:latin typeface="Open Sans Light Bold"/>
              </a:rPr>
              <a:t> Christopher Robin.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602310" y="6827773"/>
          <a:ext cx="17121462" cy="2895600"/>
        </p:xfrm>
        <a:graphic>
          <a:graphicData uri="http://schemas.openxmlformats.org/drawingml/2006/table">
            <a:tbl>
              <a:tblPr/>
              <a:tblGrid>
                <a:gridCol w="2837178">
                  <a:extLst>
                    <a:ext uri="{9D8B030D-6E8A-4147-A177-3AD203B41FA5}">
                      <a16:colId xmlns:a16="http://schemas.microsoft.com/office/drawing/2014/main" val="20000"/>
                    </a:ext>
                  </a:extLst>
                </a:gridCol>
                <a:gridCol w="14284284">
                  <a:extLst>
                    <a:ext uri="{9D8B030D-6E8A-4147-A177-3AD203B41FA5}">
                      <a16:colId xmlns:a16="http://schemas.microsoft.com/office/drawing/2014/main" val="20001"/>
                    </a:ext>
                  </a:extLst>
                </a:gridCol>
              </a:tblGrid>
              <a:tr h="2895600">
                <a:tc>
                  <a:txBody>
                    <a:bodyPr/>
                    <a:lstStyle/>
                    <a:p>
                      <a:pPr algn="just">
                        <a:lnSpc>
                          <a:spcPts val="5039"/>
                        </a:lnSpc>
                        <a:defRPr/>
                      </a:pPr>
                      <a:endParaRPr lang="en-US" sz="1100"/>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5039"/>
                        </a:lnSpc>
                        <a:defRPr/>
                      </a:pPr>
                      <a:r>
                        <a:rPr lang="en-US" sz="3599">
                          <a:solidFill>
                            <a:srgbClr val="000000"/>
                          </a:solidFill>
                          <a:latin typeface="Open Sans Light Bold"/>
                        </a:rPr>
                        <a:t>National Curriculum: </a:t>
                      </a:r>
                      <a:r>
                        <a:rPr lang="en-US" sz="3599">
                          <a:solidFill>
                            <a:srgbClr val="000000"/>
                          </a:solidFill>
                          <a:latin typeface="Open Sans Light"/>
                        </a:rPr>
                        <a:t>Science Describe the importance of exercise, eating the right amounts of different types of food, and hygiene </a:t>
                      </a:r>
                      <a:endParaRPr lang="en-US" sz="1100"/>
                    </a:p>
                    <a:p>
                      <a:pPr algn="just">
                        <a:lnSpc>
                          <a:spcPts val="5039"/>
                        </a:lnSpc>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602310" y="765623"/>
          <a:ext cx="17121462" cy="5707995"/>
        </p:xfrm>
        <a:graphic>
          <a:graphicData uri="http://schemas.openxmlformats.org/drawingml/2006/table">
            <a:tbl>
              <a:tblPr/>
              <a:tblGrid>
                <a:gridCol w="6074454">
                  <a:extLst>
                    <a:ext uri="{9D8B030D-6E8A-4147-A177-3AD203B41FA5}">
                      <a16:colId xmlns:a16="http://schemas.microsoft.com/office/drawing/2014/main" val="20000"/>
                    </a:ext>
                  </a:extLst>
                </a:gridCol>
                <a:gridCol w="11047008">
                  <a:extLst>
                    <a:ext uri="{9D8B030D-6E8A-4147-A177-3AD203B41FA5}">
                      <a16:colId xmlns:a16="http://schemas.microsoft.com/office/drawing/2014/main" val="20001"/>
                    </a:ext>
                  </a:extLst>
                </a:gridCol>
              </a:tblGrid>
              <a:tr h="3921322">
                <a:tc>
                  <a:txBody>
                    <a:bodyPr/>
                    <a:lstStyle/>
                    <a:p>
                      <a:pPr algn="l">
                        <a:lnSpc>
                          <a:spcPts val="5599"/>
                        </a:lnSpc>
                        <a:defRPr/>
                      </a:pPr>
                      <a:r>
                        <a:rPr lang="en-US" sz="3999">
                          <a:solidFill>
                            <a:srgbClr val="000000"/>
                          </a:solidFill>
                          <a:latin typeface="Open Sans Light Bold"/>
                        </a:rPr>
                        <a:t>Learning Objective </a:t>
                      </a:r>
                      <a:endParaRPr lang="en-US" sz="1100"/>
                    </a:p>
                    <a:p>
                      <a:pPr>
                        <a:lnSpc>
                          <a:spcPts val="5599"/>
                        </a:lnSpc>
                      </a:pPr>
                      <a:endParaRPr lang="en-US" sz="1100"/>
                    </a:p>
                    <a:p>
                      <a:pPr>
                        <a:lnSpc>
                          <a:spcPts val="5599"/>
                        </a:lnSpc>
                      </a:pPr>
                      <a:r>
                        <a:rPr lang="en-US" sz="3999">
                          <a:solidFill>
                            <a:srgbClr val="000000"/>
                          </a:solidFill>
                          <a:latin typeface="Open Sans Light"/>
                        </a:rPr>
                        <a:t>To identify the role of energy in my body.</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5599"/>
                        </a:lnSpc>
                        <a:defRPr/>
                      </a:pPr>
                      <a:r>
                        <a:rPr lang="en-US" sz="3999">
                          <a:solidFill>
                            <a:srgbClr val="000000"/>
                          </a:solidFill>
                          <a:latin typeface="Open Sans Light Bold"/>
                        </a:rPr>
                        <a:t>Skills Objectives </a:t>
                      </a:r>
                      <a:endParaRPr lang="en-US" sz="1100"/>
                    </a:p>
                    <a:p>
                      <a:pPr algn="just">
                        <a:lnSpc>
                          <a:spcPts val="5599"/>
                        </a:lnSpc>
                      </a:pPr>
                      <a:endParaRPr lang="en-US" sz="1100"/>
                    </a:p>
                    <a:p>
                      <a:pPr algn="just">
                        <a:lnSpc>
                          <a:spcPts val="5599"/>
                        </a:lnSpc>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86673">
                <a:tc gridSpan="2">
                  <a:txBody>
                    <a:bodyPr/>
                    <a:lstStyle/>
                    <a:p>
                      <a:pPr algn="just">
                        <a:lnSpc>
                          <a:spcPts val="5599"/>
                        </a:lnSpc>
                        <a:defRPr/>
                      </a:pPr>
                      <a:r>
                        <a:rPr lang="en-US" sz="3999">
                          <a:solidFill>
                            <a:srgbClr val="000000"/>
                          </a:solidFill>
                          <a:latin typeface="Open Sans Light Bold"/>
                        </a:rPr>
                        <a:t>Outcomes: </a:t>
                      </a:r>
                      <a:r>
                        <a:rPr lang="en-US" sz="3999">
                          <a:solidFill>
                            <a:srgbClr val="000000"/>
                          </a:solidFill>
                          <a:latin typeface="Open Sans Light"/>
                        </a:rPr>
                        <a:t>They can explain what they need to do to be healthy and how this helps them have energy.</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just">
                        <a:lnSpc>
                          <a:spcPts val="5599"/>
                        </a:lnSpc>
                        <a:defRPr/>
                      </a:pPr>
                      <a:r>
                        <a:rPr lang="en-US" sz="3999">
                          <a:solidFill>
                            <a:srgbClr val="000000"/>
                          </a:solidFill>
                          <a:latin typeface="Open Sans Light Bold"/>
                        </a:rPr>
                        <a:t>Outcomes: </a:t>
                      </a:r>
                      <a:r>
                        <a:rPr lang="en-US" sz="3999">
                          <a:solidFill>
                            <a:srgbClr val="000000"/>
                          </a:solidFill>
                          <a:latin typeface="Open Sans Light"/>
                        </a:rPr>
                        <a:t>They can explain what they need to do to be healthy and how this helps them have energy.</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Freeform 8"/>
          <p:cNvSpPr/>
          <p:nvPr/>
        </p:nvSpPr>
        <p:spPr>
          <a:xfrm>
            <a:off x="1028700" y="7020760"/>
            <a:ext cx="2105903" cy="2237540"/>
          </a:xfrm>
          <a:custGeom>
            <a:avLst/>
            <a:gdLst/>
            <a:ahLst/>
            <a:cxnLst/>
            <a:rect l="l" t="t" r="r" b="b"/>
            <a:pathLst>
              <a:path w="2105903" h="2237540">
                <a:moveTo>
                  <a:pt x="0" y="0"/>
                </a:moveTo>
                <a:lnTo>
                  <a:pt x="2105903" y="0"/>
                </a:lnTo>
                <a:lnTo>
                  <a:pt x="2105903" y="2237540"/>
                </a:lnTo>
                <a:lnTo>
                  <a:pt x="0" y="2237540"/>
                </a:lnTo>
                <a:lnTo>
                  <a:pt x="0" y="0"/>
                </a:lnTo>
                <a:close/>
              </a:path>
            </a:pathLst>
          </a:custGeom>
          <a:blipFill>
            <a:blip r:embed="rId3"/>
            <a:stretch>
              <a:fillRect l="-9667" t="-32195" r="-5949" b="-21697"/>
            </a:stretch>
          </a:blipFill>
        </p:spPr>
      </p:sp>
      <p:sp>
        <p:nvSpPr>
          <p:cNvPr id="9" name="Freeform 9"/>
          <p:cNvSpPr/>
          <p:nvPr/>
        </p:nvSpPr>
        <p:spPr>
          <a:xfrm>
            <a:off x="6857247" y="2242588"/>
            <a:ext cx="2060307" cy="2136406"/>
          </a:xfrm>
          <a:custGeom>
            <a:avLst/>
            <a:gdLst/>
            <a:ahLst/>
            <a:cxnLst/>
            <a:rect l="l" t="t" r="r" b="b"/>
            <a:pathLst>
              <a:path w="2060307" h="2136406">
                <a:moveTo>
                  <a:pt x="0" y="0"/>
                </a:moveTo>
                <a:lnTo>
                  <a:pt x="2060307" y="0"/>
                </a:lnTo>
                <a:lnTo>
                  <a:pt x="2060307" y="2136406"/>
                </a:lnTo>
                <a:lnTo>
                  <a:pt x="0" y="2136406"/>
                </a:lnTo>
                <a:lnTo>
                  <a:pt x="0" y="0"/>
                </a:lnTo>
                <a:close/>
              </a:path>
            </a:pathLst>
          </a:custGeom>
          <a:blipFill>
            <a:blip r:embed="rId4"/>
            <a:stretch>
              <a:fillRect l="-8228" t="-24526" b="-23084"/>
            </a:stretch>
          </a:blipFill>
        </p:spPr>
      </p:sp>
      <p:sp>
        <p:nvSpPr>
          <p:cNvPr id="10" name="TextBox 10"/>
          <p:cNvSpPr txBox="1"/>
          <p:nvPr/>
        </p:nvSpPr>
        <p:spPr>
          <a:xfrm>
            <a:off x="9144000" y="2289843"/>
            <a:ext cx="8579772" cy="2089150"/>
          </a:xfrm>
          <a:prstGeom prst="rect">
            <a:avLst/>
          </a:prstGeom>
        </p:spPr>
        <p:txBody>
          <a:bodyPr lIns="0" tIns="0" rIns="0" bIns="0" rtlCol="0" anchor="t">
            <a:spAutoFit/>
          </a:bodyPr>
          <a:lstStyle/>
          <a:p>
            <a:pPr>
              <a:lnSpc>
                <a:spcPts val="5599"/>
              </a:lnSpc>
              <a:spcBef>
                <a:spcPct val="0"/>
              </a:spcBef>
            </a:pPr>
            <a:r>
              <a:rPr lang="en-US" sz="3999">
                <a:solidFill>
                  <a:srgbClr val="000000"/>
                </a:solidFill>
                <a:latin typeface="Open Sans Light"/>
              </a:rPr>
              <a:t>Using effective communication, I can link the different factors affecting my 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656055" y="453177"/>
            <a:ext cx="7866465" cy="2261861"/>
          </a:xfrm>
          <a:prstGeom prst="rect">
            <a:avLst/>
          </a:prstGeom>
        </p:spPr>
        <p:txBody>
          <a:bodyPr lIns="0" tIns="0" rIns="0" bIns="0" rtlCol="0" anchor="t">
            <a:spAutoFit/>
          </a:bodyPr>
          <a:lstStyle/>
          <a:p>
            <a:pPr algn="ctr">
              <a:lnSpc>
                <a:spcPts val="18431"/>
              </a:lnSpc>
            </a:pPr>
            <a:r>
              <a:rPr lang="en-US" sz="13165">
                <a:solidFill>
                  <a:srgbClr val="000000"/>
                </a:solidFill>
                <a:latin typeface="Open Sans"/>
              </a:rPr>
              <a:t>Lets Yoga!</a:t>
            </a:r>
          </a:p>
        </p:txBody>
      </p:sp>
      <p:pic>
        <p:nvPicPr>
          <p:cNvPr id="7" name="Picture 7"/>
          <p:cNvPicPr>
            <a:picLocks noChangeAspect="1"/>
          </p:cNvPicPr>
          <p:nvPr>
            <a:videoFile r:link="rId1"/>
          </p:nvPr>
        </p:nvPicPr>
        <p:blipFill>
          <a:blip r:embed="rId4"/>
          <a:stretch>
            <a:fillRect/>
          </a:stretch>
        </p:blipFill>
        <p:spPr>
          <a:xfrm>
            <a:off x="3669687" y="2848754"/>
            <a:ext cx="10972800" cy="61721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724290" y="952500"/>
            <a:ext cx="16535010" cy="6682741"/>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Open Sans Light Bold"/>
              </a:rPr>
              <a:t>Session 1 (30-40 minutes)</a:t>
            </a:r>
          </a:p>
          <a:p>
            <a:pPr algn="ctr">
              <a:lnSpc>
                <a:spcPts val="5319"/>
              </a:lnSpc>
              <a:spcBef>
                <a:spcPct val="0"/>
              </a:spcBef>
            </a:pPr>
            <a:endParaRPr lang="en-US" sz="3999">
              <a:solidFill>
                <a:srgbClr val="000000"/>
              </a:solidFill>
              <a:latin typeface="Open Sans Light Bold"/>
            </a:endParaRPr>
          </a:p>
          <a:p>
            <a:pPr algn="ctr">
              <a:lnSpc>
                <a:spcPts val="5319"/>
              </a:lnSpc>
              <a:spcBef>
                <a:spcPct val="0"/>
              </a:spcBef>
            </a:pPr>
            <a:endParaRPr lang="en-US" sz="3999">
              <a:solidFill>
                <a:srgbClr val="000000"/>
              </a:solidFill>
              <a:latin typeface="Open Sans Light Bold"/>
            </a:endParaRPr>
          </a:p>
          <a:p>
            <a:pPr algn="ctr">
              <a:lnSpc>
                <a:spcPts val="5319"/>
              </a:lnSpc>
              <a:spcBef>
                <a:spcPct val="0"/>
              </a:spcBef>
            </a:pPr>
            <a:endParaRPr lang="en-US" sz="3999">
              <a:solidFill>
                <a:srgbClr val="000000"/>
              </a:solidFill>
              <a:latin typeface="Open Sans Light Bold"/>
            </a:endParaRPr>
          </a:p>
          <a:p>
            <a:pPr algn="ctr">
              <a:lnSpc>
                <a:spcPts val="5319"/>
              </a:lnSpc>
              <a:spcBef>
                <a:spcPct val="0"/>
              </a:spcBef>
            </a:pPr>
            <a:r>
              <a:rPr lang="en-US" sz="3799">
                <a:solidFill>
                  <a:srgbClr val="000000"/>
                </a:solidFill>
                <a:latin typeface="Open Sans Light"/>
              </a:rPr>
              <a:t>The teacher proposes 2-3 healthy recipes for children to decide between. Pupils could read it together and create an ingredients/shopping list over the session. Note that a raw recipe might be more appropriate for a year 1 group (e.g., fruit salad) as chopping and mixing already requires many fine motor skills. A year 2 group could attempt a cooked meal with extra supervision to manipulate utensils (e.g., cooking soups).</a:t>
            </a:r>
          </a:p>
        </p:txBody>
      </p:sp>
      <p:sp>
        <p:nvSpPr>
          <p:cNvPr id="7" name="TextBox 7"/>
          <p:cNvSpPr txBox="1"/>
          <p:nvPr/>
        </p:nvSpPr>
        <p:spPr>
          <a:xfrm>
            <a:off x="13680156" y="446396"/>
            <a:ext cx="3786746" cy="563843"/>
          </a:xfrm>
          <a:prstGeom prst="rect">
            <a:avLst/>
          </a:prstGeom>
        </p:spPr>
        <p:txBody>
          <a:bodyPr lIns="0" tIns="0" rIns="0" bIns="0" rtlCol="0" anchor="t">
            <a:spAutoFit/>
          </a:bodyPr>
          <a:lstStyle/>
          <a:p>
            <a:pPr algn="ctr">
              <a:lnSpc>
                <a:spcPts val="4620"/>
              </a:lnSpc>
            </a:pPr>
            <a:r>
              <a:rPr lang="en-US" sz="3300">
                <a:solidFill>
                  <a:srgbClr val="FD4128"/>
                </a:solidFill>
                <a:latin typeface="Open Sans Light Bold"/>
              </a:rPr>
              <a:t>Teacher guidance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3680156" y="446396"/>
            <a:ext cx="3786746" cy="563843"/>
          </a:xfrm>
          <a:prstGeom prst="rect">
            <a:avLst/>
          </a:prstGeom>
        </p:spPr>
        <p:txBody>
          <a:bodyPr lIns="0" tIns="0" rIns="0" bIns="0" rtlCol="0" anchor="t">
            <a:spAutoFit/>
          </a:bodyPr>
          <a:lstStyle/>
          <a:p>
            <a:pPr algn="ctr">
              <a:lnSpc>
                <a:spcPts val="4620"/>
              </a:lnSpc>
            </a:pPr>
            <a:r>
              <a:rPr lang="en-US" sz="3300">
                <a:solidFill>
                  <a:srgbClr val="FD4128"/>
                </a:solidFill>
                <a:latin typeface="Open Sans Light Bold"/>
              </a:rPr>
              <a:t>Teacher guidance </a:t>
            </a:r>
          </a:p>
        </p:txBody>
      </p:sp>
      <p:sp>
        <p:nvSpPr>
          <p:cNvPr id="7" name="TextBox 7"/>
          <p:cNvSpPr txBox="1"/>
          <p:nvPr/>
        </p:nvSpPr>
        <p:spPr>
          <a:xfrm>
            <a:off x="882348" y="1138435"/>
            <a:ext cx="16884184" cy="5953125"/>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Open Sans Light Bold"/>
              </a:rPr>
              <a:t>Session 2 (a whole day or half a day in a small group) </a:t>
            </a:r>
          </a:p>
          <a:p>
            <a:pPr algn="ctr">
              <a:lnSpc>
                <a:spcPts val="4620"/>
              </a:lnSpc>
              <a:spcBef>
                <a:spcPct val="0"/>
              </a:spcBef>
            </a:pPr>
            <a:endParaRPr lang="en-US" sz="4200">
              <a:solidFill>
                <a:srgbClr val="000000"/>
              </a:solidFill>
              <a:latin typeface="Open Sans Light Bold"/>
            </a:endParaRPr>
          </a:p>
          <a:p>
            <a:pPr algn="ctr">
              <a:lnSpc>
                <a:spcPts val="4620"/>
              </a:lnSpc>
              <a:spcBef>
                <a:spcPct val="0"/>
              </a:spcBef>
            </a:pPr>
            <a:endParaRPr lang="en-US" sz="4200">
              <a:solidFill>
                <a:srgbClr val="000000"/>
              </a:solidFill>
              <a:latin typeface="Open Sans Light Bold"/>
            </a:endParaRPr>
          </a:p>
          <a:p>
            <a:pPr algn="ctr">
              <a:lnSpc>
                <a:spcPts val="4620"/>
              </a:lnSpc>
              <a:spcBef>
                <a:spcPct val="0"/>
              </a:spcBef>
            </a:pPr>
            <a:endParaRPr lang="en-US" sz="4200">
              <a:solidFill>
                <a:srgbClr val="000000"/>
              </a:solidFill>
              <a:latin typeface="Open Sans Light Bold"/>
            </a:endParaRPr>
          </a:p>
          <a:p>
            <a:pPr algn="just">
              <a:lnSpc>
                <a:spcPts val="4620"/>
              </a:lnSpc>
              <a:spcBef>
                <a:spcPct val="0"/>
              </a:spcBef>
            </a:pPr>
            <a:r>
              <a:rPr lang="en-US" sz="3300">
                <a:solidFill>
                  <a:srgbClr val="000000"/>
                </a:solidFill>
                <a:latin typeface="Open Sans Light"/>
              </a:rPr>
              <a:t>Organise the session over a day where children can be taken in small groups out of the class to take part in the cooking. Before starting the cooking activity, a risk assessment will need to be carried out. Considering when the food will be served will also need to be done in advance. If preparing a raw recipe, session three might need to occur on the same day or the day after if food cannot be kept in the fridge for more than 24 hours. Refer to food hygiene guidelines if unsure.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3680156" y="446396"/>
            <a:ext cx="3786746" cy="563843"/>
          </a:xfrm>
          <a:prstGeom prst="rect">
            <a:avLst/>
          </a:prstGeom>
        </p:spPr>
        <p:txBody>
          <a:bodyPr lIns="0" tIns="0" rIns="0" bIns="0" rtlCol="0" anchor="t">
            <a:spAutoFit/>
          </a:bodyPr>
          <a:lstStyle/>
          <a:p>
            <a:pPr algn="ctr">
              <a:lnSpc>
                <a:spcPts val="4620"/>
              </a:lnSpc>
            </a:pPr>
            <a:r>
              <a:rPr lang="en-US" sz="3300">
                <a:solidFill>
                  <a:srgbClr val="FD4128"/>
                </a:solidFill>
                <a:latin typeface="Open Sans Light Bold"/>
              </a:rPr>
              <a:t>Teacher guidance </a:t>
            </a:r>
          </a:p>
        </p:txBody>
      </p:sp>
      <p:sp>
        <p:nvSpPr>
          <p:cNvPr id="7" name="TextBox 7"/>
          <p:cNvSpPr txBox="1"/>
          <p:nvPr/>
        </p:nvSpPr>
        <p:spPr>
          <a:xfrm>
            <a:off x="689432" y="1488764"/>
            <a:ext cx="16933310" cy="4659630"/>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Open Sans Light Bold"/>
              </a:rPr>
              <a:t>Session 3</a:t>
            </a:r>
          </a:p>
          <a:p>
            <a:pPr algn="ctr">
              <a:lnSpc>
                <a:spcPts val="4759"/>
              </a:lnSpc>
              <a:spcBef>
                <a:spcPct val="0"/>
              </a:spcBef>
            </a:pPr>
            <a:endParaRPr lang="en-US" sz="4200">
              <a:solidFill>
                <a:srgbClr val="000000"/>
              </a:solidFill>
              <a:latin typeface="Open Sans Light Bold"/>
            </a:endParaRPr>
          </a:p>
          <a:p>
            <a:pPr algn="ctr">
              <a:lnSpc>
                <a:spcPts val="4759"/>
              </a:lnSpc>
              <a:spcBef>
                <a:spcPct val="0"/>
              </a:spcBef>
            </a:pPr>
            <a:endParaRPr lang="en-US" sz="4200">
              <a:solidFill>
                <a:srgbClr val="000000"/>
              </a:solidFill>
              <a:latin typeface="Open Sans Light Bold"/>
            </a:endParaRPr>
          </a:p>
          <a:p>
            <a:pPr algn="just">
              <a:lnSpc>
                <a:spcPts val="5459"/>
              </a:lnSpc>
              <a:spcBef>
                <a:spcPct val="0"/>
              </a:spcBef>
            </a:pPr>
            <a:r>
              <a:rPr lang="en-US" sz="3899">
                <a:solidFill>
                  <a:srgbClr val="000000"/>
                </a:solidFill>
                <a:latin typeface="Open Sans Light"/>
              </a:rPr>
              <a:t>Organise a session where pupils can serve the food to their family/visitors. Pupils could write invitations for this and forward them to their families. Children should have an opportunity to reflect on their progress and the impact of the work they have produced.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5E32E9-CA02-4F28-90C5-62B9CF6DFEFF}"/>
</file>

<file path=customXml/itemProps2.xml><?xml version="1.0" encoding="utf-8"?>
<ds:datastoreItem xmlns:ds="http://schemas.openxmlformats.org/officeDocument/2006/customXml" ds:itemID="{8A3E86A1-F535-4A1A-93AC-3B79D6C0DD6A}"/>
</file>

<file path=customXml/itemProps3.xml><?xml version="1.0" encoding="utf-8"?>
<ds:datastoreItem xmlns:ds="http://schemas.openxmlformats.org/officeDocument/2006/customXml" ds:itemID="{AFDFA9E4-396E-4C40-B35A-4C64950BAB93}"/>
</file>

<file path=docProps/app.xml><?xml version="1.0" encoding="utf-8"?>
<Properties xmlns="http://schemas.openxmlformats.org/officeDocument/2006/extended-properties" xmlns:vt="http://schemas.openxmlformats.org/officeDocument/2006/docPropsVTypes">
  <TotalTime>0</TotalTime>
  <Words>438</Words>
  <Application>Microsoft Macintosh PowerPoint</Application>
  <PresentationFormat>Custom</PresentationFormat>
  <Paragraphs>40</Paragraphs>
  <Slides>6</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Open Sans Light</vt:lpstr>
      <vt:lpstr>Open Sans</vt:lpstr>
      <vt:lpstr>Open Sans Light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L3&amp;4 KS1 HH</dc:title>
  <cp:lastModifiedBy>Samia Akram</cp:lastModifiedBy>
  <cp:revision>1</cp:revision>
  <dcterms:created xsi:type="dcterms:W3CDTF">2006-08-16T00:00:00Z</dcterms:created>
  <dcterms:modified xsi:type="dcterms:W3CDTF">2023-09-19T16:11:33Z</dcterms:modified>
  <dc:identifier>DAFEEancQYI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8376900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