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pitchFamily="34" charset="0"/>
      <p:regular r:id="rId17"/>
      <p:bold r:id="rId18"/>
    </p:embeddedFont>
    <p:embeddedFont>
      <p:font typeface="Open Sans Extra Bold" panose="020B0906030804020204" pitchFamily="34" charset="0"/>
      <p:regular r:id="rId19"/>
      <p:bold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Open Sans Light Bold" panose="020B0806030504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5DTrENdWvvM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33691" y="270987"/>
            <a:ext cx="9075911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Healthy Habits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Lesson 2 - KS2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887299" y="3297112"/>
            <a:ext cx="5542628" cy="3692776"/>
          </a:xfrm>
          <a:custGeom>
            <a:avLst/>
            <a:gdLst/>
            <a:ahLst/>
            <a:cxnLst/>
            <a:rect l="l" t="t" r="r" b="b"/>
            <a:pathLst>
              <a:path w="5542628" h="3692776">
                <a:moveTo>
                  <a:pt x="0" y="0"/>
                </a:moveTo>
                <a:lnTo>
                  <a:pt x="5542628" y="0"/>
                </a:lnTo>
                <a:lnTo>
                  <a:pt x="5542628" y="3692776"/>
                </a:lnTo>
                <a:lnTo>
                  <a:pt x="0" y="3692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0435" y="7105763"/>
            <a:ext cx="16008146" cy="179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9"/>
              </a:lnSpc>
              <a:spcBef>
                <a:spcPct val="0"/>
              </a:spcBef>
            </a:pPr>
            <a:r>
              <a:rPr lang="en-US" sz="5164">
                <a:solidFill>
                  <a:srgbClr val="000000"/>
                </a:solidFill>
                <a:latin typeface="Open Sans Light Bold"/>
              </a:rPr>
              <a:t>“95% of everything you do is the result of habit.” – Aristotle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74669" y="7544440"/>
          <a:ext cx="16584631" cy="2247820"/>
        </p:xfrm>
        <a:graphic>
          <a:graphicData uri="http://schemas.openxmlformats.org/drawingml/2006/table">
            <a:tbl>
              <a:tblPr/>
              <a:tblGrid>
                <a:gridCol w="3222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820"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 Bold"/>
                        </a:rPr>
                        <a:t>#WeWill Stage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</a:t>
                      </a:r>
                      <a:r>
                        <a:rPr lang="en-US" sz="4299">
                          <a:solidFill>
                            <a:srgbClr val="000000"/>
                          </a:solidFill>
                          <a:latin typeface="Open Sans Light"/>
                        </a:rPr>
                        <a:t>: Science Healthy and balanced nutrition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451589" y="857916"/>
          <a:ext cx="16807711" cy="6477000"/>
        </p:xfrm>
        <a:graphic>
          <a:graphicData uri="http://schemas.openxmlformats.org/drawingml/2006/table">
            <a:tbl>
              <a:tblPr/>
              <a:tblGrid>
                <a:gridCol w="585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0">
                <a:tc>
                  <a:txBody>
                    <a:bodyPr/>
                    <a:lstStyle/>
                    <a:p>
                      <a:pPr algn="l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 Bold"/>
                        </a:rPr>
                        <a:t>Learning Objective</a:t>
                      </a:r>
                      <a:endParaRPr lang="en-US" sz="1100"/>
                    </a:p>
                    <a:p>
                      <a:pPr marL="928358" lvl="1" indent="-464179">
                        <a:lnSpc>
                          <a:spcPts val="6019"/>
                        </a:lnSpc>
                        <a:buFont typeface="Arial"/>
                        <a:buChar char="•"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 Light"/>
                        </a:rPr>
                        <a:t>To explain the role of physical activity and nutrition in physical and emotional health</a:t>
                      </a:r>
                    </a:p>
                    <a:p>
                      <a:pPr>
                        <a:lnSpc>
                          <a:spcPts val="6019"/>
                        </a:lnSpc>
                      </a:pPr>
                      <a:endParaRPr lang="en-US" sz="4299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 Bold"/>
                        </a:rPr>
                        <a:t>Skills Objective</a:t>
                      </a:r>
                      <a:endParaRPr lang="en-US" sz="1100"/>
                    </a:p>
                    <a:p>
                      <a:pPr marL="928358" lvl="1" indent="-464179">
                        <a:lnSpc>
                          <a:spcPts val="6019"/>
                        </a:lnSpc>
                        <a:buFont typeface="Arial"/>
                        <a:buChar char="•"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"/>
                        </a:rPr>
                        <a:t>Young people can recognise what might affect them and ask for help</a:t>
                      </a:r>
                    </a:p>
                    <a:p>
                      <a:pPr marL="928358" lvl="1" indent="-464179">
                        <a:lnSpc>
                          <a:spcPts val="6019"/>
                        </a:lnSpc>
                        <a:buFont typeface="Arial"/>
                        <a:buChar char="•"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"/>
                        </a:rPr>
                        <a:t>When solving problems, young people can identify the questions to resolve the issue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6522615" y="4806445"/>
            <a:ext cx="1867641" cy="1908850"/>
          </a:xfrm>
          <a:custGeom>
            <a:avLst/>
            <a:gdLst/>
            <a:ahLst/>
            <a:cxnLst/>
            <a:rect l="l" t="t" r="r" b="b"/>
            <a:pathLst>
              <a:path w="1867641" h="1908850">
                <a:moveTo>
                  <a:pt x="0" y="0"/>
                </a:moveTo>
                <a:lnTo>
                  <a:pt x="1867641" y="0"/>
                </a:lnTo>
                <a:lnTo>
                  <a:pt x="1867641" y="1908850"/>
                </a:lnTo>
                <a:lnTo>
                  <a:pt x="0" y="190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5" t="-27492" b="-2240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22615" y="1501333"/>
            <a:ext cx="1800333" cy="1942621"/>
          </a:xfrm>
          <a:custGeom>
            <a:avLst/>
            <a:gdLst/>
            <a:ahLst/>
            <a:cxnLst/>
            <a:rect l="l" t="t" r="r" b="b"/>
            <a:pathLst>
              <a:path w="1800333" h="1942621">
                <a:moveTo>
                  <a:pt x="0" y="0"/>
                </a:moveTo>
                <a:lnTo>
                  <a:pt x="1800333" y="0"/>
                </a:lnTo>
                <a:lnTo>
                  <a:pt x="1800333" y="1942621"/>
                </a:lnTo>
                <a:lnTo>
                  <a:pt x="0" y="19426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435" t="-27260" r="-6105" b="-2417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4533" y="8282042"/>
            <a:ext cx="1593716" cy="1342924"/>
          </a:xfrm>
          <a:custGeom>
            <a:avLst/>
            <a:gdLst/>
            <a:ahLst/>
            <a:cxnLst/>
            <a:rect l="l" t="t" r="r" b="b"/>
            <a:pathLst>
              <a:path w="1593716" h="1342924">
                <a:moveTo>
                  <a:pt x="0" y="0"/>
                </a:moveTo>
                <a:lnTo>
                  <a:pt x="1593716" y="0"/>
                </a:lnTo>
                <a:lnTo>
                  <a:pt x="1593716" y="1342924"/>
                </a:lnTo>
                <a:lnTo>
                  <a:pt x="0" y="1342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7624" b="-3021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31401" y="1627025"/>
            <a:ext cx="16327899" cy="406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98"/>
              </a:lnSpc>
              <a:spcBef>
                <a:spcPct val="0"/>
              </a:spcBef>
            </a:pPr>
            <a:r>
              <a:rPr lang="en-US" sz="4641">
                <a:solidFill>
                  <a:srgbClr val="000000"/>
                </a:solidFill>
                <a:latin typeface="Open Sans Light"/>
              </a:rPr>
              <a:t>Identifying a connection between our physical and mental health. For example, exercise can have a positive effect on mental health because it interacts with dopamine levels in the brain, which are responsible for transmitting messages in the brain, learning, and keeping motivation levels up.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52182" y="1132451"/>
            <a:ext cx="16783637" cy="414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Open Sans Light"/>
              </a:rPr>
              <a:t>Look at the nutritional value of foods we buy, the quality of fruits and vegetables and the role of seasons in making fruits and vegetables nutritionally rich.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25577" y="689765"/>
            <a:ext cx="17036846" cy="165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Open Sans Light"/>
              </a:rPr>
              <a:t>The functioning of our immune system as interconnected to our microbiome is another example of a healthy system. </a:t>
            </a:r>
          </a:p>
        </p:txBody>
      </p:sp>
      <p:sp>
        <p:nvSpPr>
          <p:cNvPr id="7" name="Freeform 7"/>
          <p:cNvSpPr/>
          <p:nvPr/>
        </p:nvSpPr>
        <p:spPr>
          <a:xfrm>
            <a:off x="6259609" y="3260096"/>
            <a:ext cx="5443973" cy="5716171"/>
          </a:xfrm>
          <a:custGeom>
            <a:avLst/>
            <a:gdLst/>
            <a:ahLst/>
            <a:cxnLst/>
            <a:rect l="l" t="t" r="r" b="b"/>
            <a:pathLst>
              <a:path w="5443973" h="5716171">
                <a:moveTo>
                  <a:pt x="0" y="0"/>
                </a:moveTo>
                <a:lnTo>
                  <a:pt x="5443973" y="0"/>
                </a:lnTo>
                <a:lnTo>
                  <a:pt x="5443973" y="5716171"/>
                </a:lnTo>
                <a:lnTo>
                  <a:pt x="0" y="5716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473" y="185891"/>
            <a:ext cx="17582249" cy="9890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E6EF01-1FF4-42DA-B43D-E9009E36637F}"/>
</file>

<file path=customXml/itemProps2.xml><?xml version="1.0" encoding="utf-8"?>
<ds:datastoreItem xmlns:ds="http://schemas.openxmlformats.org/officeDocument/2006/customXml" ds:itemID="{B025512D-6004-41C5-A90F-A0BC2513FF14}"/>
</file>

<file path=customXml/itemProps3.xml><?xml version="1.0" encoding="utf-8"?>
<ds:datastoreItem xmlns:ds="http://schemas.openxmlformats.org/officeDocument/2006/customXml" ds:itemID="{3BB33529-5EAE-4A90-8730-7CD0EA427C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Macintosh PowerPoint</Application>
  <PresentationFormat>Custom</PresentationFormat>
  <Paragraphs>37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Open Sans Bold</vt:lpstr>
      <vt:lpstr>Open Sans Light</vt:lpstr>
      <vt:lpstr>Open Sans</vt:lpstr>
      <vt:lpstr>Open Sans Light Bold</vt:lpstr>
      <vt:lpstr>Calibri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L2 KS2 HH</dc:title>
  <cp:lastModifiedBy>Samia Akram</cp:lastModifiedBy>
  <cp:revision>1</cp:revision>
  <dcterms:created xsi:type="dcterms:W3CDTF">2006-08-16T00:00:00Z</dcterms:created>
  <dcterms:modified xsi:type="dcterms:W3CDTF">2023-09-19T16:39:08Z</dcterms:modified>
  <dc:identifier>DAFEEVJXha0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