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8288000" cy="10287000"/>
  <p:notesSz cx="6858000" cy="9144000"/>
  <p:embeddedFontLst>
    <p:embeddedFont>
      <p:font typeface="Calibri" panose="020F0502020204030204" pitchFamily="34" charset="0"/>
      <p:regular r:id="rId9"/>
      <p:bold r:id="rId10"/>
      <p:italic r:id="rId11"/>
      <p:boldItalic r:id="rId12"/>
    </p:embeddedFont>
    <p:embeddedFont>
      <p:font typeface="Open Sans" panose="020B0606030504020204" pitchFamily="34" charset="0"/>
      <p:regular r:id="rId13"/>
      <p:bold r:id="rId14"/>
      <p:italic r:id="rId15"/>
      <p:boldItalic r:id="rId16"/>
    </p:embeddedFont>
    <p:embeddedFont>
      <p:font typeface="Open Sans Light" panose="020B0306030504020204" pitchFamily="34" charset="0"/>
      <p:regular r:id="rId17"/>
      <p:italic r:id="rId18"/>
    </p:embeddedFont>
    <p:embeddedFont>
      <p:font typeface="Open Sans Light Bold" panose="020B0806030504020204" pitchFamily="34" charset="0"/>
      <p:regular r:id="rId19"/>
      <p:bold r:id="rId20"/>
    </p:embeddedFont>
    <p:embeddedFont>
      <p:font typeface="Open Sans Light Bold Italics" panose="020B0806030504020204" pitchFamily="34" charset="0"/>
      <p:regular r:id="rId21"/>
      <p:bold r:id="rId22"/>
      <p:italic r:id="rId23"/>
      <p:boldItalic r:id="rId24"/>
    </p:embeddedFont>
    <p:embeddedFont>
      <p:font typeface="Open Sans Light Italics" panose="020B0306030504020204" pitchFamily="34" charset="0"/>
      <p:regular r:id="rId25"/>
      <p: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17" autoAdjust="0"/>
  </p:normalViewPr>
  <p:slideViewPr>
    <p:cSldViewPr>
      <p:cViewPr varScale="1">
        <p:scale>
          <a:sx n="74" d="100"/>
          <a:sy n="74" d="100"/>
        </p:scale>
        <p:origin x="60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font" Target="fonts/font18.fntdata"/><Relationship Id="rId3" Type="http://schemas.openxmlformats.org/officeDocument/2006/relationships/slide" Target="slides/slide2.xml"/><Relationship Id="rId21"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font" Target="fonts/font17.fntdata"/><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font" Target="fonts/font16.fntdata"/><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font" Target="fonts/font15.fntdata"/><Relationship Id="rId28" Type="http://schemas.openxmlformats.org/officeDocument/2006/relationships/viewProps" Target="viewProps.xml"/><Relationship Id="rId10" Type="http://schemas.openxmlformats.org/officeDocument/2006/relationships/font" Target="fonts/font2.fntdata"/><Relationship Id="rId19" Type="http://schemas.openxmlformats.org/officeDocument/2006/relationships/font" Target="fonts/font11.fntdata"/><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19.09.2023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yellow for happiness, blue for sadness, red for anger, black for fear and green for calm.</a:t>
            </a:r>
          </a:p>
          <a:p>
            <a:endParaRPr lang="en-US"/>
          </a:p>
          <a:p>
            <a:r>
              <a:rPr lang="en-US"/>
              <a:t>This book explains how our mind can fill with different emotions and how each emotion can be self-identified, and ‘put away. The book uses colours to make the emotions visual,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Encourage pupils to add the food to the group they belong to.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3" Type="http://schemas.openxmlformats.org/officeDocument/2006/relationships/image" Target="../media/image19.svg"/><Relationship Id="rId18" Type="http://schemas.openxmlformats.org/officeDocument/2006/relationships/image" Target="../media/image24.svg"/><Relationship Id="rId26" Type="http://schemas.openxmlformats.org/officeDocument/2006/relationships/image" Target="../media/image32.png"/><Relationship Id="rId39" Type="http://schemas.openxmlformats.org/officeDocument/2006/relationships/image" Target="../media/image45.svg"/><Relationship Id="rId21" Type="http://schemas.openxmlformats.org/officeDocument/2006/relationships/image" Target="../media/image27.png"/><Relationship Id="rId34" Type="http://schemas.openxmlformats.org/officeDocument/2006/relationships/image" Target="../media/image40.pn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svg"/><Relationship Id="rId33" Type="http://schemas.openxmlformats.org/officeDocument/2006/relationships/image" Target="../media/image39.svg"/><Relationship Id="rId38" Type="http://schemas.openxmlformats.org/officeDocument/2006/relationships/image" Target="../media/image44.png"/><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6.sv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svg"/><Relationship Id="rId5" Type="http://schemas.openxmlformats.org/officeDocument/2006/relationships/image" Target="../media/image11.svg"/><Relationship Id="rId15" Type="http://schemas.openxmlformats.org/officeDocument/2006/relationships/image" Target="../media/image21.sv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sv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 Id="rId22" Type="http://schemas.openxmlformats.org/officeDocument/2006/relationships/image" Target="../media/image28.svg"/><Relationship Id="rId27" Type="http://schemas.openxmlformats.org/officeDocument/2006/relationships/image" Target="../media/image33.svg"/><Relationship Id="rId30" Type="http://schemas.openxmlformats.org/officeDocument/2006/relationships/image" Target="../media/image36.png"/><Relationship Id="rId35" Type="http://schemas.openxmlformats.org/officeDocument/2006/relationships/image" Target="../media/image41.svg"/><Relationship Id="rId8" Type="http://schemas.openxmlformats.org/officeDocument/2006/relationships/image" Target="../media/image14.png"/><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sp>
        <p:nvSpPr>
          <p:cNvPr id="6" name="Freeform 6"/>
          <p:cNvSpPr/>
          <p:nvPr/>
        </p:nvSpPr>
        <p:spPr>
          <a:xfrm>
            <a:off x="6728945" y="3706287"/>
            <a:ext cx="4670211" cy="5793839"/>
          </a:xfrm>
          <a:custGeom>
            <a:avLst/>
            <a:gdLst/>
            <a:ahLst/>
            <a:cxnLst/>
            <a:rect l="l" t="t" r="r" b="b"/>
            <a:pathLst>
              <a:path w="4670211" h="5793839">
                <a:moveTo>
                  <a:pt x="0" y="0"/>
                </a:moveTo>
                <a:lnTo>
                  <a:pt x="4670211" y="0"/>
                </a:lnTo>
                <a:lnTo>
                  <a:pt x="4670211" y="5793839"/>
                </a:lnTo>
                <a:lnTo>
                  <a:pt x="0" y="5793839"/>
                </a:lnTo>
                <a:lnTo>
                  <a:pt x="0" y="0"/>
                </a:lnTo>
                <a:close/>
              </a:path>
            </a:pathLst>
          </a:custGeom>
          <a:blipFill>
            <a:blip r:embed="rId3"/>
            <a:stretch>
              <a:fillRect b="-13998"/>
            </a:stretch>
          </a:blipFill>
        </p:spPr>
      </p:sp>
      <p:sp>
        <p:nvSpPr>
          <p:cNvPr id="7" name="TextBox 7"/>
          <p:cNvSpPr txBox="1"/>
          <p:nvPr/>
        </p:nvSpPr>
        <p:spPr>
          <a:xfrm>
            <a:off x="507650" y="608898"/>
            <a:ext cx="17112801" cy="3097389"/>
          </a:xfrm>
          <a:prstGeom prst="rect">
            <a:avLst/>
          </a:prstGeom>
        </p:spPr>
        <p:txBody>
          <a:bodyPr lIns="0" tIns="0" rIns="0" bIns="0" rtlCol="0" anchor="t">
            <a:spAutoFit/>
          </a:bodyPr>
          <a:lstStyle/>
          <a:p>
            <a:pPr algn="ctr">
              <a:lnSpc>
                <a:spcPts val="6194"/>
              </a:lnSpc>
              <a:spcBef>
                <a:spcPct val="0"/>
              </a:spcBef>
            </a:pPr>
            <a:r>
              <a:rPr lang="en-US" sz="4424">
                <a:solidFill>
                  <a:srgbClr val="000000"/>
                </a:solidFill>
                <a:latin typeface="Open Sans Light"/>
              </a:rPr>
              <a:t>“Promise me you’ll always remember: you’re braver than you believe and stronger than you seem, and smarter than you think.” </a:t>
            </a:r>
          </a:p>
          <a:p>
            <a:pPr algn="ctr">
              <a:lnSpc>
                <a:spcPts val="6194"/>
              </a:lnSpc>
              <a:spcBef>
                <a:spcPct val="0"/>
              </a:spcBef>
            </a:pPr>
            <a:endParaRPr lang="en-US" sz="4424">
              <a:solidFill>
                <a:srgbClr val="000000"/>
              </a:solidFill>
              <a:latin typeface="Open Sans Light"/>
            </a:endParaRPr>
          </a:p>
          <a:p>
            <a:pPr algn="ctr">
              <a:lnSpc>
                <a:spcPts val="6194"/>
              </a:lnSpc>
              <a:spcBef>
                <a:spcPct val="0"/>
              </a:spcBef>
            </a:pPr>
            <a:r>
              <a:rPr lang="en-US" sz="4424">
                <a:solidFill>
                  <a:srgbClr val="000000"/>
                </a:solidFill>
                <a:latin typeface="Open Sans Light Bold"/>
              </a:rPr>
              <a:t> Christopher Robin.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graphicFrame>
        <p:nvGraphicFramePr>
          <p:cNvPr id="6" name="Table 6"/>
          <p:cNvGraphicFramePr>
            <a:graphicFrameLocks noGrp="1"/>
          </p:cNvGraphicFramePr>
          <p:nvPr/>
        </p:nvGraphicFramePr>
        <p:xfrm>
          <a:off x="657685" y="7041571"/>
          <a:ext cx="16785459" cy="2216729"/>
        </p:xfrm>
        <a:graphic>
          <a:graphicData uri="http://schemas.openxmlformats.org/drawingml/2006/table">
            <a:tbl>
              <a:tblPr/>
              <a:tblGrid>
                <a:gridCol w="2333112">
                  <a:extLst>
                    <a:ext uri="{9D8B030D-6E8A-4147-A177-3AD203B41FA5}">
                      <a16:colId xmlns:a16="http://schemas.microsoft.com/office/drawing/2014/main" val="20000"/>
                    </a:ext>
                  </a:extLst>
                </a:gridCol>
                <a:gridCol w="14452346">
                  <a:extLst>
                    <a:ext uri="{9D8B030D-6E8A-4147-A177-3AD203B41FA5}">
                      <a16:colId xmlns:a16="http://schemas.microsoft.com/office/drawing/2014/main" val="20001"/>
                    </a:ext>
                  </a:extLst>
                </a:gridCol>
              </a:tblGrid>
              <a:tr h="2216729">
                <a:tc>
                  <a:txBody>
                    <a:bodyPr/>
                    <a:lstStyle/>
                    <a:p>
                      <a:pPr algn="l">
                        <a:lnSpc>
                          <a:spcPts val="4339"/>
                        </a:lnSpc>
                        <a:defRPr/>
                      </a:pPr>
                      <a:endParaRPr lang="en-US" sz="1100"/>
                    </a:p>
                  </a:txBody>
                  <a:tcPr marL="114300" marR="114300" marT="114300" marB="1143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ts val="4339"/>
                        </a:lnSpc>
                        <a:defRPr/>
                      </a:pPr>
                      <a:r>
                        <a:rPr lang="en-US" sz="3099">
                          <a:solidFill>
                            <a:srgbClr val="000000"/>
                          </a:solidFill>
                          <a:latin typeface="Open Sans Light Bold"/>
                        </a:rPr>
                        <a:t>National Curriculum: </a:t>
                      </a:r>
                      <a:r>
                        <a:rPr lang="en-US" sz="3099">
                          <a:solidFill>
                            <a:srgbClr val="000000"/>
                          </a:solidFill>
                          <a:latin typeface="Open Sans Light"/>
                        </a:rPr>
                        <a:t>Science Describe the importance of exercise, eating the right amounts of different types of food, and hygiene </a:t>
                      </a:r>
                      <a:endParaRPr lang="en-US" sz="1100"/>
                    </a:p>
                    <a:p>
                      <a:pPr algn="just">
                        <a:lnSpc>
                          <a:spcPts val="4339"/>
                        </a:lnSpc>
                      </a:pP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7" name="Table 7"/>
          <p:cNvGraphicFramePr>
            <a:graphicFrameLocks noGrp="1"/>
          </p:cNvGraphicFramePr>
          <p:nvPr/>
        </p:nvGraphicFramePr>
        <p:xfrm>
          <a:off x="657685" y="891891"/>
          <a:ext cx="16785459" cy="5898415"/>
        </p:xfrm>
        <a:graphic>
          <a:graphicData uri="http://schemas.openxmlformats.org/drawingml/2006/table">
            <a:tbl>
              <a:tblPr/>
              <a:tblGrid>
                <a:gridCol w="6573527">
                  <a:extLst>
                    <a:ext uri="{9D8B030D-6E8A-4147-A177-3AD203B41FA5}">
                      <a16:colId xmlns:a16="http://schemas.microsoft.com/office/drawing/2014/main" val="20000"/>
                    </a:ext>
                  </a:extLst>
                </a:gridCol>
                <a:gridCol w="10211932">
                  <a:extLst>
                    <a:ext uri="{9D8B030D-6E8A-4147-A177-3AD203B41FA5}">
                      <a16:colId xmlns:a16="http://schemas.microsoft.com/office/drawing/2014/main" val="20001"/>
                    </a:ext>
                  </a:extLst>
                </a:gridCol>
              </a:tblGrid>
              <a:tr h="3214822">
                <a:tc>
                  <a:txBody>
                    <a:bodyPr/>
                    <a:lstStyle/>
                    <a:p>
                      <a:pPr algn="l">
                        <a:lnSpc>
                          <a:spcPts val="4759"/>
                        </a:lnSpc>
                        <a:defRPr/>
                      </a:pPr>
                      <a:r>
                        <a:rPr lang="en-US" sz="3399">
                          <a:solidFill>
                            <a:srgbClr val="000000"/>
                          </a:solidFill>
                          <a:latin typeface="Open Sans Light Bold"/>
                        </a:rPr>
                        <a:t>Learning Objective </a:t>
                      </a:r>
                      <a:endParaRPr lang="en-US" sz="1100"/>
                    </a:p>
                    <a:p>
                      <a:pPr>
                        <a:lnSpc>
                          <a:spcPts val="4759"/>
                        </a:lnSpc>
                      </a:pPr>
                      <a:endParaRPr lang="en-US" sz="1100"/>
                    </a:p>
                    <a:p>
                      <a:pPr>
                        <a:lnSpc>
                          <a:spcPts val="4759"/>
                        </a:lnSpc>
                      </a:pPr>
                      <a:r>
                        <a:rPr lang="en-US" sz="3399">
                          <a:solidFill>
                            <a:srgbClr val="000000"/>
                          </a:solidFill>
                          <a:latin typeface="Open Sans Light"/>
                        </a:rPr>
                        <a:t>To learn about healthy food, including fruits and vegetables.</a:t>
                      </a:r>
                    </a:p>
                  </a:txBody>
                  <a:tcPr marL="114300" marR="114300" marT="114300" marB="1143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5405"/>
                        </a:lnSpc>
                        <a:defRPr/>
                      </a:pPr>
                      <a:r>
                        <a:rPr lang="en-US" sz="3399">
                          <a:solidFill>
                            <a:srgbClr val="000000"/>
                          </a:solidFill>
                          <a:latin typeface="Open Sans Light Bold"/>
                        </a:rPr>
                        <a:t>Skills Objectives</a:t>
                      </a:r>
                      <a:r>
                        <a:rPr lang="en-US" sz="3399">
                          <a:solidFill>
                            <a:srgbClr val="000000"/>
                          </a:solidFill>
                          <a:latin typeface="Open Sans Light"/>
                        </a:rPr>
                        <a:t> </a:t>
                      </a:r>
                      <a:endParaRPr lang="en-US" sz="1100"/>
                    </a:p>
                  </a:txBody>
                  <a:tcPr marL="114300" marR="114300" marT="114300" marB="1143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83592">
                <a:tc gridSpan="2">
                  <a:txBody>
                    <a:bodyPr/>
                    <a:lstStyle/>
                    <a:p>
                      <a:pPr algn="just">
                        <a:lnSpc>
                          <a:spcPts val="5473"/>
                        </a:lnSpc>
                        <a:defRPr/>
                      </a:pPr>
                      <a:r>
                        <a:rPr lang="en-US" sz="3399">
                          <a:solidFill>
                            <a:srgbClr val="000000"/>
                          </a:solidFill>
                          <a:latin typeface="Open Sans Light Bold"/>
                        </a:rPr>
                        <a:t>Outcomes </a:t>
                      </a:r>
                      <a:r>
                        <a:rPr lang="en-US" sz="3399">
                          <a:solidFill>
                            <a:srgbClr val="000000"/>
                          </a:solidFill>
                          <a:latin typeface="Open Sans Light"/>
                        </a:rPr>
                        <a:t>To make links between healthy food and feeling healthy. To develop curiosity around the topic of health and food. To be able to explain to other peers the importance of healthy eating. To explore how to act through snack changes. </a:t>
                      </a:r>
                      <a:endParaRPr lang="en-US" sz="1100"/>
                    </a:p>
                  </a:txBody>
                  <a:tcPr marL="114300" marR="114300" marT="114300" marB="1143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pPr algn="just">
                        <a:lnSpc>
                          <a:spcPts val="5473"/>
                        </a:lnSpc>
                        <a:defRPr/>
                      </a:pPr>
                      <a:r>
                        <a:rPr lang="en-US" sz="3399">
                          <a:solidFill>
                            <a:srgbClr val="000000"/>
                          </a:solidFill>
                          <a:latin typeface="Open Sans Light Bold"/>
                        </a:rPr>
                        <a:t>Outcomes </a:t>
                      </a:r>
                      <a:r>
                        <a:rPr lang="en-US" sz="3399">
                          <a:solidFill>
                            <a:srgbClr val="000000"/>
                          </a:solidFill>
                          <a:latin typeface="Open Sans Light"/>
                        </a:rPr>
                        <a:t>To make links between healthy food and feeling healthy. To develop curiosity around the topic of health and food. To be able to explain to other peers the importance of healthy eating. To explore how to act through snack changes. </a:t>
                      </a:r>
                      <a:endParaRPr lang="en-US" sz="1100"/>
                    </a:p>
                  </a:txBody>
                  <a:tcPr marL="114300" marR="114300" marT="114300" marB="1143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Freeform 8"/>
          <p:cNvSpPr/>
          <p:nvPr/>
        </p:nvSpPr>
        <p:spPr>
          <a:xfrm>
            <a:off x="7224831" y="2284051"/>
            <a:ext cx="1615166" cy="1557047"/>
          </a:xfrm>
          <a:custGeom>
            <a:avLst/>
            <a:gdLst/>
            <a:ahLst/>
            <a:cxnLst/>
            <a:rect l="l" t="t" r="r" b="b"/>
            <a:pathLst>
              <a:path w="1615166" h="1557047">
                <a:moveTo>
                  <a:pt x="0" y="0"/>
                </a:moveTo>
                <a:lnTo>
                  <a:pt x="1615166" y="0"/>
                </a:lnTo>
                <a:lnTo>
                  <a:pt x="1615166" y="1557047"/>
                </a:lnTo>
                <a:lnTo>
                  <a:pt x="0" y="1557047"/>
                </a:lnTo>
                <a:lnTo>
                  <a:pt x="0" y="0"/>
                </a:lnTo>
                <a:close/>
              </a:path>
            </a:pathLst>
          </a:custGeom>
          <a:blipFill>
            <a:blip r:embed="rId3"/>
            <a:stretch>
              <a:fillRect t="-26021" b="-20683"/>
            </a:stretch>
          </a:blipFill>
        </p:spPr>
      </p:sp>
      <p:sp>
        <p:nvSpPr>
          <p:cNvPr id="9" name="Freeform 9"/>
          <p:cNvSpPr/>
          <p:nvPr/>
        </p:nvSpPr>
        <p:spPr>
          <a:xfrm>
            <a:off x="1028700" y="7168861"/>
            <a:ext cx="1703555" cy="1962150"/>
          </a:xfrm>
          <a:custGeom>
            <a:avLst/>
            <a:gdLst/>
            <a:ahLst/>
            <a:cxnLst/>
            <a:rect l="l" t="t" r="r" b="b"/>
            <a:pathLst>
              <a:path w="1703555" h="1962150">
                <a:moveTo>
                  <a:pt x="0" y="0"/>
                </a:moveTo>
                <a:lnTo>
                  <a:pt x="1703555" y="0"/>
                </a:lnTo>
                <a:lnTo>
                  <a:pt x="1703555" y="1962150"/>
                </a:lnTo>
                <a:lnTo>
                  <a:pt x="0" y="1962150"/>
                </a:lnTo>
                <a:lnTo>
                  <a:pt x="0" y="0"/>
                </a:lnTo>
                <a:close/>
              </a:path>
            </a:pathLst>
          </a:custGeom>
          <a:blipFill>
            <a:blip r:embed="rId4"/>
            <a:stretch>
              <a:fillRect l="-13336" t="-30796" r="-8629" b="-18961"/>
            </a:stretch>
          </a:blipFill>
        </p:spPr>
      </p:sp>
      <p:sp>
        <p:nvSpPr>
          <p:cNvPr id="10" name="TextBox 10"/>
          <p:cNvSpPr txBox="1"/>
          <p:nvPr/>
        </p:nvSpPr>
        <p:spPr>
          <a:xfrm>
            <a:off x="9050414" y="1804528"/>
            <a:ext cx="8392729" cy="2036570"/>
          </a:xfrm>
          <a:prstGeom prst="rect">
            <a:avLst/>
          </a:prstGeom>
        </p:spPr>
        <p:txBody>
          <a:bodyPr lIns="0" tIns="0" rIns="0" bIns="0" rtlCol="0" anchor="t">
            <a:spAutoFit/>
          </a:bodyPr>
          <a:lstStyle/>
          <a:p>
            <a:pPr>
              <a:lnSpc>
                <a:spcPts val="5504"/>
              </a:lnSpc>
            </a:pPr>
            <a:r>
              <a:rPr lang="en-US" sz="3200" spc="35">
                <a:solidFill>
                  <a:srgbClr val="000000"/>
                </a:solidFill>
                <a:latin typeface="Open Sans"/>
              </a:rPr>
              <a:t>Using communication skills I can explain to others the importance of remaining healthy.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sp>
        <p:nvSpPr>
          <p:cNvPr id="6" name="Freeform 6"/>
          <p:cNvSpPr/>
          <p:nvPr/>
        </p:nvSpPr>
        <p:spPr>
          <a:xfrm>
            <a:off x="767278" y="3622416"/>
            <a:ext cx="16777617" cy="3396739"/>
          </a:xfrm>
          <a:custGeom>
            <a:avLst/>
            <a:gdLst/>
            <a:ahLst/>
            <a:cxnLst/>
            <a:rect l="l" t="t" r="r" b="b"/>
            <a:pathLst>
              <a:path w="16777617" h="3396739">
                <a:moveTo>
                  <a:pt x="0" y="0"/>
                </a:moveTo>
                <a:lnTo>
                  <a:pt x="16777617" y="0"/>
                </a:lnTo>
                <a:lnTo>
                  <a:pt x="16777617" y="3396739"/>
                </a:lnTo>
                <a:lnTo>
                  <a:pt x="0" y="3396739"/>
                </a:lnTo>
                <a:lnTo>
                  <a:pt x="0" y="0"/>
                </a:lnTo>
                <a:close/>
              </a:path>
            </a:pathLst>
          </a:custGeom>
          <a:blipFill>
            <a:blip r:embed="rId3"/>
            <a:stretch>
              <a:fillRect/>
            </a:stretch>
          </a:blipFill>
        </p:spPr>
      </p:sp>
      <p:sp>
        <p:nvSpPr>
          <p:cNvPr id="7" name="TextBox 7"/>
          <p:cNvSpPr txBox="1"/>
          <p:nvPr/>
        </p:nvSpPr>
        <p:spPr>
          <a:xfrm>
            <a:off x="1028700" y="1406617"/>
            <a:ext cx="15598167" cy="887058"/>
          </a:xfrm>
          <a:prstGeom prst="rect">
            <a:avLst/>
          </a:prstGeom>
        </p:spPr>
        <p:txBody>
          <a:bodyPr lIns="0" tIns="0" rIns="0" bIns="0" rtlCol="0" anchor="t">
            <a:spAutoFit/>
          </a:bodyPr>
          <a:lstStyle/>
          <a:p>
            <a:pPr algn="ctr">
              <a:lnSpc>
                <a:spcPts val="7279"/>
              </a:lnSpc>
            </a:pPr>
            <a:r>
              <a:rPr lang="en-US" sz="5199">
                <a:solidFill>
                  <a:srgbClr val="000000"/>
                </a:solidFill>
                <a:latin typeface="Open Sans"/>
              </a:rPr>
              <a:t>Using your senses to discover different foods: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sp>
        <p:nvSpPr>
          <p:cNvPr id="6" name="Freeform 6"/>
          <p:cNvSpPr/>
          <p:nvPr/>
        </p:nvSpPr>
        <p:spPr>
          <a:xfrm>
            <a:off x="8020271" y="229977"/>
            <a:ext cx="8967324" cy="9736436"/>
          </a:xfrm>
          <a:custGeom>
            <a:avLst/>
            <a:gdLst/>
            <a:ahLst/>
            <a:cxnLst/>
            <a:rect l="l" t="t" r="r" b="b"/>
            <a:pathLst>
              <a:path w="8967324" h="9736436">
                <a:moveTo>
                  <a:pt x="0" y="0"/>
                </a:moveTo>
                <a:lnTo>
                  <a:pt x="8967324" y="0"/>
                </a:lnTo>
                <a:lnTo>
                  <a:pt x="8967324" y="9736437"/>
                </a:lnTo>
                <a:lnTo>
                  <a:pt x="0" y="9736437"/>
                </a:lnTo>
                <a:lnTo>
                  <a:pt x="0" y="0"/>
                </a:lnTo>
                <a:close/>
              </a:path>
            </a:pathLst>
          </a:custGeom>
          <a:blipFill>
            <a:blip r:embed="rId2"/>
            <a:stretch>
              <a:fillRect l="-3348" t="-5292" b="-3451"/>
            </a:stretch>
          </a:blipFill>
        </p:spPr>
      </p:sp>
      <p:sp>
        <p:nvSpPr>
          <p:cNvPr id="7" name="TextBox 7"/>
          <p:cNvSpPr txBox="1"/>
          <p:nvPr/>
        </p:nvSpPr>
        <p:spPr>
          <a:xfrm>
            <a:off x="285169" y="6205428"/>
            <a:ext cx="7735101" cy="2708735"/>
          </a:xfrm>
          <a:prstGeom prst="rect">
            <a:avLst/>
          </a:prstGeom>
        </p:spPr>
        <p:txBody>
          <a:bodyPr lIns="0" tIns="0" rIns="0" bIns="0" rtlCol="0" anchor="t">
            <a:spAutoFit/>
          </a:bodyPr>
          <a:lstStyle/>
          <a:p>
            <a:pPr>
              <a:lnSpc>
                <a:spcPts val="7228"/>
              </a:lnSpc>
            </a:pPr>
            <a:r>
              <a:rPr lang="en-US" sz="5163">
                <a:solidFill>
                  <a:srgbClr val="FD4128"/>
                </a:solidFill>
                <a:latin typeface="Open Sans Light Italics"/>
              </a:rPr>
              <a:t>Use these words to describe what you see, hear, smell, touch and taste.</a:t>
            </a:r>
          </a:p>
        </p:txBody>
      </p:sp>
      <p:sp>
        <p:nvSpPr>
          <p:cNvPr id="8" name="TextBox 8"/>
          <p:cNvSpPr txBox="1"/>
          <p:nvPr/>
        </p:nvSpPr>
        <p:spPr>
          <a:xfrm>
            <a:off x="1463200" y="1786371"/>
            <a:ext cx="4481810" cy="580390"/>
          </a:xfrm>
          <a:prstGeom prst="rect">
            <a:avLst/>
          </a:prstGeom>
        </p:spPr>
        <p:txBody>
          <a:bodyPr lIns="0" tIns="0" rIns="0" bIns="0" rtlCol="0" anchor="t">
            <a:spAutoFit/>
          </a:bodyPr>
          <a:lstStyle/>
          <a:p>
            <a:pPr algn="ctr">
              <a:lnSpc>
                <a:spcPts val="4759"/>
              </a:lnSpc>
            </a:pPr>
            <a:r>
              <a:rPr lang="en-US" sz="3399">
                <a:solidFill>
                  <a:srgbClr val="000000"/>
                </a:solidFill>
                <a:latin typeface="Open Sans Light Bold Italics"/>
              </a:rPr>
              <a:t>Let's taste some food.</a:t>
            </a:r>
          </a:p>
        </p:txBody>
      </p:sp>
      <p:pic>
        <p:nvPicPr>
          <p:cNvPr id="9" name="Picture 9"/>
          <p:cNvPicPr>
            <a:picLocks noChangeAspect="1"/>
          </p:cNvPicPr>
          <p:nvPr/>
        </p:nvPicPr>
        <p:blipFill>
          <a:blip r:embed="rId3"/>
          <a:srcRect/>
          <a:stretch>
            <a:fillRect/>
          </a:stretch>
        </p:blipFill>
        <p:spPr>
          <a:xfrm>
            <a:off x="963680" y="451947"/>
            <a:ext cx="5480849" cy="331591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sp>
        <p:nvSpPr>
          <p:cNvPr id="6" name="Freeform 6"/>
          <p:cNvSpPr/>
          <p:nvPr/>
        </p:nvSpPr>
        <p:spPr>
          <a:xfrm>
            <a:off x="385460" y="273118"/>
            <a:ext cx="8317010" cy="9650155"/>
          </a:xfrm>
          <a:custGeom>
            <a:avLst/>
            <a:gdLst/>
            <a:ahLst/>
            <a:cxnLst/>
            <a:rect l="l" t="t" r="r" b="b"/>
            <a:pathLst>
              <a:path w="8317010" h="9650155">
                <a:moveTo>
                  <a:pt x="0" y="0"/>
                </a:moveTo>
                <a:lnTo>
                  <a:pt x="8317010" y="0"/>
                </a:lnTo>
                <a:lnTo>
                  <a:pt x="8317010" y="9650155"/>
                </a:lnTo>
                <a:lnTo>
                  <a:pt x="0" y="9650155"/>
                </a:lnTo>
                <a:lnTo>
                  <a:pt x="0" y="0"/>
                </a:lnTo>
                <a:close/>
              </a:path>
            </a:pathLst>
          </a:custGeom>
          <a:blipFill>
            <a:blip r:embed="rId2"/>
            <a:stretch>
              <a:fillRect l="-10913" t="-5438" r="-7814" b="-7788"/>
            </a:stretch>
          </a:blipFill>
        </p:spPr>
      </p:sp>
      <p:sp>
        <p:nvSpPr>
          <p:cNvPr id="7" name="Freeform 7"/>
          <p:cNvSpPr/>
          <p:nvPr/>
        </p:nvSpPr>
        <p:spPr>
          <a:xfrm>
            <a:off x="9594250" y="546348"/>
            <a:ext cx="8136427" cy="9103695"/>
          </a:xfrm>
          <a:custGeom>
            <a:avLst/>
            <a:gdLst/>
            <a:ahLst/>
            <a:cxnLst/>
            <a:rect l="l" t="t" r="r" b="b"/>
            <a:pathLst>
              <a:path w="8136427" h="9103695">
                <a:moveTo>
                  <a:pt x="0" y="0"/>
                </a:moveTo>
                <a:lnTo>
                  <a:pt x="8136427" y="0"/>
                </a:lnTo>
                <a:lnTo>
                  <a:pt x="8136427" y="9103695"/>
                </a:lnTo>
                <a:lnTo>
                  <a:pt x="0" y="9103695"/>
                </a:lnTo>
                <a:lnTo>
                  <a:pt x="0" y="0"/>
                </a:lnTo>
                <a:close/>
              </a:path>
            </a:pathLst>
          </a:custGeom>
          <a:blipFill>
            <a:blip r:embed="rId3"/>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sp>
        <p:nvSpPr>
          <p:cNvPr id="6" name="Freeform 6"/>
          <p:cNvSpPr/>
          <p:nvPr/>
        </p:nvSpPr>
        <p:spPr>
          <a:xfrm>
            <a:off x="4073996" y="185891"/>
            <a:ext cx="8274873" cy="9535527"/>
          </a:xfrm>
          <a:custGeom>
            <a:avLst/>
            <a:gdLst/>
            <a:ahLst/>
            <a:cxnLst/>
            <a:rect l="l" t="t" r="r" b="b"/>
            <a:pathLst>
              <a:path w="8274873" h="9535527">
                <a:moveTo>
                  <a:pt x="0" y="0"/>
                </a:moveTo>
                <a:lnTo>
                  <a:pt x="8274873" y="0"/>
                </a:lnTo>
                <a:lnTo>
                  <a:pt x="8274873" y="9535527"/>
                </a:lnTo>
                <a:lnTo>
                  <a:pt x="0" y="9535527"/>
                </a:lnTo>
                <a:lnTo>
                  <a:pt x="0" y="0"/>
                </a:lnTo>
                <a:close/>
              </a:path>
            </a:pathLst>
          </a:custGeom>
          <a:blipFill>
            <a:blip r:embed="rId3"/>
            <a:stretch>
              <a:fillRect/>
            </a:stretch>
          </a:blipFill>
        </p:spPr>
      </p:sp>
      <p:sp>
        <p:nvSpPr>
          <p:cNvPr id="7" name="Freeform 7"/>
          <p:cNvSpPr/>
          <p:nvPr/>
        </p:nvSpPr>
        <p:spPr>
          <a:xfrm>
            <a:off x="3314352" y="1238942"/>
            <a:ext cx="1519287" cy="1847158"/>
          </a:xfrm>
          <a:custGeom>
            <a:avLst/>
            <a:gdLst/>
            <a:ahLst/>
            <a:cxnLst/>
            <a:rect l="l" t="t" r="r" b="b"/>
            <a:pathLst>
              <a:path w="1519287" h="1847158">
                <a:moveTo>
                  <a:pt x="0" y="0"/>
                </a:moveTo>
                <a:lnTo>
                  <a:pt x="1519287" y="0"/>
                </a:lnTo>
                <a:lnTo>
                  <a:pt x="1519287" y="1847158"/>
                </a:lnTo>
                <a:lnTo>
                  <a:pt x="0" y="18471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953779" y="2997977"/>
            <a:ext cx="2721147" cy="1812964"/>
          </a:xfrm>
          <a:custGeom>
            <a:avLst/>
            <a:gdLst/>
            <a:ahLst/>
            <a:cxnLst/>
            <a:rect l="l" t="t" r="r" b="b"/>
            <a:pathLst>
              <a:path w="2721147" h="1812964">
                <a:moveTo>
                  <a:pt x="0" y="0"/>
                </a:moveTo>
                <a:lnTo>
                  <a:pt x="2721146" y="0"/>
                </a:lnTo>
                <a:lnTo>
                  <a:pt x="2721146" y="1812964"/>
                </a:lnTo>
                <a:lnTo>
                  <a:pt x="0" y="18129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953779" y="856530"/>
            <a:ext cx="1888000" cy="1826640"/>
          </a:xfrm>
          <a:custGeom>
            <a:avLst/>
            <a:gdLst/>
            <a:ahLst/>
            <a:cxnLst/>
            <a:rect l="l" t="t" r="r" b="b"/>
            <a:pathLst>
              <a:path w="1888000" h="1826640">
                <a:moveTo>
                  <a:pt x="0" y="0"/>
                </a:moveTo>
                <a:lnTo>
                  <a:pt x="1887999" y="0"/>
                </a:lnTo>
                <a:lnTo>
                  <a:pt x="1887999" y="1826640"/>
                </a:lnTo>
                <a:lnTo>
                  <a:pt x="0" y="18266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3915780" y="185891"/>
            <a:ext cx="1835720" cy="2195181"/>
          </a:xfrm>
          <a:custGeom>
            <a:avLst/>
            <a:gdLst/>
            <a:ahLst/>
            <a:cxnLst/>
            <a:rect l="l" t="t" r="r" b="b"/>
            <a:pathLst>
              <a:path w="1835720" h="2195181">
                <a:moveTo>
                  <a:pt x="0" y="0"/>
                </a:moveTo>
                <a:lnTo>
                  <a:pt x="1835719" y="0"/>
                </a:lnTo>
                <a:lnTo>
                  <a:pt x="1835719" y="2195181"/>
                </a:lnTo>
                <a:lnTo>
                  <a:pt x="0" y="2195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3915780" y="6281519"/>
            <a:ext cx="1483182" cy="2247245"/>
          </a:xfrm>
          <a:custGeom>
            <a:avLst/>
            <a:gdLst/>
            <a:ahLst/>
            <a:cxnLst/>
            <a:rect l="l" t="t" r="r" b="b"/>
            <a:pathLst>
              <a:path w="1483182" h="2247245">
                <a:moveTo>
                  <a:pt x="0" y="0"/>
                </a:moveTo>
                <a:lnTo>
                  <a:pt x="1483181" y="0"/>
                </a:lnTo>
                <a:lnTo>
                  <a:pt x="1483181" y="2247245"/>
                </a:lnTo>
                <a:lnTo>
                  <a:pt x="0" y="22472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2303222" y="5446073"/>
            <a:ext cx="2022259" cy="1670892"/>
          </a:xfrm>
          <a:custGeom>
            <a:avLst/>
            <a:gdLst/>
            <a:ahLst/>
            <a:cxnLst/>
            <a:rect l="l" t="t" r="r" b="b"/>
            <a:pathLst>
              <a:path w="2022259" h="1670892">
                <a:moveTo>
                  <a:pt x="0" y="0"/>
                </a:moveTo>
                <a:lnTo>
                  <a:pt x="2022260" y="0"/>
                </a:lnTo>
                <a:lnTo>
                  <a:pt x="2022260" y="1670892"/>
                </a:lnTo>
                <a:lnTo>
                  <a:pt x="0" y="16708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998398" y="7009663"/>
            <a:ext cx="2917381" cy="1827010"/>
          </a:xfrm>
          <a:custGeom>
            <a:avLst/>
            <a:gdLst/>
            <a:ahLst/>
            <a:cxnLst/>
            <a:rect l="l" t="t" r="r" b="b"/>
            <a:pathLst>
              <a:path w="2917381" h="1827010">
                <a:moveTo>
                  <a:pt x="0" y="0"/>
                </a:moveTo>
                <a:lnTo>
                  <a:pt x="2917382" y="0"/>
                </a:lnTo>
                <a:lnTo>
                  <a:pt x="2917382" y="1827010"/>
                </a:lnTo>
                <a:lnTo>
                  <a:pt x="0" y="1827010"/>
                </a:lnTo>
                <a:lnTo>
                  <a:pt x="0" y="0"/>
                </a:lnTo>
                <a:close/>
              </a:path>
            </a:pathLst>
          </a:custGeom>
          <a:blipFill>
            <a:blip r:embed="rId16"/>
            <a:stretch>
              <a:fillRect/>
            </a:stretch>
          </a:blipFill>
        </p:spPr>
      </p:sp>
      <p:sp>
        <p:nvSpPr>
          <p:cNvPr id="14" name="Freeform 14"/>
          <p:cNvSpPr/>
          <p:nvPr/>
        </p:nvSpPr>
        <p:spPr>
          <a:xfrm>
            <a:off x="9868132" y="856530"/>
            <a:ext cx="2137573" cy="1233594"/>
          </a:xfrm>
          <a:custGeom>
            <a:avLst/>
            <a:gdLst/>
            <a:ahLst/>
            <a:cxnLst/>
            <a:rect l="l" t="t" r="r" b="b"/>
            <a:pathLst>
              <a:path w="2137573" h="1233594">
                <a:moveTo>
                  <a:pt x="0" y="0"/>
                </a:moveTo>
                <a:lnTo>
                  <a:pt x="2137573" y="0"/>
                </a:lnTo>
                <a:lnTo>
                  <a:pt x="2137573" y="1233594"/>
                </a:lnTo>
                <a:lnTo>
                  <a:pt x="0" y="123359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a:off x="11857813" y="1945852"/>
            <a:ext cx="1501944" cy="1474636"/>
          </a:xfrm>
          <a:custGeom>
            <a:avLst/>
            <a:gdLst/>
            <a:ahLst/>
            <a:cxnLst/>
            <a:rect l="l" t="t" r="r" b="b"/>
            <a:pathLst>
              <a:path w="1501944" h="1474636">
                <a:moveTo>
                  <a:pt x="0" y="0"/>
                </a:moveTo>
                <a:lnTo>
                  <a:pt x="1501943" y="0"/>
                </a:lnTo>
                <a:lnTo>
                  <a:pt x="1501943" y="1474635"/>
                </a:lnTo>
                <a:lnTo>
                  <a:pt x="0" y="147463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p:cNvSpPr/>
          <p:nvPr/>
        </p:nvSpPr>
        <p:spPr>
          <a:xfrm>
            <a:off x="11771352" y="1028700"/>
            <a:ext cx="1674866" cy="1196768"/>
          </a:xfrm>
          <a:custGeom>
            <a:avLst/>
            <a:gdLst/>
            <a:ahLst/>
            <a:cxnLst/>
            <a:rect l="l" t="t" r="r" b="b"/>
            <a:pathLst>
              <a:path w="1674866" h="1196768">
                <a:moveTo>
                  <a:pt x="0" y="0"/>
                </a:moveTo>
                <a:lnTo>
                  <a:pt x="1674866" y="0"/>
                </a:lnTo>
                <a:lnTo>
                  <a:pt x="1674866" y="1196768"/>
                </a:lnTo>
                <a:lnTo>
                  <a:pt x="0" y="119676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p:cNvSpPr/>
          <p:nvPr/>
        </p:nvSpPr>
        <p:spPr>
          <a:xfrm>
            <a:off x="11121907" y="3747708"/>
            <a:ext cx="2927886" cy="1350487"/>
          </a:xfrm>
          <a:custGeom>
            <a:avLst/>
            <a:gdLst/>
            <a:ahLst/>
            <a:cxnLst/>
            <a:rect l="l" t="t" r="r" b="b"/>
            <a:pathLst>
              <a:path w="2927886" h="1350487">
                <a:moveTo>
                  <a:pt x="0" y="0"/>
                </a:moveTo>
                <a:lnTo>
                  <a:pt x="2927886" y="0"/>
                </a:lnTo>
                <a:lnTo>
                  <a:pt x="2927886" y="1350487"/>
                </a:lnTo>
                <a:lnTo>
                  <a:pt x="0" y="1350487"/>
                </a:lnTo>
                <a:lnTo>
                  <a:pt x="0" y="0"/>
                </a:lnTo>
                <a:close/>
              </a:path>
            </a:pathLst>
          </a:custGeom>
          <a:blipFill>
            <a:blip r:embed="rId23"/>
            <a:stretch>
              <a:fillRect/>
            </a:stretch>
          </a:blipFill>
        </p:spPr>
      </p:sp>
      <p:sp>
        <p:nvSpPr>
          <p:cNvPr id="18" name="Freeform 18"/>
          <p:cNvSpPr/>
          <p:nvPr/>
        </p:nvSpPr>
        <p:spPr>
          <a:xfrm>
            <a:off x="10936919" y="6105010"/>
            <a:ext cx="1019202" cy="1390971"/>
          </a:xfrm>
          <a:custGeom>
            <a:avLst/>
            <a:gdLst/>
            <a:ahLst/>
            <a:cxnLst/>
            <a:rect l="l" t="t" r="r" b="b"/>
            <a:pathLst>
              <a:path w="1019202" h="1390971">
                <a:moveTo>
                  <a:pt x="0" y="0"/>
                </a:moveTo>
                <a:lnTo>
                  <a:pt x="1019202" y="0"/>
                </a:lnTo>
                <a:lnTo>
                  <a:pt x="1019202" y="1390971"/>
                </a:lnTo>
                <a:lnTo>
                  <a:pt x="0" y="139097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9" name="Freeform 19"/>
          <p:cNvSpPr/>
          <p:nvPr/>
        </p:nvSpPr>
        <p:spPr>
          <a:xfrm>
            <a:off x="10503522" y="7116965"/>
            <a:ext cx="1452599" cy="1147530"/>
          </a:xfrm>
          <a:custGeom>
            <a:avLst/>
            <a:gdLst/>
            <a:ahLst/>
            <a:cxnLst/>
            <a:rect l="l" t="t" r="r" b="b"/>
            <a:pathLst>
              <a:path w="1452599" h="1147530">
                <a:moveTo>
                  <a:pt x="0" y="0"/>
                </a:moveTo>
                <a:lnTo>
                  <a:pt x="1452599" y="0"/>
                </a:lnTo>
                <a:lnTo>
                  <a:pt x="1452599" y="1147530"/>
                </a:lnTo>
                <a:lnTo>
                  <a:pt x="0" y="114753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0" name="Freeform 20"/>
          <p:cNvSpPr/>
          <p:nvPr/>
        </p:nvSpPr>
        <p:spPr>
          <a:xfrm>
            <a:off x="11771352" y="6281519"/>
            <a:ext cx="1240994" cy="1336198"/>
          </a:xfrm>
          <a:custGeom>
            <a:avLst/>
            <a:gdLst/>
            <a:ahLst/>
            <a:cxnLst/>
            <a:rect l="l" t="t" r="r" b="b"/>
            <a:pathLst>
              <a:path w="1240994" h="1336198">
                <a:moveTo>
                  <a:pt x="0" y="0"/>
                </a:moveTo>
                <a:lnTo>
                  <a:pt x="1240994" y="0"/>
                </a:lnTo>
                <a:lnTo>
                  <a:pt x="1240994" y="1336198"/>
                </a:lnTo>
                <a:lnTo>
                  <a:pt x="0" y="133619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1" name="Freeform 21"/>
          <p:cNvSpPr/>
          <p:nvPr/>
        </p:nvSpPr>
        <p:spPr>
          <a:xfrm>
            <a:off x="12159550" y="5257655"/>
            <a:ext cx="852600" cy="1023864"/>
          </a:xfrm>
          <a:custGeom>
            <a:avLst/>
            <a:gdLst/>
            <a:ahLst/>
            <a:cxnLst/>
            <a:rect l="l" t="t" r="r" b="b"/>
            <a:pathLst>
              <a:path w="852600" h="1023864">
                <a:moveTo>
                  <a:pt x="0" y="0"/>
                </a:moveTo>
                <a:lnTo>
                  <a:pt x="852600" y="0"/>
                </a:lnTo>
                <a:lnTo>
                  <a:pt x="852600" y="1023864"/>
                </a:lnTo>
                <a:lnTo>
                  <a:pt x="0" y="102386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22" name="Freeform 22"/>
          <p:cNvSpPr/>
          <p:nvPr/>
        </p:nvSpPr>
        <p:spPr>
          <a:xfrm>
            <a:off x="8211432" y="7375223"/>
            <a:ext cx="1095890" cy="1095890"/>
          </a:xfrm>
          <a:custGeom>
            <a:avLst/>
            <a:gdLst/>
            <a:ahLst/>
            <a:cxnLst/>
            <a:rect l="l" t="t" r="r" b="b"/>
            <a:pathLst>
              <a:path w="1095890" h="1095890">
                <a:moveTo>
                  <a:pt x="0" y="0"/>
                </a:moveTo>
                <a:lnTo>
                  <a:pt x="1095890" y="0"/>
                </a:lnTo>
                <a:lnTo>
                  <a:pt x="1095890" y="1095890"/>
                </a:lnTo>
                <a:lnTo>
                  <a:pt x="0" y="109589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23" name="Freeform 23"/>
          <p:cNvSpPr/>
          <p:nvPr/>
        </p:nvSpPr>
        <p:spPr>
          <a:xfrm>
            <a:off x="7260603" y="6646095"/>
            <a:ext cx="1170805" cy="1943245"/>
          </a:xfrm>
          <a:custGeom>
            <a:avLst/>
            <a:gdLst/>
            <a:ahLst/>
            <a:cxnLst/>
            <a:rect l="l" t="t" r="r" b="b"/>
            <a:pathLst>
              <a:path w="1170805" h="1943245">
                <a:moveTo>
                  <a:pt x="0" y="0"/>
                </a:moveTo>
                <a:lnTo>
                  <a:pt x="1170806" y="0"/>
                </a:lnTo>
                <a:lnTo>
                  <a:pt x="1170806" y="1943245"/>
                </a:lnTo>
                <a:lnTo>
                  <a:pt x="0" y="194324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24" name="Freeform 24"/>
          <p:cNvSpPr/>
          <p:nvPr/>
        </p:nvSpPr>
        <p:spPr>
          <a:xfrm>
            <a:off x="8079296" y="6105010"/>
            <a:ext cx="567123" cy="1095890"/>
          </a:xfrm>
          <a:custGeom>
            <a:avLst/>
            <a:gdLst/>
            <a:ahLst/>
            <a:cxnLst/>
            <a:rect l="l" t="t" r="r" b="b"/>
            <a:pathLst>
              <a:path w="567123" h="1095890">
                <a:moveTo>
                  <a:pt x="0" y="0"/>
                </a:moveTo>
                <a:lnTo>
                  <a:pt x="567123" y="0"/>
                </a:lnTo>
                <a:lnTo>
                  <a:pt x="567123" y="1095890"/>
                </a:lnTo>
                <a:lnTo>
                  <a:pt x="0" y="109589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5" name="Freeform 25"/>
          <p:cNvSpPr/>
          <p:nvPr/>
        </p:nvSpPr>
        <p:spPr>
          <a:xfrm rot="-2962874">
            <a:off x="7448239" y="5101356"/>
            <a:ext cx="1526386" cy="1551599"/>
          </a:xfrm>
          <a:custGeom>
            <a:avLst/>
            <a:gdLst/>
            <a:ahLst/>
            <a:cxnLst/>
            <a:rect l="l" t="t" r="r" b="b"/>
            <a:pathLst>
              <a:path w="1526386" h="1551599">
                <a:moveTo>
                  <a:pt x="0" y="0"/>
                </a:moveTo>
                <a:lnTo>
                  <a:pt x="1526386" y="0"/>
                </a:lnTo>
                <a:lnTo>
                  <a:pt x="1526386" y="1551599"/>
                </a:lnTo>
                <a:lnTo>
                  <a:pt x="0" y="1551599"/>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1CEFDF5F80834282EED071285A58F5" ma:contentTypeVersion="3" ma:contentTypeDescription="Create a new document." ma:contentTypeScope="" ma:versionID="1ac6df1c1196c590e4ddc7112812f5f5">
  <xsd:schema xmlns:xsd="http://www.w3.org/2001/XMLSchema" xmlns:xs="http://www.w3.org/2001/XMLSchema" xmlns:p="http://schemas.microsoft.com/office/2006/metadata/properties" xmlns:ns2="8a9b9e0f-b707-4069-b1c6-a6e1cf6c7e7e" targetNamespace="http://schemas.microsoft.com/office/2006/metadata/properties" ma:root="true" ma:fieldsID="adcbf8e080c23f82357b7e602b1f79fd" ns2:_="">
    <xsd:import namespace="8a9b9e0f-b707-4069-b1c6-a6e1cf6c7e7e"/>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9b9e0f-b707-4069-b1c6-a6e1cf6c7e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E58B480-4BAA-4292-9C7C-C65ED808E8F8}"/>
</file>

<file path=customXml/itemProps2.xml><?xml version="1.0" encoding="utf-8"?>
<ds:datastoreItem xmlns:ds="http://schemas.openxmlformats.org/officeDocument/2006/customXml" ds:itemID="{B22BFCD5-B604-438A-B185-1AB78102DA41}"/>
</file>

<file path=customXml/itemProps3.xml><?xml version="1.0" encoding="utf-8"?>
<ds:datastoreItem xmlns:ds="http://schemas.openxmlformats.org/officeDocument/2006/customXml" ds:itemID="{7F69F94B-2704-49A0-A41E-7E7752DB4BA8}"/>
</file>

<file path=docProps/app.xml><?xml version="1.0" encoding="utf-8"?>
<Properties xmlns="http://schemas.openxmlformats.org/officeDocument/2006/extended-properties" xmlns:vt="http://schemas.openxmlformats.org/officeDocument/2006/docPropsVTypes">
  <TotalTime>0</TotalTime>
  <Words>231</Words>
  <Application>Microsoft Macintosh PowerPoint</Application>
  <PresentationFormat>Custom</PresentationFormat>
  <Paragraphs>25</Paragraphs>
  <Slides>6</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Open Sans Light Italics</vt:lpstr>
      <vt:lpstr>Arial</vt:lpstr>
      <vt:lpstr>Open Sans Light</vt:lpstr>
      <vt:lpstr>Open Sans</vt:lpstr>
      <vt:lpstr>Open Sans Light Bold</vt:lpstr>
      <vt:lpstr>Calibri</vt:lpstr>
      <vt:lpstr>Open Sans Light Bold Italics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L2 KS1 HH</dc:title>
  <cp:lastModifiedBy>Samia Akram</cp:lastModifiedBy>
  <cp:revision>1</cp:revision>
  <dcterms:created xsi:type="dcterms:W3CDTF">2006-08-16T00:00:00Z</dcterms:created>
  <dcterms:modified xsi:type="dcterms:W3CDTF">2023-09-19T16:10:17Z</dcterms:modified>
  <dc:identifier>DAFEDGupJtA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0x010100231CEFDF5F80834282EED071285A58F5</vt:lpwstr>
  </property>
  <property fmtid="{D5CDD505-2E9C-101B-9397-08002B2CF9AE}" pid="3" name="Order">
    <vt:lpwstr>8377300.00000000</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