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Open Sans 1" panose="020B0606030504020204" pitchFamily="34" charset="0"/>
      <p:regular r:id="rId15"/>
    </p:embeddedFont>
    <p:embeddedFont>
      <p:font typeface="Open Sans 1 Bold" panose="020B0806030504020204" pitchFamily="34" charset="0"/>
      <p:regular r:id="rId16"/>
      <p:bold r:id="rId17"/>
    </p:embeddedFont>
    <p:embeddedFont>
      <p:font typeface="Open Sans 1 Light" panose="020B0306030504020204" pitchFamily="34" charset="0"/>
      <p:regular r:id="rId18"/>
    </p:embeddedFont>
    <p:embeddedFont>
      <p:font typeface="Open Sans 2" panose="020B0606030504020204" pitchFamily="34" charset="0"/>
      <p:regular r:id="rId19"/>
    </p:embeddedFont>
    <p:embeddedFont>
      <p:font typeface="Open Sans Extra Bold" panose="020B0906030804020204" pitchFamily="34" charset="0"/>
      <p:regular r:id="rId20"/>
      <p:bold r:id="rId21"/>
    </p:embeddedFont>
    <p:embeddedFont>
      <p:font typeface="Open Sans Light" panose="020B0306030504020204" pitchFamily="34" charset="0"/>
      <p:regular r:id="rId22"/>
      <p:italic r:id="rId23"/>
    </p:embeddedFont>
    <p:embeddedFont>
      <p:font typeface="Open Sans Light Bold" panose="020B0806030504020204" pitchFamily="34" charset="0"/>
      <p:regular r:id="rId24"/>
      <p:bold r:id="rId25"/>
    </p:embeddedFont>
    <p:embeddedFont>
      <p:font typeface="Open Sans Light Bold Italics" panose="020B08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customXml" Target="../customXml/item3.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yellow for happiness, blue for sadness, red for anger, black for fear and green for calm.</a:t>
            </a:r>
          </a:p>
          <a:p>
            <a:endParaRPr lang="en-US"/>
          </a:p>
          <a:p>
            <a:r>
              <a:rPr lang="en-US"/>
              <a:t>This book explains how our mind can fill with different emotions and how each emotion can be self-identified, and ‘put away. The book uses colours to make the emotions visual,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first session introduces pupils to health as a state of balance and constant interaction between us and the outside world. Maintaining this balance in us is how we stay healthy and help others stay healthy too. </a:t>
            </a:r>
          </a:p>
          <a:p>
            <a:endParaRPr lang="en-US"/>
          </a:p>
          <a:p>
            <a:r>
              <a:rPr lang="en-US"/>
              <a:t>The class will need to review all the different factors impacting health that they have explored through previous learning (healthy diet, drinking water, sleep, exercise) to define health at the end. </a:t>
            </a:r>
          </a:p>
          <a:p>
            <a:endParaRPr lang="en-US"/>
          </a:p>
          <a:p>
            <a:r>
              <a:rPr lang="en-US"/>
              <a:t>The teacher could start the session by filling a mind map with factors interacting with our health. Pupils can participate orally when doing this.  Then explain that our body is a healthy system where different elements are working together in balance to give us good health.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session, the teacher should aim to give children opportunities to explore different what a healthy system is. This could be done by studying the water cycle, organic food cycle or bees and pollination. Pupils will look at how each of these systems is important for our health and the system's health. Refer to the presentation slides here. Practitioners should consider what the prior knowledge of the pupils is when making connections in the lesson.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session, the teacher should aim to give children opportunities to explore different what a healthy system is. This could be done by studying the water cycle, organic food cycle or bees and pollination. Pupils will look at how each of these systems is important for our health and the system's health. Refer to the presentation slides here. Practitioners should consider what the prior knowledge of the pupils is when making connections in the lesson.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session, the teacher should aim to give children opportunities to explore different what a healthy system is. This could be done by studying the water cycle, organic food cycle or bees and pollination. Pupils will look at how each of these systems is important for our health and the system's health. Refer to the presentation slides here. Practitioners should consider what the prior knowledge of the pupils is when making connections in the lesson.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During the session, the teacher should aim to give children opportunities to explore different what a healthy system is. This could be done by studying the water cycle, organic food cycle or bees and pollination. Pupils will look at how each of these systems is important for our health and the system's health. Refer to the presentation slides here. Practitioners should consider what the prior knowledge of the pupils is when making connections in the lesson.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watch?v=KMY2pMsLiJw"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watch?v=TWb4KlM2vts"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watch?v=xD5tdykIJBI"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watch?v=W-daJxfe4As"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3833691" y="270987"/>
            <a:ext cx="9075911" cy="4733925"/>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Healthy Habits </a:t>
            </a:r>
          </a:p>
          <a:p>
            <a:pPr algn="ctr">
              <a:lnSpc>
                <a:spcPts val="12599"/>
              </a:lnSpc>
            </a:pPr>
            <a:r>
              <a:rPr lang="en-US" sz="9000">
                <a:solidFill>
                  <a:srgbClr val="000000"/>
                </a:solidFill>
                <a:latin typeface="Open Sans Extra Bold"/>
              </a:rPr>
              <a:t>Lesson 1 - KS2</a:t>
            </a:r>
          </a:p>
          <a:p>
            <a:pPr algn="ctr">
              <a:lnSpc>
                <a:spcPts val="12599"/>
              </a:lnSpc>
            </a:pPr>
            <a:endParaRPr lang="en-US" sz="9000">
              <a:solidFill>
                <a:srgbClr val="000000"/>
              </a:solidFill>
              <a:latin typeface="Open Sans Extra Bold"/>
            </a:endParaRPr>
          </a:p>
        </p:txBody>
      </p:sp>
      <p:sp>
        <p:nvSpPr>
          <p:cNvPr id="7" name="Freeform 7"/>
          <p:cNvSpPr/>
          <p:nvPr/>
        </p:nvSpPr>
        <p:spPr>
          <a:xfrm>
            <a:off x="5471505" y="3891838"/>
            <a:ext cx="5800282" cy="2879049"/>
          </a:xfrm>
          <a:custGeom>
            <a:avLst/>
            <a:gdLst/>
            <a:ahLst/>
            <a:cxnLst/>
            <a:rect l="l" t="t" r="r" b="b"/>
            <a:pathLst>
              <a:path w="5800282" h="2879049">
                <a:moveTo>
                  <a:pt x="0" y="0"/>
                </a:moveTo>
                <a:lnTo>
                  <a:pt x="5800282" y="0"/>
                </a:lnTo>
                <a:lnTo>
                  <a:pt x="5800282" y="2879049"/>
                </a:lnTo>
                <a:lnTo>
                  <a:pt x="0" y="28790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1713856" y="7131228"/>
            <a:ext cx="16008146" cy="2006095"/>
          </a:xfrm>
          <a:prstGeom prst="rect">
            <a:avLst/>
          </a:prstGeom>
        </p:spPr>
        <p:txBody>
          <a:bodyPr lIns="0" tIns="0" rIns="0" bIns="0" rtlCol="0" anchor="t">
            <a:spAutoFit/>
          </a:bodyPr>
          <a:lstStyle/>
          <a:p>
            <a:pPr algn="ctr">
              <a:lnSpc>
                <a:spcPts val="8069"/>
              </a:lnSpc>
              <a:spcBef>
                <a:spcPct val="0"/>
              </a:spcBef>
            </a:pPr>
            <a:r>
              <a:rPr lang="en-US" sz="5764">
                <a:solidFill>
                  <a:srgbClr val="000000"/>
                </a:solidFill>
                <a:latin typeface="Open Sans Light Bold Italics"/>
              </a:rPr>
              <a:t>“Motivation is what gets you started.  Habit is what keeps you going.” – Jim Ryun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657094" y="7323259"/>
          <a:ext cx="16749318" cy="2409825"/>
        </p:xfrm>
        <a:graphic>
          <a:graphicData uri="http://schemas.openxmlformats.org/drawingml/2006/table">
            <a:tbl>
              <a:tblPr/>
              <a:tblGrid>
                <a:gridCol w="3741711">
                  <a:extLst>
                    <a:ext uri="{9D8B030D-6E8A-4147-A177-3AD203B41FA5}">
                      <a16:colId xmlns:a16="http://schemas.microsoft.com/office/drawing/2014/main" val="20000"/>
                    </a:ext>
                  </a:extLst>
                </a:gridCol>
                <a:gridCol w="13007608">
                  <a:extLst>
                    <a:ext uri="{9D8B030D-6E8A-4147-A177-3AD203B41FA5}">
                      <a16:colId xmlns:a16="http://schemas.microsoft.com/office/drawing/2014/main" val="20001"/>
                    </a:ext>
                  </a:extLst>
                </a:gridCol>
              </a:tblGrid>
              <a:tr h="2409825">
                <a:tc>
                  <a:txBody>
                    <a:bodyPr/>
                    <a:lstStyle/>
                    <a:p>
                      <a:pPr algn="l">
                        <a:lnSpc>
                          <a:spcPts val="4479"/>
                        </a:lnSpc>
                        <a:defRPr/>
                      </a:pPr>
                      <a:r>
                        <a:rPr lang="en-US" sz="3199">
                          <a:solidFill>
                            <a:srgbClr val="000000"/>
                          </a:solidFill>
                          <a:latin typeface="Open Sans Light Bold"/>
                        </a:rPr>
                        <a:t>#WeWill Stage</a:t>
                      </a: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5459"/>
                        </a:lnSpc>
                        <a:defRPr/>
                      </a:pPr>
                      <a:r>
                        <a:rPr lang="en-US" sz="3899">
                          <a:solidFill>
                            <a:srgbClr val="000000"/>
                          </a:solidFill>
                          <a:latin typeface="Open Sans Light Bold"/>
                        </a:rPr>
                        <a:t>National Curriculum:</a:t>
                      </a:r>
                      <a:r>
                        <a:rPr lang="en-US" sz="3899">
                          <a:solidFill>
                            <a:srgbClr val="000000"/>
                          </a:solidFill>
                          <a:latin typeface="Open Sans Light"/>
                        </a:rPr>
                        <a:t> PSHE Mental and physical health. Science Healthy and balanced nutrition</a:t>
                      </a:r>
                      <a:endParaRPr lang="en-US" sz="1100"/>
                    </a:p>
                    <a:p>
                      <a:pPr>
                        <a:lnSpc>
                          <a:spcPts val="5459"/>
                        </a:lnSpc>
                      </a:pPr>
                      <a:endParaRPr lang="en-US" sz="1100"/>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Freeform 7"/>
          <p:cNvSpPr/>
          <p:nvPr/>
        </p:nvSpPr>
        <p:spPr>
          <a:xfrm>
            <a:off x="2489292" y="7998878"/>
            <a:ext cx="1199026" cy="1347804"/>
          </a:xfrm>
          <a:custGeom>
            <a:avLst/>
            <a:gdLst/>
            <a:ahLst/>
            <a:cxnLst/>
            <a:rect l="l" t="t" r="r" b="b"/>
            <a:pathLst>
              <a:path w="1199026" h="1347804">
                <a:moveTo>
                  <a:pt x="0" y="0"/>
                </a:moveTo>
                <a:lnTo>
                  <a:pt x="1199026" y="0"/>
                </a:lnTo>
                <a:lnTo>
                  <a:pt x="1199026" y="1347804"/>
                </a:lnTo>
                <a:lnTo>
                  <a:pt x="0" y="1347804"/>
                </a:lnTo>
                <a:lnTo>
                  <a:pt x="0" y="0"/>
                </a:lnTo>
                <a:close/>
              </a:path>
            </a:pathLst>
          </a:custGeom>
          <a:blipFill>
            <a:blip r:embed="rId3"/>
            <a:stretch>
              <a:fillRect l="-13436" t="-34300" r="-8178" b="-18709"/>
            </a:stretch>
          </a:blipFill>
        </p:spPr>
      </p:sp>
      <p:sp>
        <p:nvSpPr>
          <p:cNvPr id="8" name="Freeform 8"/>
          <p:cNvSpPr/>
          <p:nvPr/>
        </p:nvSpPr>
        <p:spPr>
          <a:xfrm>
            <a:off x="1028700" y="7998878"/>
            <a:ext cx="1283059" cy="1322110"/>
          </a:xfrm>
          <a:custGeom>
            <a:avLst/>
            <a:gdLst/>
            <a:ahLst/>
            <a:cxnLst/>
            <a:rect l="l" t="t" r="r" b="b"/>
            <a:pathLst>
              <a:path w="1283059" h="1322110">
                <a:moveTo>
                  <a:pt x="0" y="0"/>
                </a:moveTo>
                <a:lnTo>
                  <a:pt x="1283059" y="0"/>
                </a:lnTo>
                <a:lnTo>
                  <a:pt x="1283059" y="1322110"/>
                </a:lnTo>
                <a:lnTo>
                  <a:pt x="0" y="1322110"/>
                </a:lnTo>
                <a:lnTo>
                  <a:pt x="0" y="0"/>
                </a:lnTo>
                <a:close/>
              </a:path>
            </a:pathLst>
          </a:custGeom>
          <a:blipFill>
            <a:blip r:embed="rId4"/>
            <a:stretch>
              <a:fillRect l="-13358" t="-36636" r="-7550" b="-29309"/>
            </a:stretch>
          </a:blipFill>
        </p:spPr>
      </p:sp>
      <p:sp>
        <p:nvSpPr>
          <p:cNvPr id="9" name="Freeform 9"/>
          <p:cNvSpPr/>
          <p:nvPr/>
        </p:nvSpPr>
        <p:spPr>
          <a:xfrm>
            <a:off x="7116191" y="1570666"/>
            <a:ext cx="1555032" cy="1763084"/>
          </a:xfrm>
          <a:custGeom>
            <a:avLst/>
            <a:gdLst/>
            <a:ahLst/>
            <a:cxnLst/>
            <a:rect l="l" t="t" r="r" b="b"/>
            <a:pathLst>
              <a:path w="1555032" h="1763084">
                <a:moveTo>
                  <a:pt x="0" y="0"/>
                </a:moveTo>
                <a:lnTo>
                  <a:pt x="1555032" y="0"/>
                </a:lnTo>
                <a:lnTo>
                  <a:pt x="1555032" y="1763084"/>
                </a:lnTo>
                <a:lnTo>
                  <a:pt x="0" y="1763084"/>
                </a:lnTo>
                <a:lnTo>
                  <a:pt x="0" y="0"/>
                </a:lnTo>
                <a:close/>
              </a:path>
            </a:pathLst>
          </a:custGeom>
          <a:blipFill>
            <a:blip r:embed="rId5"/>
            <a:stretch>
              <a:fillRect l="-9934" t="-21419" r="-4967" b="-21906"/>
            </a:stretch>
          </a:blipFill>
        </p:spPr>
      </p:sp>
      <p:sp>
        <p:nvSpPr>
          <p:cNvPr id="10" name="Freeform 10"/>
          <p:cNvSpPr/>
          <p:nvPr/>
        </p:nvSpPr>
        <p:spPr>
          <a:xfrm>
            <a:off x="7075707" y="5098195"/>
            <a:ext cx="1552103" cy="1604873"/>
          </a:xfrm>
          <a:custGeom>
            <a:avLst/>
            <a:gdLst/>
            <a:ahLst/>
            <a:cxnLst/>
            <a:rect l="l" t="t" r="r" b="b"/>
            <a:pathLst>
              <a:path w="1552103" h="1604873">
                <a:moveTo>
                  <a:pt x="0" y="0"/>
                </a:moveTo>
                <a:lnTo>
                  <a:pt x="1552103" y="0"/>
                </a:lnTo>
                <a:lnTo>
                  <a:pt x="1552103" y="1604873"/>
                </a:lnTo>
                <a:lnTo>
                  <a:pt x="0" y="1604873"/>
                </a:lnTo>
                <a:lnTo>
                  <a:pt x="0" y="0"/>
                </a:lnTo>
                <a:close/>
              </a:path>
            </a:pathLst>
          </a:custGeom>
          <a:blipFill>
            <a:blip r:embed="rId6"/>
            <a:stretch>
              <a:fillRect l="-7560" t="-28173" r="-4860" b="-25590"/>
            </a:stretch>
          </a:blipFill>
        </p:spPr>
      </p:sp>
      <p:graphicFrame>
        <p:nvGraphicFramePr>
          <p:cNvPr id="11" name="Table 11"/>
          <p:cNvGraphicFramePr>
            <a:graphicFrameLocks noGrp="1"/>
          </p:cNvGraphicFramePr>
          <p:nvPr/>
        </p:nvGraphicFramePr>
        <p:xfrm>
          <a:off x="730650" y="1207848"/>
          <a:ext cx="16602206" cy="5924550"/>
        </p:xfrm>
        <a:graphic>
          <a:graphicData uri="http://schemas.openxmlformats.org/drawingml/2006/table">
            <a:tbl>
              <a:tblPr/>
              <a:tblGrid>
                <a:gridCol w="6075092">
                  <a:extLst>
                    <a:ext uri="{9D8B030D-6E8A-4147-A177-3AD203B41FA5}">
                      <a16:colId xmlns:a16="http://schemas.microsoft.com/office/drawing/2014/main" val="20000"/>
                    </a:ext>
                  </a:extLst>
                </a:gridCol>
                <a:gridCol w="2226011">
                  <a:extLst>
                    <a:ext uri="{9D8B030D-6E8A-4147-A177-3AD203B41FA5}">
                      <a16:colId xmlns:a16="http://schemas.microsoft.com/office/drawing/2014/main" val="20001"/>
                    </a:ext>
                  </a:extLst>
                </a:gridCol>
                <a:gridCol w="8301103">
                  <a:extLst>
                    <a:ext uri="{9D8B030D-6E8A-4147-A177-3AD203B41FA5}">
                      <a16:colId xmlns:a16="http://schemas.microsoft.com/office/drawing/2014/main" val="20002"/>
                    </a:ext>
                  </a:extLst>
                </a:gridCol>
              </a:tblGrid>
              <a:tr h="5924550">
                <a:tc>
                  <a:txBody>
                    <a:bodyPr/>
                    <a:lstStyle/>
                    <a:p>
                      <a:pPr algn="l">
                        <a:lnSpc>
                          <a:spcPts val="6299"/>
                        </a:lnSpc>
                        <a:defRPr/>
                      </a:pPr>
                      <a:r>
                        <a:rPr lang="en-US" sz="4499">
                          <a:solidFill>
                            <a:srgbClr val="000000"/>
                          </a:solidFill>
                          <a:latin typeface="Open Sans 1 Bold"/>
                        </a:rPr>
                        <a:t>Learning Objective </a:t>
                      </a:r>
                      <a:endParaRPr lang="en-US" sz="1100"/>
                    </a:p>
                    <a:p>
                      <a:pPr marL="971537" lvl="1" indent="-485769">
                        <a:lnSpc>
                          <a:spcPts val="6299"/>
                        </a:lnSpc>
                        <a:buFont typeface="Arial"/>
                        <a:buChar char="•"/>
                      </a:pPr>
                      <a:r>
                        <a:rPr lang="en-US" sz="4499">
                          <a:solidFill>
                            <a:srgbClr val="000000"/>
                          </a:solidFill>
                          <a:latin typeface="Open Sans 1 Light"/>
                        </a:rPr>
                        <a:t>To understand how health systems function and define what health is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6439"/>
                        </a:lnSpc>
                        <a:defRPr/>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just">
                        <a:lnSpc>
                          <a:spcPts val="6299"/>
                        </a:lnSpc>
                        <a:defRPr/>
                      </a:pPr>
                      <a:r>
                        <a:rPr lang="en-US" sz="4499">
                          <a:solidFill>
                            <a:srgbClr val="000000"/>
                          </a:solidFill>
                          <a:latin typeface="Open Sans 1 Bold"/>
                        </a:rPr>
                        <a:t>Skills Objectives</a:t>
                      </a:r>
                      <a:endParaRPr lang="en-US" sz="1100"/>
                    </a:p>
                    <a:p>
                      <a:pPr algn="just">
                        <a:lnSpc>
                          <a:spcPts val="6299"/>
                        </a:lnSpc>
                      </a:pPr>
                      <a:r>
                        <a:rPr lang="en-US" sz="4499">
                          <a:solidFill>
                            <a:srgbClr val="000000"/>
                          </a:solidFill>
                          <a:latin typeface="Open Sans 1"/>
                        </a:rPr>
                        <a:t>Young people can participate       in discussions, debates and presentations</a:t>
                      </a:r>
                    </a:p>
                    <a:p>
                      <a:pPr algn="just">
                        <a:lnSpc>
                          <a:spcPts val="6299"/>
                        </a:lnSpc>
                      </a:pPr>
                      <a:endParaRPr lang="en-US" sz="4499">
                        <a:solidFill>
                          <a:srgbClr val="000000"/>
                        </a:solidFill>
                        <a:latin typeface="Open Sans 1"/>
                      </a:endParaRPr>
                    </a:p>
                    <a:p>
                      <a:pPr algn="just">
                        <a:lnSpc>
                          <a:spcPts val="6299"/>
                        </a:lnSpc>
                      </a:pPr>
                      <a:r>
                        <a:rPr lang="en-US" sz="4499">
                          <a:solidFill>
                            <a:srgbClr val="000000"/>
                          </a:solidFill>
                          <a:latin typeface="Open Sans 1"/>
                        </a:rPr>
                        <a:t>Young people can work with others</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56055" y="453177"/>
            <a:ext cx="7866465" cy="2261861"/>
          </a:xfrm>
          <a:prstGeom prst="rect">
            <a:avLst/>
          </a:prstGeom>
        </p:spPr>
        <p:txBody>
          <a:bodyPr lIns="0" tIns="0" rIns="0" bIns="0" rtlCol="0" anchor="t">
            <a:spAutoFit/>
          </a:bodyPr>
          <a:lstStyle/>
          <a:p>
            <a:pPr algn="ctr">
              <a:lnSpc>
                <a:spcPts val="18431"/>
              </a:lnSpc>
            </a:pPr>
            <a:r>
              <a:rPr lang="en-US" sz="13165">
                <a:solidFill>
                  <a:srgbClr val="000000"/>
                </a:solidFill>
                <a:latin typeface="Open Sans 2"/>
              </a:rPr>
              <a:t>Lets Yoga!</a:t>
            </a:r>
          </a:p>
        </p:txBody>
      </p:sp>
      <p:pic>
        <p:nvPicPr>
          <p:cNvPr id="7" name="Picture 7"/>
          <p:cNvPicPr>
            <a:picLocks noChangeAspect="1"/>
          </p:cNvPicPr>
          <p:nvPr>
            <a:videoFile r:link="rId1"/>
          </p:nvPr>
        </p:nvPicPr>
        <p:blipFill>
          <a:blip r:embed="rId4"/>
          <a:stretch>
            <a:fillRect/>
          </a:stretch>
        </p:blipFill>
        <p:spPr>
          <a:xfrm>
            <a:off x="3669687" y="2848754"/>
            <a:ext cx="10972800" cy="61721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5868740" y="1932602"/>
            <a:ext cx="6112048" cy="4652797"/>
          </a:xfrm>
          <a:custGeom>
            <a:avLst/>
            <a:gdLst/>
            <a:ahLst/>
            <a:cxnLst/>
            <a:rect l="l" t="t" r="r" b="b"/>
            <a:pathLst>
              <a:path w="6112048" h="4652797">
                <a:moveTo>
                  <a:pt x="0" y="0"/>
                </a:moveTo>
                <a:lnTo>
                  <a:pt x="6112048" y="0"/>
                </a:lnTo>
                <a:lnTo>
                  <a:pt x="6112048" y="4652796"/>
                </a:lnTo>
                <a:lnTo>
                  <a:pt x="0" y="46527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926110" y="1028700"/>
            <a:ext cx="2379853" cy="2293583"/>
          </a:xfrm>
          <a:custGeom>
            <a:avLst/>
            <a:gdLst/>
            <a:ahLst/>
            <a:cxnLst/>
            <a:rect l="l" t="t" r="r" b="b"/>
            <a:pathLst>
              <a:path w="2379853" h="2293583">
                <a:moveTo>
                  <a:pt x="0" y="0"/>
                </a:moveTo>
                <a:lnTo>
                  <a:pt x="2379853" y="0"/>
                </a:lnTo>
                <a:lnTo>
                  <a:pt x="2379853" y="2293583"/>
                </a:lnTo>
                <a:lnTo>
                  <a:pt x="0" y="2293583"/>
                </a:lnTo>
                <a:lnTo>
                  <a:pt x="0" y="0"/>
                </a:lnTo>
                <a:close/>
              </a:path>
            </a:pathLst>
          </a:custGeom>
          <a:blipFill>
            <a:blip r:embed="rId5"/>
            <a:stretch>
              <a:fillRect/>
            </a:stretch>
          </a:blipFill>
        </p:spPr>
      </p:sp>
      <p:sp>
        <p:nvSpPr>
          <p:cNvPr id="8" name="Freeform 8"/>
          <p:cNvSpPr/>
          <p:nvPr/>
        </p:nvSpPr>
        <p:spPr>
          <a:xfrm>
            <a:off x="1827487" y="6208751"/>
            <a:ext cx="2379853" cy="2293583"/>
          </a:xfrm>
          <a:custGeom>
            <a:avLst/>
            <a:gdLst/>
            <a:ahLst/>
            <a:cxnLst/>
            <a:rect l="l" t="t" r="r" b="b"/>
            <a:pathLst>
              <a:path w="2379853" h="2293583">
                <a:moveTo>
                  <a:pt x="0" y="0"/>
                </a:moveTo>
                <a:lnTo>
                  <a:pt x="2379852" y="0"/>
                </a:lnTo>
                <a:lnTo>
                  <a:pt x="2379852" y="2293583"/>
                </a:lnTo>
                <a:lnTo>
                  <a:pt x="0" y="2293583"/>
                </a:lnTo>
                <a:lnTo>
                  <a:pt x="0" y="0"/>
                </a:lnTo>
                <a:close/>
              </a:path>
            </a:pathLst>
          </a:custGeom>
          <a:blipFill>
            <a:blip r:embed="rId5"/>
            <a:stretch>
              <a:fillRect/>
            </a:stretch>
          </a:blipFill>
        </p:spPr>
      </p:sp>
      <p:sp>
        <p:nvSpPr>
          <p:cNvPr id="9" name="Freeform 9"/>
          <p:cNvSpPr/>
          <p:nvPr/>
        </p:nvSpPr>
        <p:spPr>
          <a:xfrm>
            <a:off x="14073348" y="4849880"/>
            <a:ext cx="2379853" cy="2293583"/>
          </a:xfrm>
          <a:custGeom>
            <a:avLst/>
            <a:gdLst/>
            <a:ahLst/>
            <a:cxnLst/>
            <a:rect l="l" t="t" r="r" b="b"/>
            <a:pathLst>
              <a:path w="2379853" h="2293583">
                <a:moveTo>
                  <a:pt x="0" y="0"/>
                </a:moveTo>
                <a:lnTo>
                  <a:pt x="2379852" y="0"/>
                </a:lnTo>
                <a:lnTo>
                  <a:pt x="2379852" y="2293583"/>
                </a:lnTo>
                <a:lnTo>
                  <a:pt x="0" y="2293583"/>
                </a:lnTo>
                <a:lnTo>
                  <a:pt x="0" y="0"/>
                </a:lnTo>
                <a:close/>
              </a:path>
            </a:pathLst>
          </a:custGeom>
          <a:blipFill>
            <a:blip r:embed="rId5"/>
            <a:stretch>
              <a:fillRect/>
            </a:stretch>
          </a:blipFill>
        </p:spPr>
      </p:sp>
      <p:sp>
        <p:nvSpPr>
          <p:cNvPr id="10" name="Freeform 10"/>
          <p:cNvSpPr/>
          <p:nvPr/>
        </p:nvSpPr>
        <p:spPr>
          <a:xfrm>
            <a:off x="14382113" y="284200"/>
            <a:ext cx="2379853" cy="2293583"/>
          </a:xfrm>
          <a:custGeom>
            <a:avLst/>
            <a:gdLst/>
            <a:ahLst/>
            <a:cxnLst/>
            <a:rect l="l" t="t" r="r" b="b"/>
            <a:pathLst>
              <a:path w="2379853" h="2293583">
                <a:moveTo>
                  <a:pt x="0" y="0"/>
                </a:moveTo>
                <a:lnTo>
                  <a:pt x="2379852" y="0"/>
                </a:lnTo>
                <a:lnTo>
                  <a:pt x="2379852" y="2293582"/>
                </a:lnTo>
                <a:lnTo>
                  <a:pt x="0" y="2293582"/>
                </a:lnTo>
                <a:lnTo>
                  <a:pt x="0" y="0"/>
                </a:lnTo>
                <a:close/>
              </a:path>
            </a:pathLst>
          </a:custGeom>
          <a:blipFill>
            <a:blip r:embed="rId5"/>
            <a:stretch>
              <a:fillRect/>
            </a:stretch>
          </a:blipFill>
        </p:spPr>
      </p:sp>
      <p:sp>
        <p:nvSpPr>
          <p:cNvPr id="11" name="Freeform 11"/>
          <p:cNvSpPr/>
          <p:nvPr/>
        </p:nvSpPr>
        <p:spPr>
          <a:xfrm>
            <a:off x="12573838" y="6964717"/>
            <a:ext cx="2379853" cy="2293583"/>
          </a:xfrm>
          <a:custGeom>
            <a:avLst/>
            <a:gdLst/>
            <a:ahLst/>
            <a:cxnLst/>
            <a:rect l="l" t="t" r="r" b="b"/>
            <a:pathLst>
              <a:path w="2379853" h="2293583">
                <a:moveTo>
                  <a:pt x="0" y="0"/>
                </a:moveTo>
                <a:lnTo>
                  <a:pt x="2379853" y="0"/>
                </a:lnTo>
                <a:lnTo>
                  <a:pt x="2379853" y="2293583"/>
                </a:lnTo>
                <a:lnTo>
                  <a:pt x="0" y="2293583"/>
                </a:lnTo>
                <a:lnTo>
                  <a:pt x="0" y="0"/>
                </a:lnTo>
                <a:close/>
              </a:path>
            </a:pathLst>
          </a:custGeom>
          <a:blipFill>
            <a:blip r:embed="rId5"/>
            <a:stretch>
              <a:fillRect/>
            </a:stretch>
          </a:blipFill>
        </p:spPr>
      </p:sp>
      <p:sp>
        <p:nvSpPr>
          <p:cNvPr id="12" name="Freeform 12"/>
          <p:cNvSpPr/>
          <p:nvPr/>
        </p:nvSpPr>
        <p:spPr>
          <a:xfrm rot="2040502">
            <a:off x="4397329" y="4683977"/>
            <a:ext cx="2424391" cy="3049549"/>
          </a:xfrm>
          <a:custGeom>
            <a:avLst/>
            <a:gdLst/>
            <a:ahLst/>
            <a:cxnLst/>
            <a:rect l="l" t="t" r="r" b="b"/>
            <a:pathLst>
              <a:path w="2424391" h="3049549">
                <a:moveTo>
                  <a:pt x="0" y="0"/>
                </a:moveTo>
                <a:lnTo>
                  <a:pt x="2424391" y="0"/>
                </a:lnTo>
                <a:lnTo>
                  <a:pt x="2424391" y="3049549"/>
                </a:lnTo>
                <a:lnTo>
                  <a:pt x="0" y="3049549"/>
                </a:lnTo>
                <a:lnTo>
                  <a:pt x="0" y="0"/>
                </a:lnTo>
                <a:close/>
              </a:path>
            </a:pathLst>
          </a:custGeom>
          <a:blipFill>
            <a:blip r:embed="rId6"/>
            <a:stretch>
              <a:fillRect/>
            </a:stretch>
          </a:blipFill>
        </p:spPr>
      </p:sp>
      <p:sp>
        <p:nvSpPr>
          <p:cNvPr id="13" name="TextBox 13"/>
          <p:cNvSpPr txBox="1"/>
          <p:nvPr/>
        </p:nvSpPr>
        <p:spPr>
          <a:xfrm>
            <a:off x="926110" y="1875452"/>
            <a:ext cx="2369863" cy="486012"/>
          </a:xfrm>
          <a:prstGeom prst="rect">
            <a:avLst/>
          </a:prstGeom>
        </p:spPr>
        <p:txBody>
          <a:bodyPr lIns="0" tIns="0" rIns="0" bIns="0" rtlCol="0" anchor="t">
            <a:spAutoFit/>
          </a:bodyPr>
          <a:lstStyle/>
          <a:p>
            <a:pPr algn="ctr">
              <a:lnSpc>
                <a:spcPts val="4009"/>
              </a:lnSpc>
            </a:pPr>
            <a:r>
              <a:rPr lang="en-US" sz="2864">
                <a:solidFill>
                  <a:srgbClr val="000000"/>
                </a:solidFill>
                <a:latin typeface="Open Sans Light Bold"/>
              </a:rPr>
              <a:t>Healthy Diet </a:t>
            </a:r>
          </a:p>
        </p:txBody>
      </p:sp>
      <p:sp>
        <p:nvSpPr>
          <p:cNvPr id="14" name="TextBox 14"/>
          <p:cNvSpPr txBox="1"/>
          <p:nvPr/>
        </p:nvSpPr>
        <p:spPr>
          <a:xfrm>
            <a:off x="2192286" y="6988439"/>
            <a:ext cx="1660244" cy="987623"/>
          </a:xfrm>
          <a:prstGeom prst="rect">
            <a:avLst/>
          </a:prstGeom>
        </p:spPr>
        <p:txBody>
          <a:bodyPr lIns="0" tIns="0" rIns="0" bIns="0" rtlCol="0" anchor="t">
            <a:spAutoFit/>
          </a:bodyPr>
          <a:lstStyle/>
          <a:p>
            <a:pPr algn="ctr">
              <a:lnSpc>
                <a:spcPts val="4009"/>
              </a:lnSpc>
            </a:pPr>
            <a:r>
              <a:rPr lang="en-US" sz="2864">
                <a:solidFill>
                  <a:srgbClr val="000000"/>
                </a:solidFill>
                <a:latin typeface="Open Sans Light Bold"/>
              </a:rPr>
              <a:t>Drinking </a:t>
            </a:r>
          </a:p>
          <a:p>
            <a:pPr algn="ctr">
              <a:lnSpc>
                <a:spcPts val="4009"/>
              </a:lnSpc>
            </a:pPr>
            <a:r>
              <a:rPr lang="en-US" sz="2864">
                <a:solidFill>
                  <a:srgbClr val="000000"/>
                </a:solidFill>
                <a:latin typeface="Open Sans Light Bold"/>
              </a:rPr>
              <a:t>Water</a:t>
            </a:r>
          </a:p>
        </p:txBody>
      </p:sp>
      <p:sp>
        <p:nvSpPr>
          <p:cNvPr id="15" name="TextBox 15"/>
          <p:cNvSpPr txBox="1"/>
          <p:nvPr/>
        </p:nvSpPr>
        <p:spPr>
          <a:xfrm>
            <a:off x="13007425" y="7452628"/>
            <a:ext cx="1065923" cy="486012"/>
          </a:xfrm>
          <a:prstGeom prst="rect">
            <a:avLst/>
          </a:prstGeom>
        </p:spPr>
        <p:txBody>
          <a:bodyPr lIns="0" tIns="0" rIns="0" bIns="0" rtlCol="0" anchor="t">
            <a:spAutoFit/>
          </a:bodyPr>
          <a:lstStyle/>
          <a:p>
            <a:pPr algn="ctr">
              <a:lnSpc>
                <a:spcPts val="4009"/>
              </a:lnSpc>
            </a:pPr>
            <a:r>
              <a:rPr lang="en-US" sz="2864">
                <a:solidFill>
                  <a:srgbClr val="000000"/>
                </a:solidFill>
                <a:latin typeface="Open Sans Light Bold"/>
              </a:rPr>
              <a:t>Sleep </a:t>
            </a:r>
          </a:p>
        </p:txBody>
      </p:sp>
      <p:sp>
        <p:nvSpPr>
          <p:cNvPr id="16" name="TextBox 16"/>
          <p:cNvSpPr txBox="1"/>
          <p:nvPr/>
        </p:nvSpPr>
        <p:spPr>
          <a:xfrm>
            <a:off x="14424850" y="5474285"/>
            <a:ext cx="1676848" cy="987623"/>
          </a:xfrm>
          <a:prstGeom prst="rect">
            <a:avLst/>
          </a:prstGeom>
        </p:spPr>
        <p:txBody>
          <a:bodyPr lIns="0" tIns="0" rIns="0" bIns="0" rtlCol="0" anchor="t">
            <a:spAutoFit/>
          </a:bodyPr>
          <a:lstStyle/>
          <a:p>
            <a:pPr algn="ctr">
              <a:lnSpc>
                <a:spcPts val="4009"/>
              </a:lnSpc>
            </a:pPr>
            <a:r>
              <a:rPr lang="en-US" sz="2864">
                <a:solidFill>
                  <a:srgbClr val="000000"/>
                </a:solidFill>
                <a:latin typeface="Open Sans Light Bold"/>
              </a:rPr>
              <a:t>Exercise  </a:t>
            </a:r>
          </a:p>
          <a:p>
            <a:pPr algn="ctr">
              <a:lnSpc>
                <a:spcPts val="4009"/>
              </a:lnSpc>
            </a:pPr>
            <a:endParaRPr lang="en-US" sz="2864">
              <a:solidFill>
                <a:srgbClr val="000000"/>
              </a:solidFill>
              <a:latin typeface="Open Sans Light Bold"/>
            </a:endParaRPr>
          </a:p>
        </p:txBody>
      </p:sp>
      <p:sp>
        <p:nvSpPr>
          <p:cNvPr id="17" name="Freeform 17"/>
          <p:cNvSpPr/>
          <p:nvPr/>
        </p:nvSpPr>
        <p:spPr>
          <a:xfrm rot="4998797">
            <a:off x="3836714" y="998186"/>
            <a:ext cx="2424391" cy="3049549"/>
          </a:xfrm>
          <a:custGeom>
            <a:avLst/>
            <a:gdLst/>
            <a:ahLst/>
            <a:cxnLst/>
            <a:rect l="l" t="t" r="r" b="b"/>
            <a:pathLst>
              <a:path w="2424391" h="3049549">
                <a:moveTo>
                  <a:pt x="0" y="0"/>
                </a:moveTo>
                <a:lnTo>
                  <a:pt x="2424391" y="0"/>
                </a:lnTo>
                <a:lnTo>
                  <a:pt x="2424391" y="3049549"/>
                </a:lnTo>
                <a:lnTo>
                  <a:pt x="0" y="3049549"/>
                </a:lnTo>
                <a:lnTo>
                  <a:pt x="0" y="0"/>
                </a:lnTo>
                <a:close/>
              </a:path>
            </a:pathLst>
          </a:custGeom>
          <a:blipFill>
            <a:blip r:embed="rId6"/>
            <a:stretch>
              <a:fillRect/>
            </a:stretch>
          </a:blipFill>
        </p:spPr>
      </p:sp>
      <p:sp>
        <p:nvSpPr>
          <p:cNvPr id="18" name="Freeform 18"/>
          <p:cNvSpPr/>
          <p:nvPr/>
        </p:nvSpPr>
        <p:spPr>
          <a:xfrm rot="-4825892">
            <a:off x="9993176" y="5618688"/>
            <a:ext cx="2424391" cy="3049549"/>
          </a:xfrm>
          <a:custGeom>
            <a:avLst/>
            <a:gdLst/>
            <a:ahLst/>
            <a:cxnLst/>
            <a:rect l="l" t="t" r="r" b="b"/>
            <a:pathLst>
              <a:path w="2424391" h="3049549">
                <a:moveTo>
                  <a:pt x="0" y="0"/>
                </a:moveTo>
                <a:lnTo>
                  <a:pt x="2424392" y="0"/>
                </a:lnTo>
                <a:lnTo>
                  <a:pt x="2424392" y="3049549"/>
                </a:lnTo>
                <a:lnTo>
                  <a:pt x="0" y="3049549"/>
                </a:lnTo>
                <a:lnTo>
                  <a:pt x="0" y="0"/>
                </a:lnTo>
                <a:close/>
              </a:path>
            </a:pathLst>
          </a:custGeom>
          <a:blipFill>
            <a:blip r:embed="rId6"/>
            <a:stretch>
              <a:fillRect/>
            </a:stretch>
          </a:blipFill>
        </p:spPr>
      </p:sp>
      <p:sp>
        <p:nvSpPr>
          <p:cNvPr id="19" name="Freeform 19"/>
          <p:cNvSpPr/>
          <p:nvPr/>
        </p:nvSpPr>
        <p:spPr>
          <a:xfrm rot="-6277579">
            <a:off x="11913755" y="3055177"/>
            <a:ext cx="2424391" cy="3049549"/>
          </a:xfrm>
          <a:custGeom>
            <a:avLst/>
            <a:gdLst/>
            <a:ahLst/>
            <a:cxnLst/>
            <a:rect l="l" t="t" r="r" b="b"/>
            <a:pathLst>
              <a:path w="2424391" h="3049549">
                <a:moveTo>
                  <a:pt x="0" y="0"/>
                </a:moveTo>
                <a:lnTo>
                  <a:pt x="2424392" y="0"/>
                </a:lnTo>
                <a:lnTo>
                  <a:pt x="2424392" y="3049549"/>
                </a:lnTo>
                <a:lnTo>
                  <a:pt x="0" y="3049549"/>
                </a:lnTo>
                <a:lnTo>
                  <a:pt x="0" y="0"/>
                </a:lnTo>
                <a:close/>
              </a:path>
            </a:pathLst>
          </a:custGeom>
          <a:blipFill>
            <a:blip r:embed="rId6"/>
            <a:stretch>
              <a:fillRect/>
            </a:stretch>
          </a:blipFill>
        </p:spPr>
      </p:sp>
      <p:sp>
        <p:nvSpPr>
          <p:cNvPr id="20" name="TextBox 20"/>
          <p:cNvSpPr txBox="1"/>
          <p:nvPr/>
        </p:nvSpPr>
        <p:spPr>
          <a:xfrm>
            <a:off x="14571602" y="1159410"/>
            <a:ext cx="2000874" cy="486012"/>
          </a:xfrm>
          <a:prstGeom prst="rect">
            <a:avLst/>
          </a:prstGeom>
        </p:spPr>
        <p:txBody>
          <a:bodyPr lIns="0" tIns="0" rIns="0" bIns="0" rtlCol="0" anchor="t">
            <a:spAutoFit/>
          </a:bodyPr>
          <a:lstStyle/>
          <a:p>
            <a:pPr algn="ctr">
              <a:lnSpc>
                <a:spcPts val="4009"/>
              </a:lnSpc>
            </a:pPr>
            <a:r>
              <a:rPr lang="en-US" sz="2864">
                <a:solidFill>
                  <a:srgbClr val="000000"/>
                </a:solidFill>
                <a:latin typeface="Open Sans Light Bold"/>
              </a:rPr>
              <a:t>Less Sugar </a:t>
            </a:r>
          </a:p>
        </p:txBody>
      </p:sp>
      <p:sp>
        <p:nvSpPr>
          <p:cNvPr id="21" name="Freeform 21"/>
          <p:cNvSpPr/>
          <p:nvPr/>
        </p:nvSpPr>
        <p:spPr>
          <a:xfrm rot="-8995416">
            <a:off x="11913755" y="335079"/>
            <a:ext cx="2424391" cy="3049549"/>
          </a:xfrm>
          <a:custGeom>
            <a:avLst/>
            <a:gdLst/>
            <a:ahLst/>
            <a:cxnLst/>
            <a:rect l="l" t="t" r="r" b="b"/>
            <a:pathLst>
              <a:path w="2424391" h="3049549">
                <a:moveTo>
                  <a:pt x="0" y="0"/>
                </a:moveTo>
                <a:lnTo>
                  <a:pt x="2424392" y="0"/>
                </a:lnTo>
                <a:lnTo>
                  <a:pt x="2424392" y="3049549"/>
                </a:lnTo>
                <a:lnTo>
                  <a:pt x="0" y="3049549"/>
                </a:lnTo>
                <a:lnTo>
                  <a:pt x="0" y="0"/>
                </a:lnTo>
                <a:close/>
              </a:path>
            </a:pathLst>
          </a:custGeom>
          <a:blipFill>
            <a:blip r:embed="rId6"/>
            <a:stretch>
              <a:fillRect/>
            </a:stretch>
          </a:blipFill>
        </p:spPr>
      </p:sp>
      <p:sp>
        <p:nvSpPr>
          <p:cNvPr id="22" name="TextBox 22"/>
          <p:cNvSpPr txBox="1"/>
          <p:nvPr/>
        </p:nvSpPr>
        <p:spPr>
          <a:xfrm>
            <a:off x="5910833" y="1222073"/>
            <a:ext cx="6069955" cy="637780"/>
          </a:xfrm>
          <a:prstGeom prst="rect">
            <a:avLst/>
          </a:prstGeom>
        </p:spPr>
        <p:txBody>
          <a:bodyPr lIns="0" tIns="0" rIns="0" bIns="0" rtlCol="0" anchor="t">
            <a:spAutoFit/>
          </a:bodyPr>
          <a:lstStyle/>
          <a:p>
            <a:pPr algn="ctr">
              <a:lnSpc>
                <a:spcPts val="5269"/>
              </a:lnSpc>
              <a:spcBef>
                <a:spcPct val="0"/>
              </a:spcBef>
            </a:pPr>
            <a:r>
              <a:rPr lang="en-US" sz="3764" u="sng">
                <a:solidFill>
                  <a:srgbClr val="000000"/>
                </a:solidFill>
                <a:latin typeface="Open Sans Light Bold"/>
              </a:rPr>
              <a:t>Factors impacting health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404061" y="265201"/>
            <a:ext cx="17183982" cy="9665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756028" y="418468"/>
            <a:ext cx="16800117" cy="9450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251444" y="141438"/>
            <a:ext cx="17545001" cy="98690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422443" y="2416369"/>
            <a:ext cx="15443115" cy="2494485"/>
          </a:xfrm>
          <a:prstGeom prst="rect">
            <a:avLst/>
          </a:prstGeom>
        </p:spPr>
        <p:txBody>
          <a:bodyPr lIns="0" tIns="0" rIns="0" bIns="0" rtlCol="0" anchor="t">
            <a:spAutoFit/>
          </a:bodyPr>
          <a:lstStyle/>
          <a:p>
            <a:pPr algn="ctr">
              <a:lnSpc>
                <a:spcPts val="10029"/>
              </a:lnSpc>
              <a:spcBef>
                <a:spcPct val="0"/>
              </a:spcBef>
            </a:pPr>
            <a:r>
              <a:rPr lang="en-US" sz="7164">
                <a:solidFill>
                  <a:srgbClr val="000000"/>
                </a:solidFill>
                <a:latin typeface="Open Sans Light Bold"/>
              </a:rPr>
              <a:t>How are each of these systems important for our 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985BC1-8ED9-47ED-AADA-AAF98853D675}"/>
</file>

<file path=customXml/itemProps2.xml><?xml version="1.0" encoding="utf-8"?>
<ds:datastoreItem xmlns:ds="http://schemas.openxmlformats.org/officeDocument/2006/customXml" ds:itemID="{27A10867-0A52-472E-9E90-40469100170D}"/>
</file>

<file path=customXml/itemProps3.xml><?xml version="1.0" encoding="utf-8"?>
<ds:datastoreItem xmlns:ds="http://schemas.openxmlformats.org/officeDocument/2006/customXml" ds:itemID="{6343D3E7-8BB7-41F8-BE32-552471A9553E}"/>
</file>

<file path=docProps/app.xml><?xml version="1.0" encoding="utf-8"?>
<Properties xmlns="http://schemas.openxmlformats.org/officeDocument/2006/extended-properties" xmlns:vt="http://schemas.openxmlformats.org/officeDocument/2006/docPropsVTypes">
  <TotalTime>0</TotalTime>
  <Words>626</Words>
  <Application>Microsoft Macintosh PowerPoint</Application>
  <PresentationFormat>Custom</PresentationFormat>
  <Paragraphs>48</Paragraphs>
  <Slides>8</Slides>
  <Notes>8</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Open Sans 1 Bold</vt:lpstr>
      <vt:lpstr>Open Sans 1 Light</vt:lpstr>
      <vt:lpstr>Arial</vt:lpstr>
      <vt:lpstr>Open Sans 1</vt:lpstr>
      <vt:lpstr>Open Sans Light</vt:lpstr>
      <vt:lpstr>Open Sans Light Bold Italics</vt:lpstr>
      <vt:lpstr>Calibri</vt:lpstr>
      <vt:lpstr>Open Sans Light Bold</vt:lpstr>
      <vt:lpstr>Open Sans Extra Bold</vt:lpstr>
      <vt:lpstr>Open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 KS2 HH</dc:title>
  <cp:lastModifiedBy>Samia Akram</cp:lastModifiedBy>
  <cp:revision>1</cp:revision>
  <dcterms:created xsi:type="dcterms:W3CDTF">2006-08-16T00:00:00Z</dcterms:created>
  <dcterms:modified xsi:type="dcterms:W3CDTF">2023-09-19T16:17:36Z</dcterms:modified>
  <dc:identifier>DAFEEQv-s6M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8378200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